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81"/>
  </p:notesMasterIdLst>
  <p:sldIdLst>
    <p:sldId id="361" r:id="rId2"/>
    <p:sldId id="257" r:id="rId3"/>
    <p:sldId id="344" r:id="rId4"/>
    <p:sldId id="345" r:id="rId5"/>
    <p:sldId id="346" r:id="rId6"/>
    <p:sldId id="347" r:id="rId7"/>
    <p:sldId id="348" r:id="rId8"/>
    <p:sldId id="349" r:id="rId9"/>
    <p:sldId id="264" r:id="rId10"/>
    <p:sldId id="265" r:id="rId11"/>
    <p:sldId id="355" r:id="rId12"/>
    <p:sldId id="266" r:id="rId13"/>
    <p:sldId id="267" r:id="rId14"/>
    <p:sldId id="268" r:id="rId15"/>
    <p:sldId id="269" r:id="rId16"/>
    <p:sldId id="270" r:id="rId17"/>
    <p:sldId id="356" r:id="rId18"/>
    <p:sldId id="350" r:id="rId19"/>
    <p:sldId id="273" r:id="rId20"/>
    <p:sldId id="274" r:id="rId21"/>
    <p:sldId id="275" r:id="rId22"/>
    <p:sldId id="276" r:id="rId23"/>
    <p:sldId id="277" r:id="rId24"/>
    <p:sldId id="278" r:id="rId25"/>
    <p:sldId id="279" r:id="rId26"/>
    <p:sldId id="280" r:id="rId27"/>
    <p:sldId id="351" r:id="rId28"/>
    <p:sldId id="281" r:id="rId29"/>
    <p:sldId id="282" r:id="rId30"/>
    <p:sldId id="283" r:id="rId31"/>
    <p:sldId id="284" r:id="rId32"/>
    <p:sldId id="285" r:id="rId33"/>
    <p:sldId id="354" r:id="rId34"/>
    <p:sldId id="286" r:id="rId35"/>
    <p:sldId id="287" r:id="rId36"/>
    <p:sldId id="288" r:id="rId37"/>
    <p:sldId id="289" r:id="rId38"/>
    <p:sldId id="290" r:id="rId39"/>
    <p:sldId id="291" r:id="rId40"/>
    <p:sldId id="358" r:id="rId41"/>
    <p:sldId id="292" r:id="rId42"/>
    <p:sldId id="293" r:id="rId43"/>
    <p:sldId id="294" r:id="rId44"/>
    <p:sldId id="295" r:id="rId45"/>
    <p:sldId id="296" r:id="rId46"/>
    <p:sldId id="297" r:id="rId47"/>
    <p:sldId id="352" r:id="rId48"/>
    <p:sldId id="298" r:id="rId49"/>
    <p:sldId id="299" r:id="rId50"/>
    <p:sldId id="300" r:id="rId51"/>
    <p:sldId id="301" r:id="rId52"/>
    <p:sldId id="302" r:id="rId53"/>
    <p:sldId id="303" r:id="rId54"/>
    <p:sldId id="259" r:id="rId55"/>
    <p:sldId id="316" r:id="rId56"/>
    <p:sldId id="317" r:id="rId57"/>
    <p:sldId id="318" r:id="rId58"/>
    <p:sldId id="319" r:id="rId59"/>
    <p:sldId id="322" r:id="rId60"/>
    <p:sldId id="323" r:id="rId61"/>
    <p:sldId id="324" r:id="rId62"/>
    <p:sldId id="325" r:id="rId63"/>
    <p:sldId id="320" r:id="rId64"/>
    <p:sldId id="321" r:id="rId65"/>
    <p:sldId id="307" r:id="rId66"/>
    <p:sldId id="308" r:id="rId67"/>
    <p:sldId id="309" r:id="rId68"/>
    <p:sldId id="359" r:id="rId69"/>
    <p:sldId id="306" r:id="rId70"/>
    <p:sldId id="328" r:id="rId71"/>
    <p:sldId id="332" r:id="rId72"/>
    <p:sldId id="333" r:id="rId73"/>
    <p:sldId id="334" r:id="rId74"/>
    <p:sldId id="335" r:id="rId75"/>
    <p:sldId id="336" r:id="rId76"/>
    <p:sldId id="337" r:id="rId77"/>
    <p:sldId id="338" r:id="rId78"/>
    <p:sldId id="339" r:id="rId79"/>
    <p:sldId id="340" r:id="rId80"/>
  </p:sldIdLst>
  <p:sldSz cx="10693400" cy="7556500"/>
  <p:notesSz cx="6888163" cy="10020300"/>
  <p:embeddedFontLst>
    <p:embeddedFont>
      <p:font typeface="Calibri" panose="020F0502020204030204" pitchFamily="34" charset="0"/>
      <p:regular r:id="rId82"/>
      <p:bold r:id="rId83"/>
      <p:italic r:id="rId84"/>
      <p:boldItalic r:id="rId85"/>
    </p:embeddedFont>
    <p:embeddedFont>
      <p:font typeface="Calibri 1" panose="020B0604020202020204" charset="0"/>
      <p:regular r:id="rId86"/>
    </p:embeddedFont>
    <p:embeddedFont>
      <p:font typeface="Calibri 2" panose="020B0604020202020204" charset="0"/>
      <p:regular r:id="rId87"/>
    </p:embeddedFont>
    <p:embeddedFont>
      <p:font typeface="Century Gothic" panose="020B0502020202020204" pitchFamily="34" charset="0"/>
      <p:regular r:id="rId88"/>
      <p:bold r:id="rId89"/>
      <p:italic r:id="rId90"/>
      <p:boldItalic r:id="rId91"/>
    </p:embeddedFont>
    <p:embeddedFont>
      <p:font typeface="Coco Gothic" panose="020B0604020202020204" charset="0"/>
      <p:regular r:id="rId92"/>
    </p:embeddedFont>
    <p:embeddedFont>
      <p:font typeface="Coco Gothic Bold" panose="020B0604020202020204" charset="0"/>
      <p:regular r:id="rId93"/>
    </p:embeddedFont>
    <p:embeddedFont>
      <p:font typeface="Coco Gothic Italics" panose="020B0604020202020204" charset="0"/>
      <p:regular r:id="rId94"/>
    </p:embeddedFont>
    <p:embeddedFont>
      <p:font typeface="Muli Extra Light" panose="020B0604020202020204" charset="0"/>
      <p:regular r:id="rId95"/>
    </p:embeddedFont>
    <p:embeddedFont>
      <p:font typeface="Muli Extra Light Bold" panose="020B0604020202020204" charset="0"/>
      <p:regular r:id="rId9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D81ED37-1183-4B20-AA52-0BB224F20AE6}">
          <p14:sldIdLst>
            <p14:sldId id="361"/>
            <p14:sldId id="257"/>
            <p14:sldId id="344"/>
            <p14:sldId id="345"/>
            <p14:sldId id="346"/>
            <p14:sldId id="347"/>
            <p14:sldId id="348"/>
            <p14:sldId id="349"/>
            <p14:sldId id="264"/>
            <p14:sldId id="265"/>
            <p14:sldId id="355"/>
            <p14:sldId id="266"/>
            <p14:sldId id="267"/>
            <p14:sldId id="268"/>
            <p14:sldId id="269"/>
            <p14:sldId id="270"/>
            <p14:sldId id="356"/>
            <p14:sldId id="350"/>
            <p14:sldId id="273"/>
            <p14:sldId id="274"/>
            <p14:sldId id="275"/>
            <p14:sldId id="276"/>
            <p14:sldId id="277"/>
            <p14:sldId id="278"/>
            <p14:sldId id="279"/>
            <p14:sldId id="280"/>
            <p14:sldId id="351"/>
            <p14:sldId id="281"/>
            <p14:sldId id="282"/>
            <p14:sldId id="283"/>
            <p14:sldId id="284"/>
            <p14:sldId id="285"/>
            <p14:sldId id="354"/>
            <p14:sldId id="286"/>
            <p14:sldId id="287"/>
            <p14:sldId id="288"/>
            <p14:sldId id="289"/>
            <p14:sldId id="290"/>
            <p14:sldId id="291"/>
            <p14:sldId id="358"/>
            <p14:sldId id="292"/>
            <p14:sldId id="293"/>
            <p14:sldId id="294"/>
            <p14:sldId id="295"/>
            <p14:sldId id="296"/>
            <p14:sldId id="297"/>
            <p14:sldId id="352"/>
            <p14:sldId id="298"/>
            <p14:sldId id="299"/>
            <p14:sldId id="300"/>
            <p14:sldId id="301"/>
            <p14:sldId id="302"/>
            <p14:sldId id="303"/>
          </p14:sldIdLst>
        </p14:section>
        <p14:section name="Supplementary tasks and materials" id="{152721AE-3B0B-47BB-9F4F-6ACFD46E5CEE}">
          <p14:sldIdLst>
            <p14:sldId id="259"/>
            <p14:sldId id="316"/>
            <p14:sldId id="317"/>
            <p14:sldId id="318"/>
            <p14:sldId id="319"/>
            <p14:sldId id="322"/>
            <p14:sldId id="323"/>
            <p14:sldId id="324"/>
            <p14:sldId id="325"/>
            <p14:sldId id="320"/>
            <p14:sldId id="321"/>
            <p14:sldId id="307"/>
            <p14:sldId id="308"/>
            <p14:sldId id="309"/>
            <p14:sldId id="359"/>
            <p14:sldId id="306"/>
            <p14:sldId id="328"/>
            <p14:sldId id="332"/>
            <p14:sldId id="333"/>
            <p14:sldId id="334"/>
            <p14:sldId id="335"/>
            <p14:sldId id="336"/>
            <p14:sldId id="337"/>
            <p14:sldId id="338"/>
            <p14:sldId id="339"/>
            <p14:sldId id="34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6161"/>
    <a:srgbClr val="327C7A"/>
    <a:srgbClr val="E6DDF4"/>
    <a:srgbClr val="72B1C1"/>
    <a:srgbClr val="DBF7FF"/>
    <a:srgbClr val="FFD9D9"/>
    <a:srgbClr val="9583AB"/>
    <a:srgbClr val="C86C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CD9F09-EC1A-4196-87B5-DA0C9DB2E7F5}" v="5" dt="2023-11-08T12:00:14.2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2" autoAdjust="0"/>
    <p:restoredTop sz="96247" autoAdjust="0"/>
  </p:normalViewPr>
  <p:slideViewPr>
    <p:cSldViewPr>
      <p:cViewPr varScale="1">
        <p:scale>
          <a:sx n="82" d="100"/>
          <a:sy n="82" d="100"/>
        </p:scale>
        <p:origin x="124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274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3.fntdata"/><Relationship Id="rId89" Type="http://schemas.openxmlformats.org/officeDocument/2006/relationships/font" Target="fonts/font8.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microsoft.com/office/2018/10/relationships/authors" Target="authors.xml"/><Relationship Id="rId5" Type="http://schemas.openxmlformats.org/officeDocument/2006/relationships/slide" Target="slides/slide4.xml"/><Relationship Id="rId90" Type="http://schemas.openxmlformats.org/officeDocument/2006/relationships/font" Target="fonts/font9.fntdata"/><Relationship Id="rId95" Type="http://schemas.openxmlformats.org/officeDocument/2006/relationships/font" Target="fonts/font14.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font" Target="fonts/font4.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2.fntdata"/><Relationship Id="rId88" Type="http://schemas.openxmlformats.org/officeDocument/2006/relationships/font" Target="fonts/font7.fntdata"/><Relationship Id="rId91" Type="http://schemas.openxmlformats.org/officeDocument/2006/relationships/font" Target="fonts/font10.fntdata"/><Relationship Id="rId96"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font" Target="fonts/font5.fntdata"/><Relationship Id="rId94" Type="http://schemas.openxmlformats.org/officeDocument/2006/relationships/font" Target="fonts/font13.fntdata"/><Relationship Id="rId99" Type="http://schemas.openxmlformats.org/officeDocument/2006/relationships/theme" Target="theme/theme1.xml"/><Relationship Id="rId10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104" Type="http://schemas.openxmlformats.org/officeDocument/2006/relationships/customXml" Target="../customXml/item2.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6.fntdata"/><Relationship Id="rId61" Type="http://schemas.openxmlformats.org/officeDocument/2006/relationships/slide" Target="slides/slide60.xml"/><Relationship Id="rId82" Type="http://schemas.openxmlformats.org/officeDocument/2006/relationships/font" Target="fonts/font1.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105"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2.fntdata"/><Relationship Id="rId98"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dirty="0"/>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AB4A74B5-7199-459C-9BD6-A1CAE7F74964}" type="datetimeFigureOut">
              <a:rPr lang="en-GB" smtClean="0"/>
              <a:t>08/11/2023</a:t>
            </a:fld>
            <a:endParaRPr lang="en-GB" dirty="0"/>
          </a:p>
        </p:txBody>
      </p:sp>
      <p:sp>
        <p:nvSpPr>
          <p:cNvPr id="4" name="Slide Image Placeholder 3"/>
          <p:cNvSpPr>
            <a:spLocks noGrp="1" noRot="1" noChangeAspect="1"/>
          </p:cNvSpPr>
          <p:nvPr>
            <p:ph type="sldImg" idx="2"/>
          </p:nvPr>
        </p:nvSpPr>
        <p:spPr>
          <a:xfrm>
            <a:off x="1052513" y="1252538"/>
            <a:ext cx="4783137" cy="3381375"/>
          </a:xfrm>
          <a:prstGeom prst="rect">
            <a:avLst/>
          </a:prstGeom>
          <a:noFill/>
          <a:ln w="12700">
            <a:solidFill>
              <a:prstClr val="black"/>
            </a:solidFill>
          </a:ln>
        </p:spPr>
        <p:txBody>
          <a:bodyPr vert="horz" lIns="96616" tIns="48308" rIns="96616" bIns="48308" rtlCol="0" anchor="ctr"/>
          <a:lstStyle/>
          <a:p>
            <a:endParaRPr lang="en-GB" dirty="0"/>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dirty="0"/>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8EA362B1-D861-4E01-89C0-B61CB26527ED}" type="slidenum">
              <a:rPr lang="en-GB" smtClean="0"/>
              <a:t>‹#›</a:t>
            </a:fld>
            <a:endParaRPr lang="en-GB" dirty="0"/>
          </a:p>
        </p:txBody>
      </p:sp>
    </p:spTree>
    <p:extLst>
      <p:ext uri="{BB962C8B-B14F-4D97-AF65-F5344CB8AC3E}">
        <p14:creationId xmlns:p14="http://schemas.microsoft.com/office/powerpoint/2010/main" val="3844220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A362B1-D861-4E01-89C0-B61CB26527ED}" type="slidenum">
              <a:rPr lang="en-GB" smtClean="0"/>
              <a:t>10</a:t>
            </a:fld>
            <a:endParaRPr lang="en-GB" dirty="0"/>
          </a:p>
        </p:txBody>
      </p:sp>
    </p:spTree>
    <p:extLst>
      <p:ext uri="{BB962C8B-B14F-4D97-AF65-F5344CB8AC3E}">
        <p14:creationId xmlns:p14="http://schemas.microsoft.com/office/powerpoint/2010/main" val="2985499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EA362B1-D861-4E01-89C0-B61CB26527ED}" type="slidenum">
              <a:rPr lang="en-GB" smtClean="0"/>
              <a:t>19</a:t>
            </a:fld>
            <a:endParaRPr lang="en-GB" dirty="0"/>
          </a:p>
        </p:txBody>
      </p:sp>
    </p:spTree>
    <p:extLst>
      <p:ext uri="{BB962C8B-B14F-4D97-AF65-F5344CB8AC3E}">
        <p14:creationId xmlns:p14="http://schemas.microsoft.com/office/powerpoint/2010/main" val="1297746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72A9EDEB-9F70-275A-9B77-B691E625A6AE}"/>
              </a:ext>
            </a:extLst>
          </p:cNvPr>
          <p:cNvPicPr>
            <a:picLocks noChangeAspect="1"/>
          </p:cNvPicPr>
          <p:nvPr userDrawn="1"/>
        </p:nvPicPr>
        <p:blipFill rotWithShape="1">
          <a:blip r:embed="rId2"/>
          <a:srcRect t="9243"/>
          <a:stretch/>
        </p:blipFill>
        <p:spPr>
          <a:xfrm>
            <a:off x="0" y="0"/>
            <a:ext cx="3014954" cy="1221904"/>
          </a:xfrm>
          <a:prstGeom prst="rect">
            <a:avLst/>
          </a:prstGeom>
        </p:spPr>
      </p:pic>
      <p:pic>
        <p:nvPicPr>
          <p:cNvPr id="6" name="Picture 21">
            <a:extLst>
              <a:ext uri="{FF2B5EF4-FFF2-40B4-BE49-F238E27FC236}">
                <a16:creationId xmlns:a16="http://schemas.microsoft.com/office/drawing/2014/main" id="{59E48663-F533-6761-0FE2-1E4915A7BF02}"/>
              </a:ext>
            </a:extLst>
          </p:cNvPr>
          <p:cNvPicPr>
            <a:picLocks noChangeAspect="1"/>
          </p:cNvPicPr>
          <p:nvPr userDrawn="1"/>
        </p:nvPicPr>
        <p:blipFill>
          <a:blip r:embed="rId3"/>
          <a:srcRect/>
          <a:stretch>
            <a:fillRect/>
          </a:stretch>
        </p:blipFill>
        <p:spPr>
          <a:xfrm>
            <a:off x="88900" y="6911060"/>
            <a:ext cx="1921650" cy="64544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11/8/2023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bbomathshub.org.uk/wp-content/uploads/2023/05/ITT-Mentoring-Toolkit-user-reports-and-adaptations.pdf"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slide" Target="slide5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bbomathshub.org.uk/wp-content/uploads/2023/05/ITT-Mentoring-Toolkit-user-reports-and-adaptations.pdf" TargetMode="External"/><Relationship Id="rId2" Type="http://schemas.openxmlformats.org/officeDocument/2006/relationships/slide" Target="slide5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s://bbomathshub.org.uk/wp-content/uploads/2023/05/ITT-Mentoring-Toolkit-user-reports-and-adaptations.pdf"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classroom.thenational.academy/lessons/equal-parts-of-a-whole-6gv38c?activity=video&amp;step=1" TargetMode="External"/><Relationship Id="rId2" Type="http://schemas.openxmlformats.org/officeDocument/2006/relationships/hyperlink" Target="https://www.ncetm.org.uk/classroom-resources/vl-lower-key-stage-2-fractions-1-video-lessons/" TargetMode="External"/><Relationship Id="rId1" Type="http://schemas.openxmlformats.org/officeDocument/2006/relationships/slideLayout" Target="../slideLayouts/slideLayout7.xml"/><Relationship Id="rId4" Type="http://schemas.openxmlformats.org/officeDocument/2006/relationships/hyperlink" Target="https://classroom.thenational.academy/lessons/solve-simple-algebraic-fractions-equal-to-a-number-cmw66c?activity=video&amp;step=2&amp;view=1"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37.xml"/><Relationship Id="rId3" Type="http://schemas.openxmlformats.org/officeDocument/2006/relationships/slide" Target="slide5.xml"/><Relationship Id="rId7" Type="http://schemas.openxmlformats.org/officeDocument/2006/relationships/slide" Target="slide13.xml"/><Relationship Id="rId12" Type="http://schemas.openxmlformats.org/officeDocument/2006/relationships/slide" Target="slide35.xml"/><Relationship Id="rId17" Type="http://schemas.openxmlformats.org/officeDocument/2006/relationships/slide" Target="slide49.xml"/><Relationship Id="rId2" Type="http://schemas.openxmlformats.org/officeDocument/2006/relationships/slide" Target="slide4.xml"/><Relationship Id="rId16" Type="http://schemas.openxmlformats.org/officeDocument/2006/relationships/slide" Target="slide48.xml"/><Relationship Id="rId1" Type="http://schemas.openxmlformats.org/officeDocument/2006/relationships/slideLayout" Target="../slideLayouts/slideLayout7.xml"/><Relationship Id="rId6" Type="http://schemas.openxmlformats.org/officeDocument/2006/relationships/slide" Target="slide9.xml"/><Relationship Id="rId11" Type="http://schemas.openxmlformats.org/officeDocument/2006/relationships/slide" Target="slide30.xml"/><Relationship Id="rId5" Type="http://schemas.openxmlformats.org/officeDocument/2006/relationships/slide" Target="slide7.xml"/><Relationship Id="rId15" Type="http://schemas.openxmlformats.org/officeDocument/2006/relationships/slide" Target="slide50.xml"/><Relationship Id="rId10" Type="http://schemas.openxmlformats.org/officeDocument/2006/relationships/slide" Target="slide28.xml"/><Relationship Id="rId4" Type="http://schemas.openxmlformats.org/officeDocument/2006/relationships/slide" Target="slide6.xml"/><Relationship Id="rId9" Type="http://schemas.openxmlformats.org/officeDocument/2006/relationships/slide" Target="slide23.xml"/><Relationship Id="rId14" Type="http://schemas.openxmlformats.org/officeDocument/2006/relationships/slide" Target="slide41.xml"/></Relationships>
</file>

<file path=ppt/slides/_rels/slide30.xml.rels><?xml version="1.0" encoding="UTF-8" standalone="yes"?>
<Relationships xmlns="http://schemas.openxmlformats.org/package/2006/relationships"><Relationship Id="rId3" Type="http://schemas.openxmlformats.org/officeDocument/2006/relationships/hyperlink" Target="https://classroom.thenational.academy/lessons/equal-parts-of-a-whole-6gv38c?activity=video&amp;step=1" TargetMode="External"/><Relationship Id="rId2" Type="http://schemas.openxmlformats.org/officeDocument/2006/relationships/hyperlink" Target="https://www.ncetm.org.uk/classroom-resources/vl-lower-key-stage-2-fractions-1-video-lessons/" TargetMode="External"/><Relationship Id="rId1" Type="http://schemas.openxmlformats.org/officeDocument/2006/relationships/slideLayout" Target="../slideLayouts/slideLayout7.xml"/><Relationship Id="rId4" Type="http://schemas.openxmlformats.org/officeDocument/2006/relationships/hyperlink" Target="https://classroom.thenational.academy/lessons/solve-simple-algebraic-fractions-equal-to-a-number-cmw66c?activity=video&amp;step=2&amp;view=1" TargetMode="External"/></Relationships>
</file>

<file path=ppt/slides/_rels/slide31.xml.rels><?xml version="1.0" encoding="UTF-8" standalone="yes"?>
<Relationships xmlns="http://schemas.openxmlformats.org/package/2006/relationships"><Relationship Id="rId2" Type="http://schemas.openxmlformats.org/officeDocument/2006/relationships/slide" Target="slide6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bbomathshub.org.uk/wp-content/uploads/2023/04/PPT-angle.pdf" TargetMode="External"/><Relationship Id="rId2" Type="http://schemas.openxmlformats.org/officeDocument/2006/relationships/slide" Target="slide6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slide" Target="slide6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bbomathshub.org.uk/wp-content/uploads/2023/04/SECONDARY-mentoring-questions-and-observation-notes.pdf" TargetMode="External"/><Relationship Id="rId2" Type="http://schemas.openxmlformats.org/officeDocument/2006/relationships/hyperlink" Target="https://bbomathshub.org.uk/wp-content/uploads/2023/04/PRIMARY-mentoring-questions-and-prompts.pdf" TargetMode="Externa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 Target="slide70.xml"/><Relationship Id="rId2" Type="http://schemas.openxmlformats.org/officeDocument/2006/relationships/hyperlink" Target="https://bbomathshub.org.uk/wp-content/uploads/2023/05/Multiplication-Slides.pptx" TargetMode="External"/><Relationship Id="rId1" Type="http://schemas.openxmlformats.org/officeDocument/2006/relationships/slideLayout" Target="../slideLayouts/slideLayout7.xml"/><Relationship Id="rId4" Type="http://schemas.openxmlformats.org/officeDocument/2006/relationships/slide" Target="slide7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slide" Target="slide70.xml"/><Relationship Id="rId2" Type="http://schemas.openxmlformats.org/officeDocument/2006/relationships/hyperlink" Target="https://bbomathshub.org.uk/wp-content/uploads/2023/05/Multiplication-Slides.pptx" TargetMode="External"/><Relationship Id="rId1" Type="http://schemas.openxmlformats.org/officeDocument/2006/relationships/slideLayout" Target="../slideLayouts/slideLayout7.xml"/><Relationship Id="rId4" Type="http://schemas.openxmlformats.org/officeDocument/2006/relationships/slide" Target="slide7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slide" Target="slide47.xml"/><Relationship Id="rId2" Type="http://schemas.openxmlformats.org/officeDocument/2006/relationships/slide" Target="slide8.xml"/><Relationship Id="rId1" Type="http://schemas.openxmlformats.org/officeDocument/2006/relationships/slideLayout" Target="../slideLayouts/slideLayout7.xml"/><Relationship Id="rId6" Type="http://schemas.openxmlformats.org/officeDocument/2006/relationships/slide" Target="slide40.xml"/><Relationship Id="rId5" Type="http://schemas.openxmlformats.org/officeDocument/2006/relationships/slide" Target="slide33.xml"/><Relationship Id="rId4" Type="http://schemas.openxmlformats.org/officeDocument/2006/relationships/slide" Target="slide2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slide" Target="slide70.xml"/><Relationship Id="rId3" Type="http://schemas.openxmlformats.org/officeDocument/2006/relationships/slide" Target="slide55.xml"/><Relationship Id="rId7" Type="http://schemas.openxmlformats.org/officeDocument/2006/relationships/hyperlink" Target="https://bbomathshub.org.uk/wp-content/uploads/2023/05/Multiplication-Slides.pptx" TargetMode="External"/><Relationship Id="rId2" Type="http://schemas.openxmlformats.org/officeDocument/2006/relationships/hyperlink" Target="https://www.ncetm.org.uk/classroom-resources/secondary-ite-professional-development-materials/https:/www.ncetm.org.uk/classroom-resources/primary-ite-professional-development-materials/" TargetMode="External"/><Relationship Id="rId1" Type="http://schemas.openxmlformats.org/officeDocument/2006/relationships/slideLayout" Target="../slideLayouts/slideLayout7.xml"/><Relationship Id="rId6" Type="http://schemas.openxmlformats.org/officeDocument/2006/relationships/slide" Target="slide65.xml"/><Relationship Id="rId5" Type="http://schemas.openxmlformats.org/officeDocument/2006/relationships/slide" Target="slide64.xml"/><Relationship Id="rId4" Type="http://schemas.openxmlformats.org/officeDocument/2006/relationships/slide" Target="slide5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nrich.maths.org/32" TargetMode="Externa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https://www.ncetm.org.uk/classroom-resources/primary-ite-professional-development-materials/" TargetMode="External"/><Relationship Id="rId2" Type="http://schemas.openxmlformats.org/officeDocument/2006/relationships/hyperlink" Target="https://www.ncetm.org.uk/classroom-resources/secondary-ite-professional-development-materials/" TargetMode="Externa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hyperlink" Target="https://bbomathshub.org.uk/wp-content/uploads/2023/04/SECONDARY-mentoring-questions-and-observation-notes.pdf" TargetMode="External"/><Relationship Id="rId2" Type="http://schemas.openxmlformats.org/officeDocument/2006/relationships/hyperlink" Target="https://bbomathshub.org.uk/wp-content/uploads/2023/04/PRIMARY-mentoring-questions-and-prompts.pdf" TargetMode="Externa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61.xml.rels><?xml version="1.0" encoding="UTF-8" standalone="yes"?>
<Relationships xmlns="http://schemas.openxmlformats.org/package/2006/relationships"><Relationship Id="rId3" Type="http://schemas.openxmlformats.org/officeDocument/2006/relationships/hyperlink" Target="https://www.gov.uk/government/publications/teaching-mathematics-in-primary-schools" TargetMode="External"/><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hyperlink" Target="https://www.atm.org.uk/Shop/Resources-Software/Mathematical-Imagery-e-book/dnl122"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hyperlink" Target="https://bbomathshub.org.uk/wp-content/uploads/2023/04/PPT-angle.pdf" TargetMode="Externa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search?client=firefox-b-d&amp;q=early+career+framework+2021" TargetMode="External"/><Relationship Id="rId2" Type="http://schemas.openxmlformats.org/officeDocument/2006/relationships/hyperlink" Target="https://www.gov.uk/government/publications/initial-teacher-training-itt-core-content-framework" TargetMode="External"/><Relationship Id="rId1" Type="http://schemas.openxmlformats.org/officeDocument/2006/relationships/slideLayout" Target="../slideLayouts/slideLayout7.xml"/><Relationship Id="rId4" Type="http://schemas.openxmlformats.org/officeDocument/2006/relationships/hyperlink" Target="https://www.ncetm.org.uk/teaching-for-mastery" TargetMode="External"/></Relationships>
</file>

<file path=ppt/slides/_rels/slide70.xml.rels><?xml version="1.0" encoding="UTF-8" standalone="yes"?>
<Relationships xmlns="http://schemas.openxmlformats.org/package/2006/relationships"><Relationship Id="rId2" Type="http://schemas.openxmlformats.org/officeDocument/2006/relationships/hyperlink" Target="https://bbomathshub.org.uk/wp-content/uploads/2023/05/Multiplication-Slides.pptx" TargetMode="Externa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9.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756000"/>
            <a:ext cx="10286085" cy="6048000"/>
            <a:chOff x="0" y="0"/>
            <a:chExt cx="17472695" cy="10273574"/>
          </a:xfrm>
        </p:grpSpPr>
        <p:sp>
          <p:nvSpPr>
            <p:cNvPr id="3" name="Freeform 3"/>
            <p:cNvSpPr/>
            <p:nvPr/>
          </p:nvSpPr>
          <p:spPr>
            <a:xfrm>
              <a:off x="-12700" y="-12700"/>
              <a:ext cx="17498095" cy="10298974"/>
            </a:xfrm>
            <a:custGeom>
              <a:avLst/>
              <a:gdLst/>
              <a:ahLst/>
              <a:cxnLst/>
              <a:rect l="l" t="t" r="r" b="b"/>
              <a:pathLst>
                <a:path w="17498095" h="10298974">
                  <a:moveTo>
                    <a:pt x="16635764" y="0"/>
                  </a:moveTo>
                  <a:lnTo>
                    <a:pt x="862330" y="0"/>
                  </a:lnTo>
                  <a:cubicBezTo>
                    <a:pt x="389890" y="0"/>
                    <a:pt x="0" y="389890"/>
                    <a:pt x="0" y="862330"/>
                  </a:cubicBezTo>
                  <a:lnTo>
                    <a:pt x="0" y="9436644"/>
                  </a:lnTo>
                  <a:cubicBezTo>
                    <a:pt x="0" y="9909084"/>
                    <a:pt x="389890" y="10298974"/>
                    <a:pt x="862330" y="10298974"/>
                  </a:cubicBezTo>
                  <a:lnTo>
                    <a:pt x="16635764" y="10298974"/>
                  </a:lnTo>
                  <a:cubicBezTo>
                    <a:pt x="17108205" y="10298974"/>
                    <a:pt x="17498095" y="9909084"/>
                    <a:pt x="17498095" y="9436644"/>
                  </a:cubicBezTo>
                  <a:lnTo>
                    <a:pt x="17498095" y="862330"/>
                  </a:lnTo>
                  <a:cubicBezTo>
                    <a:pt x="17498095" y="389890"/>
                    <a:pt x="17108204" y="0"/>
                    <a:pt x="16635764" y="0"/>
                  </a:cubicBezTo>
                  <a:close/>
                  <a:moveTo>
                    <a:pt x="17307595" y="927100"/>
                  </a:moveTo>
                  <a:lnTo>
                    <a:pt x="17307595" y="9436644"/>
                  </a:lnTo>
                  <a:cubicBezTo>
                    <a:pt x="17307595" y="9803674"/>
                    <a:pt x="17002795" y="10108474"/>
                    <a:pt x="16635764" y="10108474"/>
                  </a:cubicBezTo>
                  <a:lnTo>
                    <a:pt x="862330" y="10108474"/>
                  </a:lnTo>
                  <a:cubicBezTo>
                    <a:pt x="495300" y="10108474"/>
                    <a:pt x="190500" y="9803674"/>
                    <a:pt x="190500" y="9436644"/>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53471" y="717202"/>
            <a:ext cx="9955767" cy="594550"/>
            <a:chOff x="0" y="0"/>
            <a:chExt cx="3567922" cy="213073"/>
          </a:xfrm>
        </p:grpSpPr>
        <p:sp>
          <p:nvSpPr>
            <p:cNvPr id="5" name="Freeform 5"/>
            <p:cNvSpPr/>
            <p:nvPr/>
          </p:nvSpPr>
          <p:spPr>
            <a:xfrm>
              <a:off x="0" y="0"/>
              <a:ext cx="3567922" cy="213073"/>
            </a:xfrm>
            <a:custGeom>
              <a:avLst/>
              <a:gdLst/>
              <a:ahLst/>
              <a:cxnLst/>
              <a:rect l="l" t="t" r="r" b="b"/>
              <a:pathLst>
                <a:path w="3567922" h="213073">
                  <a:moveTo>
                    <a:pt x="0" y="0"/>
                  </a:moveTo>
                  <a:lnTo>
                    <a:pt x="3567922" y="0"/>
                  </a:lnTo>
                  <a:lnTo>
                    <a:pt x="3567922" y="213073"/>
                  </a:lnTo>
                  <a:lnTo>
                    <a:pt x="0" y="213073"/>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3957171" y="1678565"/>
            <a:ext cx="6226660" cy="5310118"/>
            <a:chOff x="0" y="-5470644"/>
            <a:chExt cx="8302214" cy="7080162"/>
          </a:xfrm>
        </p:grpSpPr>
        <p:grpSp>
          <p:nvGrpSpPr>
            <p:cNvPr id="9" name="Group 9"/>
            <p:cNvGrpSpPr/>
            <p:nvPr/>
          </p:nvGrpSpPr>
          <p:grpSpPr>
            <a:xfrm>
              <a:off x="0" y="0"/>
              <a:ext cx="8152957" cy="1609518"/>
              <a:chOff x="0" y="0"/>
              <a:chExt cx="2191377" cy="432611"/>
            </a:xfrm>
          </p:grpSpPr>
          <p:sp>
            <p:nvSpPr>
              <p:cNvPr id="10" name="Freeform 10"/>
              <p:cNvSpPr/>
              <p:nvPr/>
            </p:nvSpPr>
            <p:spPr>
              <a:xfrm>
                <a:off x="0" y="0"/>
                <a:ext cx="2191377" cy="432611"/>
              </a:xfrm>
              <a:custGeom>
                <a:avLst/>
                <a:gdLst/>
                <a:ahLst/>
                <a:cxnLst/>
                <a:rect l="l" t="t" r="r" b="b"/>
                <a:pathLst>
                  <a:path w="2191377" h="432611">
                    <a:moveTo>
                      <a:pt x="0" y="0"/>
                    </a:moveTo>
                    <a:lnTo>
                      <a:pt x="2191377" y="0"/>
                    </a:lnTo>
                    <a:lnTo>
                      <a:pt x="2191377" y="432611"/>
                    </a:lnTo>
                    <a:lnTo>
                      <a:pt x="0" y="432611"/>
                    </a:lnTo>
                    <a:close/>
                  </a:path>
                </a:pathLst>
              </a:custGeom>
              <a:solidFill>
                <a:srgbClr val="FFFFFF"/>
              </a:solidFill>
            </p:spPr>
            <p:txBody>
              <a:bodyPr/>
              <a:lstStyle/>
              <a:p>
                <a:endParaRPr lang="en-GB"/>
              </a:p>
            </p:txBody>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sp>
          <p:nvSpPr>
            <p:cNvPr id="12" name="TextBox 12"/>
            <p:cNvSpPr txBox="1"/>
            <p:nvPr/>
          </p:nvSpPr>
          <p:spPr>
            <a:xfrm>
              <a:off x="505168" y="-5470644"/>
              <a:ext cx="7797046" cy="1641476"/>
            </a:xfrm>
            <a:prstGeom prst="rect">
              <a:avLst/>
            </a:prstGeom>
          </p:spPr>
          <p:txBody>
            <a:bodyPr wrap="square" lIns="0" tIns="0" rIns="0" bIns="0" rtlCol="0" anchor="t">
              <a:spAutoFit/>
            </a:bodyPr>
            <a:lstStyle/>
            <a:p>
              <a:pPr algn="r">
                <a:lnSpc>
                  <a:spcPts val="3213"/>
                </a:lnSpc>
              </a:pPr>
              <a:r>
                <a:rPr lang="en-US" sz="3150" b="1" dirty="0">
                  <a:solidFill>
                    <a:schemeClr val="accent3">
                      <a:lumMod val="50000"/>
                    </a:schemeClr>
                  </a:solidFill>
                  <a:latin typeface="Century Gothic"/>
                </a:rPr>
                <a:t>Talking </a:t>
              </a:r>
              <a:r>
                <a:rPr lang="en-US" sz="3150" b="1" dirty="0" err="1">
                  <a:solidFill>
                    <a:schemeClr val="accent3">
                      <a:lumMod val="50000"/>
                    </a:schemeClr>
                  </a:solidFill>
                  <a:latin typeface="Century Gothic"/>
                </a:rPr>
                <a:t>Maths</a:t>
              </a:r>
              <a:r>
                <a:rPr lang="en-US" sz="3150" b="1" dirty="0">
                  <a:solidFill>
                    <a:schemeClr val="accent3">
                      <a:lumMod val="50000"/>
                    </a:schemeClr>
                  </a:solidFill>
                  <a:latin typeface="Century Gothic"/>
                </a:rPr>
                <a:t> Together: a mentoring toolkit for primary and secondary mathematics</a:t>
              </a:r>
            </a:p>
          </p:txBody>
        </p:sp>
        <p:sp>
          <p:nvSpPr>
            <p:cNvPr id="13" name="TextBox 13"/>
            <p:cNvSpPr txBox="1"/>
            <p:nvPr/>
          </p:nvSpPr>
          <p:spPr>
            <a:xfrm>
              <a:off x="169067" y="1124712"/>
              <a:ext cx="7758975" cy="273579"/>
            </a:xfrm>
            <a:prstGeom prst="rect">
              <a:avLst/>
            </a:prstGeom>
          </p:spPr>
          <p:txBody>
            <a:bodyPr lIns="0" tIns="0" rIns="0" bIns="0" rtlCol="0" anchor="t">
              <a:spAutoFit/>
            </a:bodyPr>
            <a:lstStyle/>
            <a:p>
              <a:pPr algn="ctr">
                <a:lnSpc>
                  <a:spcPts val="1626"/>
                </a:lnSpc>
                <a:spcBef>
                  <a:spcPct val="0"/>
                </a:spcBef>
              </a:pPr>
              <a:r>
                <a:rPr lang="en-US" sz="1400" dirty="0">
                  <a:solidFill>
                    <a:srgbClr val="000000"/>
                  </a:solidFill>
                  <a:latin typeface="Coco Gothic Italics"/>
                </a:rPr>
                <a:t>Mentoring is at the heart of developing teaching mathematics  </a:t>
              </a:r>
            </a:p>
          </p:txBody>
        </p:sp>
      </p:grpSp>
      <p:pic>
        <p:nvPicPr>
          <p:cNvPr id="14" name="Picture 14"/>
          <p:cNvPicPr>
            <a:picLocks noChangeAspect="1"/>
          </p:cNvPicPr>
          <p:nvPr/>
        </p:nvPicPr>
        <p:blipFill>
          <a:blip r:embed="rId2"/>
          <a:srcRect/>
          <a:stretch>
            <a:fillRect/>
          </a:stretch>
        </p:blipFill>
        <p:spPr>
          <a:xfrm>
            <a:off x="393700" y="1875580"/>
            <a:ext cx="4013966" cy="3721281"/>
          </a:xfrm>
          <a:prstGeom prst="rect">
            <a:avLst/>
          </a:prstGeom>
        </p:spPr>
      </p:pic>
      <p:grpSp>
        <p:nvGrpSpPr>
          <p:cNvPr id="15" name="Group 15"/>
          <p:cNvGrpSpPr/>
          <p:nvPr/>
        </p:nvGrpSpPr>
        <p:grpSpPr>
          <a:xfrm>
            <a:off x="162072" y="435703"/>
            <a:ext cx="9979731" cy="1370285"/>
            <a:chOff x="0" y="37422"/>
            <a:chExt cx="3494353" cy="565471"/>
          </a:xfrm>
        </p:grpSpPr>
        <p:sp>
          <p:nvSpPr>
            <p:cNvPr id="16" name="Freeform 16"/>
            <p:cNvSpPr/>
            <p:nvPr/>
          </p:nvSpPr>
          <p:spPr>
            <a:xfrm>
              <a:off x="0" y="145752"/>
              <a:ext cx="3494353" cy="308982"/>
            </a:xfrm>
            <a:custGeom>
              <a:avLst/>
              <a:gdLst/>
              <a:ahLst/>
              <a:cxnLst/>
              <a:rect l="l" t="t" r="r" b="b"/>
              <a:pathLst>
                <a:path w="3494353" h="194568">
                  <a:moveTo>
                    <a:pt x="15880" y="0"/>
                  </a:moveTo>
                  <a:lnTo>
                    <a:pt x="3478473" y="0"/>
                  </a:lnTo>
                  <a:cubicBezTo>
                    <a:pt x="3487243" y="0"/>
                    <a:pt x="3494353" y="7110"/>
                    <a:pt x="3494353" y="15880"/>
                  </a:cubicBezTo>
                  <a:lnTo>
                    <a:pt x="3494353" y="178688"/>
                  </a:lnTo>
                  <a:cubicBezTo>
                    <a:pt x="3494353" y="187458"/>
                    <a:pt x="3487243" y="194568"/>
                    <a:pt x="3478473" y="194568"/>
                  </a:cubicBezTo>
                  <a:lnTo>
                    <a:pt x="15880" y="194568"/>
                  </a:lnTo>
                  <a:cubicBezTo>
                    <a:pt x="7110" y="194568"/>
                    <a:pt x="0" y="187458"/>
                    <a:pt x="0" y="178688"/>
                  </a:cubicBezTo>
                  <a:lnTo>
                    <a:pt x="0" y="15880"/>
                  </a:lnTo>
                  <a:cubicBezTo>
                    <a:pt x="0" y="7110"/>
                    <a:pt x="7110" y="0"/>
                    <a:pt x="15880" y="0"/>
                  </a:cubicBezTo>
                  <a:close/>
                </a:path>
              </a:pathLst>
            </a:custGeom>
            <a:solidFill>
              <a:srgbClr val="932444"/>
            </a:solidFill>
          </p:spPr>
          <p:txBody>
            <a:bodyPr/>
            <a:lstStyle/>
            <a:p>
              <a:endParaRPr lang="en-GB"/>
            </a:p>
          </p:txBody>
        </p:sp>
        <p:sp>
          <p:nvSpPr>
            <p:cNvPr id="17" name="TextBox 17"/>
            <p:cNvSpPr txBox="1"/>
            <p:nvPr/>
          </p:nvSpPr>
          <p:spPr>
            <a:xfrm>
              <a:off x="31398" y="37422"/>
              <a:ext cx="3462853" cy="565471"/>
            </a:xfrm>
            <a:prstGeom prst="rect">
              <a:avLst/>
            </a:prstGeom>
          </p:spPr>
          <p:txBody>
            <a:bodyPr lIns="50800" tIns="50800" rIns="50800" bIns="50800" rtlCol="0" anchor="ctr"/>
            <a:lstStyle/>
            <a:p>
              <a:pPr algn="ctr">
                <a:lnSpc>
                  <a:spcPts val="3220"/>
                </a:lnSpc>
              </a:pPr>
              <a:r>
                <a:rPr lang="en-US" sz="2300" dirty="0">
                  <a:solidFill>
                    <a:srgbClr val="FFFFFF"/>
                  </a:solidFill>
                  <a:latin typeface="Century Gothic"/>
                </a:rPr>
                <a:t>Six Task Types for Talking </a:t>
              </a:r>
              <a:r>
                <a:rPr lang="en-US" sz="2300" dirty="0" err="1">
                  <a:solidFill>
                    <a:srgbClr val="FFFFFF"/>
                  </a:solidFill>
                  <a:latin typeface="Century Gothic"/>
                </a:rPr>
                <a:t>Maths</a:t>
              </a:r>
              <a:r>
                <a:rPr lang="en-US" sz="2300" dirty="0">
                  <a:solidFill>
                    <a:srgbClr val="FFFFFF"/>
                  </a:solidFill>
                  <a:latin typeface="Century Gothic"/>
                </a:rPr>
                <a:t> Together</a:t>
              </a:r>
            </a:p>
          </p:txBody>
        </p:sp>
      </p:grpSp>
      <p:grpSp>
        <p:nvGrpSpPr>
          <p:cNvPr id="18" name="Group 18"/>
          <p:cNvGrpSpPr/>
          <p:nvPr/>
        </p:nvGrpSpPr>
        <p:grpSpPr>
          <a:xfrm>
            <a:off x="4657416" y="3072586"/>
            <a:ext cx="5571220" cy="3210552"/>
            <a:chOff x="21379" y="-175096"/>
            <a:chExt cx="1641169" cy="999150"/>
          </a:xfrm>
        </p:grpSpPr>
        <p:sp>
          <p:nvSpPr>
            <p:cNvPr id="19" name="Freeform 19"/>
            <p:cNvSpPr/>
            <p:nvPr/>
          </p:nvSpPr>
          <p:spPr>
            <a:xfrm>
              <a:off x="40565" y="-175096"/>
              <a:ext cx="1621983" cy="999150"/>
            </a:xfrm>
            <a:custGeom>
              <a:avLst/>
              <a:gdLst/>
              <a:ahLst/>
              <a:cxnLst/>
              <a:rect l="l" t="t" r="r" b="b"/>
              <a:pathLst>
                <a:path w="1621983" h="999150">
                  <a:moveTo>
                    <a:pt x="63291" y="0"/>
                  </a:moveTo>
                  <a:lnTo>
                    <a:pt x="1558691" y="0"/>
                  </a:lnTo>
                  <a:cubicBezTo>
                    <a:pt x="1593646" y="0"/>
                    <a:pt x="1621983" y="28337"/>
                    <a:pt x="1621983" y="63291"/>
                  </a:cubicBezTo>
                  <a:lnTo>
                    <a:pt x="1621983" y="935859"/>
                  </a:lnTo>
                  <a:cubicBezTo>
                    <a:pt x="1621983" y="952645"/>
                    <a:pt x="1615314" y="968743"/>
                    <a:pt x="1603445" y="980613"/>
                  </a:cubicBezTo>
                  <a:cubicBezTo>
                    <a:pt x="1591576" y="992482"/>
                    <a:pt x="1575477" y="999150"/>
                    <a:pt x="1558691" y="999150"/>
                  </a:cubicBezTo>
                  <a:lnTo>
                    <a:pt x="63291" y="999150"/>
                  </a:lnTo>
                  <a:cubicBezTo>
                    <a:pt x="46505" y="999150"/>
                    <a:pt x="30407" y="992482"/>
                    <a:pt x="18538" y="980613"/>
                  </a:cubicBezTo>
                  <a:cubicBezTo>
                    <a:pt x="6668" y="968743"/>
                    <a:pt x="0" y="952645"/>
                    <a:pt x="0" y="935859"/>
                  </a:cubicBezTo>
                  <a:lnTo>
                    <a:pt x="0" y="63291"/>
                  </a:lnTo>
                  <a:cubicBezTo>
                    <a:pt x="0" y="46505"/>
                    <a:pt x="6668" y="30407"/>
                    <a:pt x="18538" y="18538"/>
                  </a:cubicBezTo>
                  <a:cubicBezTo>
                    <a:pt x="30407" y="6668"/>
                    <a:pt x="46505" y="0"/>
                    <a:pt x="63291" y="0"/>
                  </a:cubicBezTo>
                  <a:close/>
                </a:path>
              </a:pathLst>
            </a:custGeom>
            <a:solidFill>
              <a:srgbClr val="366D6D"/>
            </a:solidFill>
          </p:spPr>
          <p:txBody>
            <a:bodyPr/>
            <a:lstStyle/>
            <a:p>
              <a:endParaRPr lang="en-GB"/>
            </a:p>
          </p:txBody>
        </p:sp>
        <p:sp>
          <p:nvSpPr>
            <p:cNvPr id="20" name="TextBox 20"/>
            <p:cNvSpPr txBox="1"/>
            <p:nvPr/>
          </p:nvSpPr>
          <p:spPr>
            <a:xfrm>
              <a:off x="21379" y="-109135"/>
              <a:ext cx="1615783" cy="850900"/>
            </a:xfrm>
            <a:prstGeom prst="rect">
              <a:avLst/>
            </a:prstGeom>
          </p:spPr>
          <p:txBody>
            <a:bodyPr lIns="139700" tIns="139700" rIns="139700" bIns="139700" rtlCol="0" anchor="ctr"/>
            <a:lstStyle/>
            <a:p>
              <a:pPr algn="ctr">
                <a:lnSpc>
                  <a:spcPts val="2886"/>
                </a:lnSpc>
              </a:pPr>
              <a:r>
                <a:rPr lang="en-US" sz="2062" dirty="0">
                  <a:solidFill>
                    <a:srgbClr val="FFFFFF"/>
                  </a:solidFill>
                  <a:latin typeface="Muli Extra Light"/>
                </a:rPr>
                <a:t>Use these tasks with ITT and ECT colleagues and also with  whole mathematics teams. They support a deep focus on core mathematical ideas KS1 to KS4 and contribute to the development of pedagogical intelligence in the teaching of mathematics.</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grpSp>
        <p:nvGrpSpPr>
          <p:cNvPr id="2" name="Group 2"/>
          <p:cNvGrpSpPr/>
          <p:nvPr/>
        </p:nvGrpSpPr>
        <p:grpSpPr>
          <a:xfrm>
            <a:off x="184824" y="866182"/>
            <a:ext cx="10286085" cy="6063058"/>
            <a:chOff x="0" y="0"/>
            <a:chExt cx="17472695" cy="10299153"/>
          </a:xfrm>
        </p:grpSpPr>
        <p:sp>
          <p:nvSpPr>
            <p:cNvPr id="3" name="Freeform 3"/>
            <p:cNvSpPr/>
            <p:nvPr/>
          </p:nvSpPr>
          <p:spPr>
            <a:xfrm>
              <a:off x="-12700" y="-12700"/>
              <a:ext cx="17498095" cy="10324553"/>
            </a:xfrm>
            <a:custGeom>
              <a:avLst/>
              <a:gdLst/>
              <a:ahLst/>
              <a:cxnLst/>
              <a:rect l="l" t="t" r="r" b="b"/>
              <a:pathLst>
                <a:path w="17498095" h="10324553">
                  <a:moveTo>
                    <a:pt x="16635764" y="0"/>
                  </a:moveTo>
                  <a:lnTo>
                    <a:pt x="862330" y="0"/>
                  </a:lnTo>
                  <a:cubicBezTo>
                    <a:pt x="389890" y="0"/>
                    <a:pt x="0" y="389890"/>
                    <a:pt x="0" y="862330"/>
                  </a:cubicBezTo>
                  <a:lnTo>
                    <a:pt x="0" y="9462223"/>
                  </a:lnTo>
                  <a:cubicBezTo>
                    <a:pt x="0" y="9934663"/>
                    <a:pt x="389890" y="10324553"/>
                    <a:pt x="862330" y="10324553"/>
                  </a:cubicBezTo>
                  <a:lnTo>
                    <a:pt x="16635764" y="10324553"/>
                  </a:lnTo>
                  <a:cubicBezTo>
                    <a:pt x="17108205" y="10324553"/>
                    <a:pt x="17498095" y="9934663"/>
                    <a:pt x="17498095" y="9462223"/>
                  </a:cubicBezTo>
                  <a:lnTo>
                    <a:pt x="17498095" y="862330"/>
                  </a:lnTo>
                  <a:cubicBezTo>
                    <a:pt x="17498095" y="389890"/>
                    <a:pt x="17108204" y="0"/>
                    <a:pt x="16635764" y="0"/>
                  </a:cubicBezTo>
                  <a:close/>
                  <a:moveTo>
                    <a:pt x="17307595" y="927100"/>
                  </a:moveTo>
                  <a:lnTo>
                    <a:pt x="17307595" y="9462223"/>
                  </a:lnTo>
                  <a:cubicBezTo>
                    <a:pt x="17307595" y="9829253"/>
                    <a:pt x="17002795" y="10134053"/>
                    <a:pt x="16635764" y="10134053"/>
                  </a:cubicBezTo>
                  <a:lnTo>
                    <a:pt x="862330" y="10134053"/>
                  </a:lnTo>
                  <a:cubicBezTo>
                    <a:pt x="495300" y="10134053"/>
                    <a:pt x="190500" y="9829253"/>
                    <a:pt x="190500" y="9462223"/>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88900" y="730250"/>
            <a:ext cx="9877977" cy="826376"/>
            <a:chOff x="0" y="0"/>
            <a:chExt cx="3540044" cy="296154"/>
          </a:xfrm>
        </p:grpSpPr>
        <p:sp>
          <p:nvSpPr>
            <p:cNvPr id="5" name="Freeform 5"/>
            <p:cNvSpPr/>
            <p:nvPr/>
          </p:nvSpPr>
          <p:spPr>
            <a:xfrm>
              <a:off x="0" y="0"/>
              <a:ext cx="3540044" cy="296154"/>
            </a:xfrm>
            <a:custGeom>
              <a:avLst/>
              <a:gdLst/>
              <a:ahLst/>
              <a:cxnLst/>
              <a:rect l="l" t="t" r="r" b="b"/>
              <a:pathLst>
                <a:path w="3540044" h="296154">
                  <a:moveTo>
                    <a:pt x="0" y="0"/>
                  </a:moveTo>
                  <a:lnTo>
                    <a:pt x="3540044" y="0"/>
                  </a:lnTo>
                  <a:lnTo>
                    <a:pt x="3540044" y="296154"/>
                  </a:lnTo>
                  <a:lnTo>
                    <a:pt x="0" y="296154"/>
                  </a:lnTo>
                  <a:close/>
                </a:path>
              </a:pathLst>
            </a:custGeom>
            <a:solidFill>
              <a:srgbClr val="FFF2CC"/>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65100" y="654050"/>
            <a:ext cx="9750483" cy="966166"/>
            <a:chOff x="0" y="-38100"/>
            <a:chExt cx="3494353" cy="346252"/>
          </a:xfrm>
        </p:grpSpPr>
        <p:sp>
          <p:nvSpPr>
            <p:cNvPr id="9" name="Freeform 9"/>
            <p:cNvSpPr/>
            <p:nvPr/>
          </p:nvSpPr>
          <p:spPr>
            <a:xfrm>
              <a:off x="0" y="0"/>
              <a:ext cx="3494353" cy="261985"/>
            </a:xfrm>
            <a:custGeom>
              <a:avLst/>
              <a:gdLst/>
              <a:ahLst/>
              <a:cxnLst/>
              <a:rect l="l" t="t" r="r" b="b"/>
              <a:pathLst>
                <a:path w="3494353" h="261985">
                  <a:moveTo>
                    <a:pt x="15880" y="0"/>
                  </a:moveTo>
                  <a:lnTo>
                    <a:pt x="3478473" y="0"/>
                  </a:lnTo>
                  <a:cubicBezTo>
                    <a:pt x="3487243" y="0"/>
                    <a:pt x="3494353" y="7110"/>
                    <a:pt x="3494353" y="15880"/>
                  </a:cubicBezTo>
                  <a:lnTo>
                    <a:pt x="3494353" y="246105"/>
                  </a:lnTo>
                  <a:cubicBezTo>
                    <a:pt x="3494353" y="254875"/>
                    <a:pt x="3487243" y="261985"/>
                    <a:pt x="3478473" y="261985"/>
                  </a:cubicBezTo>
                  <a:lnTo>
                    <a:pt x="15880" y="261985"/>
                  </a:lnTo>
                  <a:cubicBezTo>
                    <a:pt x="7110" y="261985"/>
                    <a:pt x="0" y="254875"/>
                    <a:pt x="0" y="246105"/>
                  </a:cubicBezTo>
                  <a:lnTo>
                    <a:pt x="0" y="15880"/>
                  </a:lnTo>
                  <a:cubicBezTo>
                    <a:pt x="0" y="7110"/>
                    <a:pt x="7110" y="0"/>
                    <a:pt x="15880" y="0"/>
                  </a:cubicBezTo>
                  <a:close/>
                </a:path>
              </a:pathLst>
            </a:custGeom>
            <a:solidFill>
              <a:srgbClr val="626161"/>
            </a:solidFill>
          </p:spPr>
          <p:txBody>
            <a:bodyPr/>
            <a:lstStyle/>
            <a:p>
              <a:endParaRPr lang="en-GB"/>
            </a:p>
          </p:txBody>
        </p:sp>
        <p:sp>
          <p:nvSpPr>
            <p:cNvPr id="10" name="TextBox 10"/>
            <p:cNvSpPr txBox="1"/>
            <p:nvPr/>
          </p:nvSpPr>
          <p:spPr>
            <a:xfrm>
              <a:off x="0" y="-38100"/>
              <a:ext cx="812800" cy="346252"/>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1b   </a:t>
              </a:r>
            </a:p>
          </p:txBody>
        </p:sp>
      </p:grpSp>
      <p:grpSp>
        <p:nvGrpSpPr>
          <p:cNvPr id="11" name="Group 11"/>
          <p:cNvGrpSpPr/>
          <p:nvPr/>
        </p:nvGrpSpPr>
        <p:grpSpPr>
          <a:xfrm>
            <a:off x="1003300" y="730250"/>
            <a:ext cx="8758934" cy="762000"/>
            <a:chOff x="0" y="-55883"/>
            <a:chExt cx="3139004" cy="304624"/>
          </a:xfrm>
        </p:grpSpPr>
        <p:sp>
          <p:nvSpPr>
            <p:cNvPr id="12" name="Freeform 12"/>
            <p:cNvSpPr/>
            <p:nvPr/>
          </p:nvSpPr>
          <p:spPr>
            <a:xfrm>
              <a:off x="0" y="0"/>
              <a:ext cx="1848164" cy="248741"/>
            </a:xfrm>
            <a:custGeom>
              <a:avLst/>
              <a:gdLst/>
              <a:ahLst/>
              <a:cxnLst/>
              <a:rect l="l" t="t" r="r" b="b"/>
              <a:pathLst>
                <a:path w="1848164" h="248741">
                  <a:moveTo>
                    <a:pt x="55546" y="0"/>
                  </a:moveTo>
                  <a:lnTo>
                    <a:pt x="1792619" y="0"/>
                  </a:lnTo>
                  <a:cubicBezTo>
                    <a:pt x="1807350" y="0"/>
                    <a:pt x="1821479" y="5852"/>
                    <a:pt x="1831895" y="16269"/>
                  </a:cubicBezTo>
                  <a:cubicBezTo>
                    <a:pt x="1842312" y="26686"/>
                    <a:pt x="1848164" y="40814"/>
                    <a:pt x="1848164" y="55546"/>
                  </a:cubicBezTo>
                  <a:lnTo>
                    <a:pt x="1848164" y="193195"/>
                  </a:lnTo>
                  <a:cubicBezTo>
                    <a:pt x="1848164" y="207927"/>
                    <a:pt x="1842312" y="222055"/>
                    <a:pt x="1831895" y="232472"/>
                  </a:cubicBezTo>
                  <a:cubicBezTo>
                    <a:pt x="1821479" y="242889"/>
                    <a:pt x="1807350" y="248741"/>
                    <a:pt x="1792619" y="248741"/>
                  </a:cubicBezTo>
                  <a:lnTo>
                    <a:pt x="55546" y="248741"/>
                  </a:lnTo>
                  <a:cubicBezTo>
                    <a:pt x="40814" y="248741"/>
                    <a:pt x="26686" y="242889"/>
                    <a:pt x="16269" y="232472"/>
                  </a:cubicBezTo>
                  <a:cubicBezTo>
                    <a:pt x="5852" y="222055"/>
                    <a:pt x="0" y="207927"/>
                    <a:pt x="0" y="193195"/>
                  </a:cubicBezTo>
                  <a:lnTo>
                    <a:pt x="0" y="55546"/>
                  </a:lnTo>
                  <a:cubicBezTo>
                    <a:pt x="0" y="40814"/>
                    <a:pt x="5852" y="26686"/>
                    <a:pt x="16269" y="16269"/>
                  </a:cubicBezTo>
                  <a:cubicBezTo>
                    <a:pt x="26686" y="5852"/>
                    <a:pt x="40814" y="0"/>
                    <a:pt x="55546" y="0"/>
                  </a:cubicBezTo>
                  <a:close/>
                </a:path>
              </a:pathLst>
            </a:custGeom>
            <a:solidFill>
              <a:srgbClr val="626161"/>
            </a:solidFill>
          </p:spPr>
          <p:txBody>
            <a:bodyPr/>
            <a:lstStyle/>
            <a:p>
              <a:endParaRPr lang="en-GB"/>
            </a:p>
          </p:txBody>
        </p:sp>
        <p:sp>
          <p:nvSpPr>
            <p:cNvPr id="13" name="TextBox 13"/>
            <p:cNvSpPr txBox="1"/>
            <p:nvPr/>
          </p:nvSpPr>
          <p:spPr>
            <a:xfrm>
              <a:off x="0" y="-55883"/>
              <a:ext cx="3139004" cy="30279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Focus on mathematical thinking</a:t>
              </a:r>
            </a:p>
            <a:p>
              <a:pPr algn="just">
                <a:lnSpc>
                  <a:spcPts val="2239"/>
                </a:lnSpc>
              </a:pPr>
              <a:r>
                <a:rPr lang="en-US" sz="1599" spc="100" dirty="0">
                  <a:solidFill>
                    <a:srgbClr val="FFFFFF"/>
                  </a:solidFill>
                  <a:latin typeface="Century Gothic"/>
                </a:rPr>
                <a:t>Content focus: Measurement</a:t>
              </a:r>
            </a:p>
          </p:txBody>
        </p:sp>
      </p:grpSp>
      <p:sp>
        <p:nvSpPr>
          <p:cNvPr id="16" name="TextBox 16"/>
          <p:cNvSpPr txBox="1"/>
          <p:nvPr/>
        </p:nvSpPr>
        <p:spPr>
          <a:xfrm>
            <a:off x="546100" y="2178050"/>
            <a:ext cx="7310988" cy="452624"/>
          </a:xfrm>
          <a:prstGeom prst="rect">
            <a:avLst/>
          </a:prstGeom>
        </p:spPr>
        <p:txBody>
          <a:bodyPr lIns="0" tIns="0" rIns="0" bIns="0" rtlCol="0" anchor="t">
            <a:spAutoFit/>
          </a:bodyPr>
          <a:lstStyle/>
          <a:p>
            <a:pPr>
              <a:lnSpc>
                <a:spcPts val="1836"/>
              </a:lnSpc>
            </a:pPr>
            <a:r>
              <a:rPr lang="en-US" sz="1400" dirty="0">
                <a:solidFill>
                  <a:srgbClr val="000000"/>
                </a:solidFill>
                <a:latin typeface="Coco Gothic"/>
              </a:rPr>
              <a:t>Circle the kinds of thinking you used to answer the questions above. Add any more that occur to you.</a:t>
            </a:r>
          </a:p>
        </p:txBody>
      </p:sp>
      <p:sp>
        <p:nvSpPr>
          <p:cNvPr id="17" name="TextBox 17"/>
          <p:cNvSpPr txBox="1"/>
          <p:nvPr/>
        </p:nvSpPr>
        <p:spPr>
          <a:xfrm>
            <a:off x="546100" y="1720850"/>
            <a:ext cx="5218784" cy="309369"/>
          </a:xfrm>
          <a:prstGeom prst="rect">
            <a:avLst/>
          </a:prstGeom>
        </p:spPr>
        <p:txBody>
          <a:bodyPr lIns="0" tIns="0" rIns="0" bIns="0" rtlCol="0" anchor="t">
            <a:spAutoFit/>
          </a:bodyPr>
          <a:lstStyle/>
          <a:p>
            <a:pPr>
              <a:lnSpc>
                <a:spcPts val="2604"/>
              </a:lnSpc>
            </a:pPr>
            <a:r>
              <a:rPr lang="en-US" sz="1400" dirty="0">
                <a:solidFill>
                  <a:srgbClr val="000000"/>
                </a:solidFill>
                <a:latin typeface="Coco Gothic Bold"/>
              </a:rPr>
              <a:t>Part b (reflections on mathematical thinking)</a:t>
            </a:r>
          </a:p>
        </p:txBody>
      </p:sp>
      <p:sp>
        <p:nvSpPr>
          <p:cNvPr id="18" name="TextBox 18"/>
          <p:cNvSpPr txBox="1"/>
          <p:nvPr/>
        </p:nvSpPr>
        <p:spPr>
          <a:xfrm>
            <a:off x="546100" y="5988050"/>
            <a:ext cx="9561692" cy="846386"/>
          </a:xfrm>
          <a:prstGeom prst="rect">
            <a:avLst/>
          </a:prstGeom>
        </p:spPr>
        <p:txBody>
          <a:bodyPr lIns="0" tIns="0" rIns="0" bIns="0" rtlCol="0" anchor="t">
            <a:spAutoFit/>
          </a:bodyPr>
          <a:lstStyle/>
          <a:p>
            <a:pPr>
              <a:lnSpc>
                <a:spcPts val="1836"/>
              </a:lnSpc>
            </a:pPr>
            <a:r>
              <a:rPr lang="en-US" sz="1400" dirty="0">
                <a:solidFill>
                  <a:srgbClr val="000000"/>
                </a:solidFill>
                <a:latin typeface="Coco Gothic"/>
              </a:rPr>
              <a:t>How did using these ways of thinking help you to think about measurement?</a:t>
            </a:r>
          </a:p>
          <a:p>
            <a:pPr>
              <a:lnSpc>
                <a:spcPts val="1836"/>
              </a:lnSpc>
            </a:pPr>
            <a:endParaRPr lang="en-US" sz="1400" dirty="0">
              <a:solidFill>
                <a:srgbClr val="000000"/>
              </a:solidFill>
              <a:latin typeface="Coco Gothic"/>
            </a:endParaRPr>
          </a:p>
          <a:p>
            <a:pPr>
              <a:lnSpc>
                <a:spcPts val="1836"/>
              </a:lnSpc>
            </a:pPr>
            <a:r>
              <a:rPr lang="en-US" sz="1400" dirty="0">
                <a:solidFill>
                  <a:srgbClr val="000000"/>
                </a:solidFill>
                <a:latin typeface="Coco Gothic"/>
              </a:rPr>
              <a:t>All these, and more, are aspects of mathematical thinking that can be used in every lesson.</a:t>
            </a:r>
          </a:p>
          <a:p>
            <a:pPr>
              <a:lnSpc>
                <a:spcPts val="1248"/>
              </a:lnSpc>
            </a:pPr>
            <a:endParaRPr lang="en-US" sz="1200" dirty="0">
              <a:solidFill>
                <a:srgbClr val="000000"/>
              </a:solidFill>
              <a:latin typeface="Coco Gothic"/>
            </a:endParaRPr>
          </a:p>
        </p:txBody>
      </p:sp>
      <p:sp>
        <p:nvSpPr>
          <p:cNvPr id="19" name="TextBox 19"/>
          <p:cNvSpPr txBox="1"/>
          <p:nvPr/>
        </p:nvSpPr>
        <p:spPr>
          <a:xfrm>
            <a:off x="6961909" y="7117772"/>
            <a:ext cx="3396019" cy="177997"/>
          </a:xfrm>
          <a:prstGeom prst="rect">
            <a:avLst/>
          </a:prstGeom>
        </p:spPr>
        <p:txBody>
          <a:bodyPr wrap="square" lIns="0" tIns="0" rIns="0" bIns="0" rtlCol="0" anchor="t">
            <a:spAutoFit/>
          </a:bodyPr>
          <a:lstStyle/>
          <a:p>
            <a:pPr algn="ctr">
              <a:lnSpc>
                <a:spcPts val="1540"/>
              </a:lnSpc>
            </a:pPr>
            <a:r>
              <a:rPr lang="en-US" sz="1100" dirty="0">
                <a:solidFill>
                  <a:srgbClr val="000000"/>
                </a:solidFill>
                <a:latin typeface="Muli Extra Light"/>
              </a:rPr>
              <a:t>[6] https://www.atm.org.uk/shop/thinkers-book/act057</a:t>
            </a:r>
          </a:p>
        </p:txBody>
      </p:sp>
      <p:sp>
        <p:nvSpPr>
          <p:cNvPr id="20" name="TextBox 19">
            <a:extLst>
              <a:ext uri="{FF2B5EF4-FFF2-40B4-BE49-F238E27FC236}">
                <a16:creationId xmlns:a16="http://schemas.microsoft.com/office/drawing/2014/main" id="{34C86403-6758-19D1-A4F6-FD087FD1ED71}"/>
              </a:ext>
            </a:extLst>
          </p:cNvPr>
          <p:cNvSpPr txBox="1"/>
          <p:nvPr/>
        </p:nvSpPr>
        <p:spPr>
          <a:xfrm>
            <a:off x="1993900" y="3092450"/>
            <a:ext cx="914400" cy="276999"/>
          </a:xfrm>
          <a:prstGeom prst="rect">
            <a:avLst/>
          </a:prstGeom>
          <a:noFill/>
        </p:spPr>
        <p:txBody>
          <a:bodyPr wrap="square">
            <a:spAutoFit/>
          </a:bodyPr>
          <a:lstStyle/>
          <a:p>
            <a:pPr algn="l">
              <a:defRPr/>
            </a:pPr>
            <a:r>
              <a:rPr lang="en-US" sz="1200" dirty="0">
                <a:solidFill>
                  <a:srgbClr val="000000"/>
                </a:solidFill>
                <a:latin typeface="Coco Gothic"/>
              </a:rPr>
              <a:t>compare</a:t>
            </a:r>
            <a:endParaRPr lang="en-US" sz="1100" dirty="0"/>
          </a:p>
        </p:txBody>
      </p:sp>
      <p:sp>
        <p:nvSpPr>
          <p:cNvPr id="22" name="TextBox 21">
            <a:extLst>
              <a:ext uri="{FF2B5EF4-FFF2-40B4-BE49-F238E27FC236}">
                <a16:creationId xmlns:a16="http://schemas.microsoft.com/office/drawing/2014/main" id="{7F6D87B1-0DDF-F714-42DF-CC09A9C48414}"/>
              </a:ext>
            </a:extLst>
          </p:cNvPr>
          <p:cNvSpPr txBox="1"/>
          <p:nvPr/>
        </p:nvSpPr>
        <p:spPr>
          <a:xfrm>
            <a:off x="2679700" y="3702050"/>
            <a:ext cx="997585" cy="276999"/>
          </a:xfrm>
          <a:prstGeom prst="rect">
            <a:avLst/>
          </a:prstGeom>
          <a:noFill/>
        </p:spPr>
        <p:txBody>
          <a:bodyPr wrap="square">
            <a:spAutoFit/>
          </a:bodyPr>
          <a:lstStyle/>
          <a:p>
            <a:pPr algn="l">
              <a:defRPr/>
            </a:pPr>
            <a:r>
              <a:rPr lang="en-US" sz="1200" dirty="0">
                <a:solidFill>
                  <a:srgbClr val="000000"/>
                </a:solidFill>
                <a:latin typeface="Coco Gothic"/>
              </a:rPr>
              <a:t>conjecture</a:t>
            </a:r>
            <a:endParaRPr lang="en-US" sz="1100" dirty="0"/>
          </a:p>
        </p:txBody>
      </p:sp>
      <p:sp>
        <p:nvSpPr>
          <p:cNvPr id="24" name="TextBox 23">
            <a:extLst>
              <a:ext uri="{FF2B5EF4-FFF2-40B4-BE49-F238E27FC236}">
                <a16:creationId xmlns:a16="http://schemas.microsoft.com/office/drawing/2014/main" id="{F88F2B0F-35EB-96D3-D391-C965CA33AF6F}"/>
              </a:ext>
            </a:extLst>
          </p:cNvPr>
          <p:cNvSpPr txBox="1"/>
          <p:nvPr/>
        </p:nvSpPr>
        <p:spPr>
          <a:xfrm>
            <a:off x="5803900" y="3016250"/>
            <a:ext cx="84264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imagine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 name="TextBox 27">
            <a:extLst>
              <a:ext uri="{FF2B5EF4-FFF2-40B4-BE49-F238E27FC236}">
                <a16:creationId xmlns:a16="http://schemas.microsoft.com/office/drawing/2014/main" id="{BCA77595-7BF7-773E-EC0E-D8F6BD51B698}"/>
              </a:ext>
            </a:extLst>
          </p:cNvPr>
          <p:cNvSpPr txBox="1"/>
          <p:nvPr/>
        </p:nvSpPr>
        <p:spPr>
          <a:xfrm>
            <a:off x="3594100" y="4311650"/>
            <a:ext cx="537845"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test</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TextBox 29">
            <a:extLst>
              <a:ext uri="{FF2B5EF4-FFF2-40B4-BE49-F238E27FC236}">
                <a16:creationId xmlns:a16="http://schemas.microsoft.com/office/drawing/2014/main" id="{0F8C8FAE-E6A2-8E39-2DE8-C67032ECC413}"/>
              </a:ext>
            </a:extLst>
          </p:cNvPr>
          <p:cNvSpPr txBox="1"/>
          <p:nvPr/>
        </p:nvSpPr>
        <p:spPr>
          <a:xfrm>
            <a:off x="3975100" y="3092450"/>
            <a:ext cx="8382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convince yourself</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TextBox 33">
            <a:extLst>
              <a:ext uri="{FF2B5EF4-FFF2-40B4-BE49-F238E27FC236}">
                <a16:creationId xmlns:a16="http://schemas.microsoft.com/office/drawing/2014/main" id="{BDCEB01A-2A70-4FE9-06D7-9818645D39CA}"/>
              </a:ext>
            </a:extLst>
          </p:cNvPr>
          <p:cNvSpPr txBox="1"/>
          <p:nvPr/>
        </p:nvSpPr>
        <p:spPr>
          <a:xfrm>
            <a:off x="7099300" y="4616450"/>
            <a:ext cx="129984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convince someone else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36" name="TextBox 35">
            <a:extLst>
              <a:ext uri="{FF2B5EF4-FFF2-40B4-BE49-F238E27FC236}">
                <a16:creationId xmlns:a16="http://schemas.microsoft.com/office/drawing/2014/main" id="{BC3B01B5-D6FC-CC4F-FCFC-8CFB398795C3}"/>
              </a:ext>
            </a:extLst>
          </p:cNvPr>
          <p:cNvSpPr txBox="1"/>
          <p:nvPr/>
        </p:nvSpPr>
        <p:spPr>
          <a:xfrm>
            <a:off x="4660900" y="3854450"/>
            <a:ext cx="122364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express to someone else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38" name="TextBox 37">
            <a:extLst>
              <a:ext uri="{FF2B5EF4-FFF2-40B4-BE49-F238E27FC236}">
                <a16:creationId xmlns:a16="http://schemas.microsoft.com/office/drawing/2014/main" id="{8DDDB1B4-C651-FCB2-6CD8-2802BFFBB2C3}"/>
              </a:ext>
            </a:extLst>
          </p:cNvPr>
          <p:cNvSpPr txBox="1"/>
          <p:nvPr/>
        </p:nvSpPr>
        <p:spPr>
          <a:xfrm>
            <a:off x="6489700" y="3549650"/>
            <a:ext cx="914401"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give an example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4D5DE01D-FB02-587C-7AEB-651F8952A215}"/>
              </a:ext>
            </a:extLst>
          </p:cNvPr>
          <p:cNvSpPr txBox="1"/>
          <p:nvPr/>
        </p:nvSpPr>
        <p:spPr>
          <a:xfrm>
            <a:off x="1384300" y="3930650"/>
            <a:ext cx="99758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use past knowledge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44" name="TextBox 43">
            <a:extLst>
              <a:ext uri="{FF2B5EF4-FFF2-40B4-BE49-F238E27FC236}">
                <a16:creationId xmlns:a16="http://schemas.microsoft.com/office/drawing/2014/main" id="{8D5F2C16-439B-E0EF-9534-5186346A7A81}"/>
              </a:ext>
            </a:extLst>
          </p:cNvPr>
          <p:cNvSpPr txBox="1"/>
          <p:nvPr/>
        </p:nvSpPr>
        <p:spPr>
          <a:xfrm>
            <a:off x="8318500" y="3854450"/>
            <a:ext cx="995045"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generalise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46" name="TextBox 45">
            <a:extLst>
              <a:ext uri="{FF2B5EF4-FFF2-40B4-BE49-F238E27FC236}">
                <a16:creationId xmlns:a16="http://schemas.microsoft.com/office/drawing/2014/main" id="{7ADA4430-0F3C-326D-4169-77D1333CD6C1}"/>
              </a:ext>
            </a:extLst>
          </p:cNvPr>
          <p:cNvSpPr txBox="1"/>
          <p:nvPr/>
        </p:nvSpPr>
        <p:spPr>
          <a:xfrm>
            <a:off x="4356100" y="4845050"/>
            <a:ext cx="208089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keep something the same so you can change something else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48" name="TextBox 47">
            <a:extLst>
              <a:ext uri="{FF2B5EF4-FFF2-40B4-BE49-F238E27FC236}">
                <a16:creationId xmlns:a16="http://schemas.microsoft.com/office/drawing/2014/main" id="{300AC1BB-87B9-35B0-2F54-5FB9727A9ADC}"/>
              </a:ext>
            </a:extLst>
          </p:cNvPr>
          <p:cNvSpPr txBox="1"/>
          <p:nvPr/>
        </p:nvSpPr>
        <p:spPr>
          <a:xfrm>
            <a:off x="2298700" y="4768850"/>
            <a:ext cx="101663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use a special case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50" name="TextBox 49">
            <a:extLst>
              <a:ext uri="{FF2B5EF4-FFF2-40B4-BE49-F238E27FC236}">
                <a16:creationId xmlns:a16="http://schemas.microsoft.com/office/drawing/2014/main" id="{32DC751D-2ACC-E5A5-514D-29BC710DC58F}"/>
              </a:ext>
            </a:extLst>
          </p:cNvPr>
          <p:cNvSpPr txBox="1"/>
          <p:nvPr/>
        </p:nvSpPr>
        <p:spPr>
          <a:xfrm>
            <a:off x="7632700" y="2940050"/>
            <a:ext cx="86423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rough diagrams</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51" name="Thought Bubble: Cloud 50">
            <a:extLst>
              <a:ext uri="{FF2B5EF4-FFF2-40B4-BE49-F238E27FC236}">
                <a16:creationId xmlns:a16="http://schemas.microsoft.com/office/drawing/2014/main" id="{9000FCD0-4D09-E4BF-9420-BAEB97D037DF}"/>
              </a:ext>
            </a:extLst>
          </p:cNvPr>
          <p:cNvSpPr/>
          <p:nvPr/>
        </p:nvSpPr>
        <p:spPr>
          <a:xfrm>
            <a:off x="546100" y="2482850"/>
            <a:ext cx="9601200" cy="3429000"/>
          </a:xfrm>
          <a:prstGeom prst="cloudCallout">
            <a:avLst>
              <a:gd name="adj1" fmla="val 48294"/>
              <a:gd name="adj2" fmla="val 63793"/>
            </a:avLst>
          </a:prstGeom>
          <a:noFill/>
          <a:ln w="38100">
            <a:solidFill>
              <a:srgbClr val="6261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424" y="883308"/>
            <a:ext cx="10286085" cy="6045932"/>
            <a:chOff x="0" y="0"/>
            <a:chExt cx="17472695" cy="10270062"/>
          </a:xfrm>
        </p:grpSpPr>
        <p:sp>
          <p:nvSpPr>
            <p:cNvPr id="3" name="Freeform 3"/>
            <p:cNvSpPr/>
            <p:nvPr/>
          </p:nvSpPr>
          <p:spPr>
            <a:xfrm>
              <a:off x="-12700" y="-12700"/>
              <a:ext cx="17498095" cy="10295461"/>
            </a:xfrm>
            <a:custGeom>
              <a:avLst/>
              <a:gdLst/>
              <a:ahLst/>
              <a:cxnLst/>
              <a:rect l="l" t="t" r="r" b="b"/>
              <a:pathLst>
                <a:path w="17498095" h="10295461">
                  <a:moveTo>
                    <a:pt x="16635764" y="0"/>
                  </a:moveTo>
                  <a:lnTo>
                    <a:pt x="862330" y="0"/>
                  </a:lnTo>
                  <a:cubicBezTo>
                    <a:pt x="389890" y="0"/>
                    <a:pt x="0" y="389890"/>
                    <a:pt x="0" y="862330"/>
                  </a:cubicBezTo>
                  <a:lnTo>
                    <a:pt x="0" y="9433132"/>
                  </a:lnTo>
                  <a:cubicBezTo>
                    <a:pt x="0" y="9905571"/>
                    <a:pt x="389890" y="10295461"/>
                    <a:pt x="862330" y="10295461"/>
                  </a:cubicBezTo>
                  <a:lnTo>
                    <a:pt x="16635764" y="10295461"/>
                  </a:lnTo>
                  <a:cubicBezTo>
                    <a:pt x="17108205" y="10295461"/>
                    <a:pt x="17498095" y="9905571"/>
                    <a:pt x="17498095" y="9433132"/>
                  </a:cubicBezTo>
                  <a:lnTo>
                    <a:pt x="17498095" y="862330"/>
                  </a:lnTo>
                  <a:cubicBezTo>
                    <a:pt x="17498095" y="389890"/>
                    <a:pt x="17108204" y="0"/>
                    <a:pt x="16635764" y="0"/>
                  </a:cubicBezTo>
                  <a:close/>
                  <a:moveTo>
                    <a:pt x="17307595" y="927100"/>
                  </a:moveTo>
                  <a:lnTo>
                    <a:pt x="17307595" y="9433132"/>
                  </a:lnTo>
                  <a:cubicBezTo>
                    <a:pt x="17307595" y="9800161"/>
                    <a:pt x="17002795" y="10104961"/>
                    <a:pt x="16635764" y="10104961"/>
                  </a:cubicBezTo>
                  <a:lnTo>
                    <a:pt x="862330" y="10104961"/>
                  </a:lnTo>
                  <a:cubicBezTo>
                    <a:pt x="495300" y="10104961"/>
                    <a:pt x="190500" y="9800161"/>
                    <a:pt x="190500" y="9433132"/>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88900" y="806450"/>
            <a:ext cx="9986701" cy="826376"/>
            <a:chOff x="0" y="0"/>
            <a:chExt cx="3540044" cy="296154"/>
          </a:xfrm>
        </p:grpSpPr>
        <p:sp>
          <p:nvSpPr>
            <p:cNvPr id="5" name="Freeform 5"/>
            <p:cNvSpPr/>
            <p:nvPr/>
          </p:nvSpPr>
          <p:spPr>
            <a:xfrm>
              <a:off x="0" y="0"/>
              <a:ext cx="3540044" cy="296154"/>
            </a:xfrm>
            <a:custGeom>
              <a:avLst/>
              <a:gdLst/>
              <a:ahLst/>
              <a:cxnLst/>
              <a:rect l="l" t="t" r="r" b="b"/>
              <a:pathLst>
                <a:path w="3540044" h="296154">
                  <a:moveTo>
                    <a:pt x="0" y="0"/>
                  </a:moveTo>
                  <a:lnTo>
                    <a:pt x="3540044" y="0"/>
                  </a:lnTo>
                  <a:lnTo>
                    <a:pt x="3540044" y="296154"/>
                  </a:lnTo>
                  <a:lnTo>
                    <a:pt x="0" y="296154"/>
                  </a:lnTo>
                  <a:close/>
                </a:path>
              </a:pathLst>
            </a:custGeom>
            <a:solidFill>
              <a:schemeClr val="bg1"/>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65100" y="654050"/>
            <a:ext cx="9598083" cy="966166"/>
            <a:chOff x="0" y="-38100"/>
            <a:chExt cx="3494353" cy="346252"/>
          </a:xfrm>
        </p:grpSpPr>
        <p:sp>
          <p:nvSpPr>
            <p:cNvPr id="9" name="Freeform 9"/>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0" name="TextBox 10"/>
            <p:cNvSpPr txBox="1"/>
            <p:nvPr/>
          </p:nvSpPr>
          <p:spPr>
            <a:xfrm>
              <a:off x="0" y="-38100"/>
              <a:ext cx="812800" cy="346252"/>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1   </a:t>
              </a:r>
            </a:p>
          </p:txBody>
        </p:sp>
      </p:grpSp>
      <p:grpSp>
        <p:nvGrpSpPr>
          <p:cNvPr id="11" name="Group 11"/>
          <p:cNvGrpSpPr/>
          <p:nvPr/>
        </p:nvGrpSpPr>
        <p:grpSpPr>
          <a:xfrm>
            <a:off x="1083567" y="723541"/>
            <a:ext cx="7539734" cy="844908"/>
            <a:chOff x="0" y="-28575"/>
            <a:chExt cx="2702070" cy="302796"/>
          </a:xfrm>
        </p:grpSpPr>
        <p:sp>
          <p:nvSpPr>
            <p:cNvPr id="12" name="Freeform 12"/>
            <p:cNvSpPr/>
            <p:nvPr/>
          </p:nvSpPr>
          <p:spPr>
            <a:xfrm>
              <a:off x="0" y="0"/>
              <a:ext cx="1848164" cy="248741"/>
            </a:xfrm>
            <a:custGeom>
              <a:avLst/>
              <a:gdLst/>
              <a:ahLst/>
              <a:cxnLst/>
              <a:rect l="l" t="t" r="r" b="b"/>
              <a:pathLst>
                <a:path w="1848164" h="248741">
                  <a:moveTo>
                    <a:pt x="55546" y="0"/>
                  </a:moveTo>
                  <a:lnTo>
                    <a:pt x="1792619" y="0"/>
                  </a:lnTo>
                  <a:cubicBezTo>
                    <a:pt x="1807350" y="0"/>
                    <a:pt x="1821479" y="5852"/>
                    <a:pt x="1831895" y="16269"/>
                  </a:cubicBezTo>
                  <a:cubicBezTo>
                    <a:pt x="1842312" y="26686"/>
                    <a:pt x="1848164" y="40814"/>
                    <a:pt x="1848164" y="55546"/>
                  </a:cubicBezTo>
                  <a:lnTo>
                    <a:pt x="1848164" y="193195"/>
                  </a:lnTo>
                  <a:cubicBezTo>
                    <a:pt x="1848164" y="207927"/>
                    <a:pt x="1842312" y="222055"/>
                    <a:pt x="1831895" y="232472"/>
                  </a:cubicBezTo>
                  <a:cubicBezTo>
                    <a:pt x="1821479" y="242889"/>
                    <a:pt x="1807350" y="248741"/>
                    <a:pt x="1792619" y="248741"/>
                  </a:cubicBezTo>
                  <a:lnTo>
                    <a:pt x="55546" y="248741"/>
                  </a:lnTo>
                  <a:cubicBezTo>
                    <a:pt x="40814" y="248741"/>
                    <a:pt x="26686" y="242889"/>
                    <a:pt x="16269" y="232472"/>
                  </a:cubicBezTo>
                  <a:cubicBezTo>
                    <a:pt x="5852" y="222055"/>
                    <a:pt x="0" y="207927"/>
                    <a:pt x="0" y="193195"/>
                  </a:cubicBezTo>
                  <a:lnTo>
                    <a:pt x="0" y="55546"/>
                  </a:lnTo>
                  <a:cubicBezTo>
                    <a:pt x="0" y="40814"/>
                    <a:pt x="5852" y="26686"/>
                    <a:pt x="16269" y="16269"/>
                  </a:cubicBezTo>
                  <a:cubicBezTo>
                    <a:pt x="26686" y="5852"/>
                    <a:pt x="40814" y="0"/>
                    <a:pt x="55546" y="0"/>
                  </a:cubicBezTo>
                  <a:close/>
                </a:path>
              </a:pathLst>
            </a:custGeom>
            <a:solidFill>
              <a:srgbClr val="626161"/>
            </a:solidFill>
          </p:spPr>
          <p:txBody>
            <a:bodyPr/>
            <a:lstStyle/>
            <a:p>
              <a:endParaRPr lang="en-GB"/>
            </a:p>
          </p:txBody>
        </p:sp>
        <p:sp>
          <p:nvSpPr>
            <p:cNvPr id="13" name="TextBox 13"/>
            <p:cNvSpPr txBox="1"/>
            <p:nvPr/>
          </p:nvSpPr>
          <p:spPr>
            <a:xfrm>
              <a:off x="0" y="-28575"/>
              <a:ext cx="2702070" cy="302796"/>
            </a:xfrm>
            <a:prstGeom prst="rect">
              <a:avLst/>
            </a:prstGeom>
          </p:spPr>
          <p:txBody>
            <a:bodyPr lIns="63500" tIns="63500" rIns="63500" bIns="63500" rtlCol="0" anchor="ctr"/>
            <a:lstStyle/>
            <a:p>
              <a:pPr>
                <a:lnSpc>
                  <a:spcPts val="2239"/>
                </a:lnSpc>
              </a:pPr>
              <a:r>
                <a:rPr lang="en-US" sz="2800" spc="100" dirty="0">
                  <a:solidFill>
                    <a:srgbClr val="FFFFFF"/>
                  </a:solidFill>
                  <a:latin typeface="Century Gothic"/>
                </a:rPr>
                <a:t>What is mathematical thinking?</a:t>
              </a:r>
            </a:p>
          </p:txBody>
        </p:sp>
      </p:grpSp>
      <p:sp>
        <p:nvSpPr>
          <p:cNvPr id="27" name="TextBox 27"/>
          <p:cNvSpPr txBox="1"/>
          <p:nvPr/>
        </p:nvSpPr>
        <p:spPr>
          <a:xfrm>
            <a:off x="2527300" y="7123970"/>
            <a:ext cx="7825753" cy="179536"/>
          </a:xfrm>
          <a:prstGeom prst="rect">
            <a:avLst/>
          </a:prstGeom>
        </p:spPr>
        <p:txBody>
          <a:bodyPr wrap="square" lIns="0" tIns="0" rIns="0" bIns="0" rtlCol="0" anchor="t">
            <a:spAutoFit/>
          </a:bodyPr>
          <a:lstStyle/>
          <a:p>
            <a:pPr>
              <a:lnSpc>
                <a:spcPts val="1400"/>
              </a:lnSpc>
            </a:pPr>
            <a:r>
              <a:rPr lang="en-US" sz="1000" dirty="0">
                <a:solidFill>
                  <a:srgbClr val="000000"/>
                </a:solidFill>
              </a:rPr>
              <a:t>Adapted from Mason, J and Johnston-Wilder, S (2004) Learners Powers in : Fundamental Constructs in Education, London: Routledge Falmer pp115-142</a:t>
            </a:r>
          </a:p>
        </p:txBody>
      </p:sp>
      <p:sp>
        <p:nvSpPr>
          <p:cNvPr id="7" name="TextBox 6"/>
          <p:cNvSpPr txBox="1"/>
          <p:nvPr/>
        </p:nvSpPr>
        <p:spPr>
          <a:xfrm>
            <a:off x="443417" y="1745254"/>
            <a:ext cx="9332466" cy="954107"/>
          </a:xfrm>
          <a:prstGeom prst="rect">
            <a:avLst/>
          </a:prstGeom>
          <a:noFill/>
        </p:spPr>
        <p:txBody>
          <a:bodyPr wrap="square" rtlCol="0">
            <a:spAutoFit/>
          </a:bodyPr>
          <a:lstStyle/>
          <a:p>
            <a:r>
              <a:rPr lang="en-GB" sz="1400" dirty="0">
                <a:latin typeface="Coco Gothic" panose="020B0604020202020204" charset="0"/>
              </a:rPr>
              <a:t>Mathematical thinking is not merely thinking about mathematics, or doing the thinking that depends mainly on memory.  It means using mental actions that are mathematical in nature and purpose throughout maths lessons and mathematical work, and learning when it is appropriate to undertake them.  This set of related ways to think is helpful. </a:t>
            </a:r>
          </a:p>
        </p:txBody>
      </p:sp>
      <p:graphicFrame>
        <p:nvGraphicFramePr>
          <p:cNvPr id="14" name="Table 13"/>
          <p:cNvGraphicFramePr>
            <a:graphicFrameLocks noGrp="1"/>
          </p:cNvGraphicFramePr>
          <p:nvPr>
            <p:extLst>
              <p:ext uri="{D42A27DB-BD31-4B8C-83A1-F6EECF244321}">
                <p14:modId xmlns:p14="http://schemas.microsoft.com/office/powerpoint/2010/main" val="657217272"/>
              </p:ext>
            </p:extLst>
          </p:nvPr>
        </p:nvGraphicFramePr>
        <p:xfrm>
          <a:off x="692335" y="2886615"/>
          <a:ext cx="9096401" cy="3540672"/>
        </p:xfrm>
        <a:graphic>
          <a:graphicData uri="http://schemas.openxmlformats.org/drawingml/2006/table">
            <a:tbl>
              <a:tblPr firstRow="1" firstCol="1" bandRow="1">
                <a:tableStyleId>{5940675A-B579-460E-94D1-54222C63F5DA}</a:tableStyleId>
              </a:tblPr>
              <a:tblGrid>
                <a:gridCol w="4565967">
                  <a:extLst>
                    <a:ext uri="{9D8B030D-6E8A-4147-A177-3AD203B41FA5}">
                      <a16:colId xmlns:a16="http://schemas.microsoft.com/office/drawing/2014/main" val="3811108784"/>
                    </a:ext>
                  </a:extLst>
                </a:gridCol>
                <a:gridCol w="4530434">
                  <a:extLst>
                    <a:ext uri="{9D8B030D-6E8A-4147-A177-3AD203B41FA5}">
                      <a16:colId xmlns:a16="http://schemas.microsoft.com/office/drawing/2014/main" val="1832269104"/>
                    </a:ext>
                  </a:extLst>
                </a:gridCol>
              </a:tblGrid>
              <a:tr h="827760">
                <a:tc>
                  <a:txBody>
                    <a:bodyPr/>
                    <a:lstStyle/>
                    <a:p>
                      <a:pPr>
                        <a:lnSpc>
                          <a:spcPct val="107000"/>
                        </a:lnSpc>
                        <a:spcAft>
                          <a:spcPts val="0"/>
                        </a:spcAft>
                      </a:pPr>
                      <a:r>
                        <a:rPr lang="en-GB" sz="1400" b="1" dirty="0">
                          <a:effectLst/>
                          <a:latin typeface="Coco Gothic" panose="020B0604020202020204" charset="0"/>
                        </a:rPr>
                        <a:t>Organise</a:t>
                      </a:r>
                    </a:p>
                    <a:p>
                      <a:pPr>
                        <a:lnSpc>
                          <a:spcPct val="107000"/>
                        </a:lnSpc>
                        <a:spcAft>
                          <a:spcPts val="0"/>
                        </a:spcAft>
                      </a:pPr>
                      <a:r>
                        <a:rPr lang="en-GB" sz="1400" dirty="0">
                          <a:effectLst/>
                          <a:latin typeface="Coco Gothic" panose="020B0604020202020204" charset="0"/>
                        </a:rPr>
                        <a:t>Organise things into groups, matching items, patterns or orders</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b="1" i="0" dirty="0">
                          <a:effectLst/>
                          <a:latin typeface="Coco Gothic" panose="020B0604020202020204" charset="0"/>
                        </a:rPr>
                        <a:t>Classify</a:t>
                      </a:r>
                    </a:p>
                    <a:p>
                      <a:pPr>
                        <a:lnSpc>
                          <a:spcPct val="107000"/>
                        </a:lnSpc>
                        <a:spcAft>
                          <a:spcPts val="0"/>
                        </a:spcAft>
                      </a:pPr>
                      <a:r>
                        <a:rPr lang="en-GB" sz="1400" dirty="0">
                          <a:effectLst/>
                          <a:latin typeface="Coco Gothic" panose="020B0604020202020204" charset="0"/>
                        </a:rPr>
                        <a:t>Name groups, sets and subsets; distinguish between what is and what is not; describe the comparisons underlying an order</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6059108"/>
                  </a:ext>
                </a:extLst>
              </a:tr>
              <a:tr h="827760">
                <a:tc>
                  <a:txBody>
                    <a:bodyPr/>
                    <a:lstStyle/>
                    <a:p>
                      <a:pPr>
                        <a:lnSpc>
                          <a:spcPct val="107000"/>
                        </a:lnSpc>
                        <a:spcAft>
                          <a:spcPts val="0"/>
                        </a:spcAft>
                      </a:pPr>
                      <a:r>
                        <a:rPr lang="en-GB" sz="1400" b="1" dirty="0">
                          <a:effectLst/>
                          <a:latin typeface="Coco Gothic" panose="020B0604020202020204" charset="0"/>
                        </a:rPr>
                        <a:t>Imagine</a:t>
                      </a:r>
                    </a:p>
                    <a:p>
                      <a:pPr>
                        <a:lnSpc>
                          <a:spcPct val="107000"/>
                        </a:lnSpc>
                        <a:spcAft>
                          <a:spcPts val="0"/>
                        </a:spcAft>
                      </a:pPr>
                      <a:r>
                        <a:rPr lang="en-GB" sz="1400" dirty="0">
                          <a:effectLst/>
                          <a:latin typeface="Coco Gothic" panose="020B0604020202020204" charset="0"/>
                        </a:rPr>
                        <a:t>Imagine objects, values, spatial relationships, effects of actions, static and dynamic situations</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b="1" dirty="0">
                          <a:effectLst/>
                          <a:latin typeface="Coco Gothic" panose="020B0604020202020204" charset="0"/>
                        </a:rPr>
                        <a:t>Express</a:t>
                      </a:r>
                    </a:p>
                    <a:p>
                      <a:pPr>
                        <a:lnSpc>
                          <a:spcPct val="107000"/>
                        </a:lnSpc>
                        <a:spcAft>
                          <a:spcPts val="0"/>
                        </a:spcAft>
                      </a:pPr>
                      <a:r>
                        <a:rPr lang="en-GB" sz="1400" dirty="0">
                          <a:effectLst/>
                          <a:latin typeface="Coco Gothic" panose="020B0604020202020204" charset="0"/>
                        </a:rPr>
                        <a:t>Show and explain their thinking; use words, diagrams, algebra, graphical representations to show actions, connections and relations</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9928678"/>
                  </a:ext>
                </a:extLst>
              </a:tr>
              <a:tr h="827760">
                <a:tc>
                  <a:txBody>
                    <a:bodyPr/>
                    <a:lstStyle/>
                    <a:p>
                      <a:pPr>
                        <a:lnSpc>
                          <a:spcPct val="107000"/>
                        </a:lnSpc>
                        <a:spcAft>
                          <a:spcPts val="0"/>
                        </a:spcAft>
                      </a:pPr>
                      <a:r>
                        <a:rPr lang="en-GB" sz="1400" b="1" dirty="0">
                          <a:effectLst/>
                          <a:latin typeface="Coco Gothic" panose="020B0604020202020204" charset="0"/>
                        </a:rPr>
                        <a:t>Specialise</a:t>
                      </a:r>
                    </a:p>
                    <a:p>
                      <a:pPr>
                        <a:lnSpc>
                          <a:spcPct val="107000"/>
                        </a:lnSpc>
                        <a:spcAft>
                          <a:spcPts val="0"/>
                        </a:spcAft>
                      </a:pPr>
                      <a:r>
                        <a:rPr lang="en-GB" sz="1400" dirty="0">
                          <a:effectLst/>
                          <a:latin typeface="Coco Gothic" panose="020B0604020202020204" charset="0"/>
                        </a:rPr>
                        <a:t>Look at individual examples, or small sets of examples, or specially chosen examples, extreme examples and non-examples</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b="1" dirty="0">
                          <a:effectLst/>
                          <a:latin typeface="Coco Gothic" panose="020B0604020202020204" charset="0"/>
                        </a:rPr>
                        <a:t>Generalise</a:t>
                      </a:r>
                    </a:p>
                    <a:p>
                      <a:pPr>
                        <a:lnSpc>
                          <a:spcPct val="107000"/>
                        </a:lnSpc>
                        <a:spcAft>
                          <a:spcPts val="0"/>
                        </a:spcAft>
                      </a:pPr>
                      <a:r>
                        <a:rPr lang="en-GB" sz="1400" dirty="0">
                          <a:effectLst/>
                          <a:latin typeface="Coco Gothic" panose="020B0604020202020204" charset="0"/>
                        </a:rPr>
                        <a:t>Identify relationships and connections and state these as generalities, such as rules or theorems</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5301826"/>
                  </a:ext>
                </a:extLst>
              </a:tr>
              <a:tr h="827760">
                <a:tc>
                  <a:txBody>
                    <a:bodyPr/>
                    <a:lstStyle/>
                    <a:p>
                      <a:pPr>
                        <a:lnSpc>
                          <a:spcPct val="107000"/>
                        </a:lnSpc>
                        <a:spcAft>
                          <a:spcPts val="0"/>
                        </a:spcAft>
                      </a:pPr>
                      <a:r>
                        <a:rPr lang="en-GB" sz="1400" b="1" dirty="0">
                          <a:effectLst/>
                          <a:latin typeface="Coco Gothic" panose="020B0604020202020204" charset="0"/>
                        </a:rPr>
                        <a:t>Conjecture</a:t>
                      </a:r>
                    </a:p>
                    <a:p>
                      <a:pPr>
                        <a:lnSpc>
                          <a:spcPct val="107000"/>
                        </a:lnSpc>
                        <a:spcAft>
                          <a:spcPts val="0"/>
                        </a:spcAft>
                      </a:pPr>
                      <a:r>
                        <a:rPr lang="en-GB" sz="1400" dirty="0">
                          <a:effectLst/>
                          <a:latin typeface="Coco Gothic" panose="020B0604020202020204" charset="0"/>
                        </a:rPr>
                        <a:t>Say what they or suspect about what happens, or what might happen</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b="1" dirty="0">
                          <a:effectLst/>
                          <a:latin typeface="Coco Gothic" panose="020B0604020202020204" charset="0"/>
                        </a:rPr>
                        <a:t>Convince</a:t>
                      </a:r>
                    </a:p>
                    <a:p>
                      <a:pPr>
                        <a:lnSpc>
                          <a:spcPct val="107000"/>
                        </a:lnSpc>
                        <a:spcAft>
                          <a:spcPts val="0"/>
                        </a:spcAft>
                      </a:pPr>
                      <a:r>
                        <a:rPr lang="en-GB" sz="1400" dirty="0">
                          <a:effectLst/>
                          <a:latin typeface="Coco Gothic" panose="020B0604020202020204" charset="0"/>
                        </a:rPr>
                        <a:t>Persuade others about their conjecture by demonstration, prediction, explanation and proof</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7713863"/>
                  </a:ext>
                </a:extLst>
              </a:tr>
            </a:tbl>
          </a:graphicData>
        </a:graphic>
      </p:graphicFrame>
    </p:spTree>
    <p:extLst>
      <p:ext uri="{BB962C8B-B14F-4D97-AF65-F5344CB8AC3E}">
        <p14:creationId xmlns:p14="http://schemas.microsoft.com/office/powerpoint/2010/main" val="111771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grpSp>
        <p:nvGrpSpPr>
          <p:cNvPr id="2" name="Group 2"/>
          <p:cNvGrpSpPr/>
          <p:nvPr/>
        </p:nvGrpSpPr>
        <p:grpSpPr>
          <a:xfrm>
            <a:off x="184824" y="866182"/>
            <a:ext cx="10286085" cy="6060084"/>
            <a:chOff x="0" y="0"/>
            <a:chExt cx="17472695" cy="10294101"/>
          </a:xfrm>
        </p:grpSpPr>
        <p:sp>
          <p:nvSpPr>
            <p:cNvPr id="3" name="Freeform 3"/>
            <p:cNvSpPr/>
            <p:nvPr/>
          </p:nvSpPr>
          <p:spPr>
            <a:xfrm>
              <a:off x="-12700" y="-12700"/>
              <a:ext cx="17498095" cy="10319501"/>
            </a:xfrm>
            <a:custGeom>
              <a:avLst/>
              <a:gdLst/>
              <a:ahLst/>
              <a:cxnLst/>
              <a:rect l="l" t="t" r="r" b="b"/>
              <a:pathLst>
                <a:path w="17498095" h="10319501">
                  <a:moveTo>
                    <a:pt x="16635764" y="0"/>
                  </a:moveTo>
                  <a:lnTo>
                    <a:pt x="862330" y="0"/>
                  </a:lnTo>
                  <a:cubicBezTo>
                    <a:pt x="389890" y="0"/>
                    <a:pt x="0" y="389890"/>
                    <a:pt x="0" y="862330"/>
                  </a:cubicBezTo>
                  <a:lnTo>
                    <a:pt x="0" y="9457172"/>
                  </a:lnTo>
                  <a:cubicBezTo>
                    <a:pt x="0" y="9929611"/>
                    <a:pt x="389890" y="10319501"/>
                    <a:pt x="862330" y="10319501"/>
                  </a:cubicBezTo>
                  <a:lnTo>
                    <a:pt x="16635764" y="10319501"/>
                  </a:lnTo>
                  <a:cubicBezTo>
                    <a:pt x="17108205" y="10319501"/>
                    <a:pt x="17498095" y="9929611"/>
                    <a:pt x="17498095" y="9457172"/>
                  </a:cubicBezTo>
                  <a:lnTo>
                    <a:pt x="17498095" y="862330"/>
                  </a:lnTo>
                  <a:cubicBezTo>
                    <a:pt x="17498095" y="389890"/>
                    <a:pt x="17108204" y="0"/>
                    <a:pt x="16635764" y="0"/>
                  </a:cubicBezTo>
                  <a:close/>
                  <a:moveTo>
                    <a:pt x="17307595" y="927100"/>
                  </a:moveTo>
                  <a:lnTo>
                    <a:pt x="17307595" y="9457171"/>
                  </a:lnTo>
                  <a:cubicBezTo>
                    <a:pt x="17307595" y="9824201"/>
                    <a:pt x="17002795" y="10129001"/>
                    <a:pt x="16635764" y="10129001"/>
                  </a:cubicBezTo>
                  <a:lnTo>
                    <a:pt x="862330" y="10129001"/>
                  </a:lnTo>
                  <a:cubicBezTo>
                    <a:pt x="495300" y="10129001"/>
                    <a:pt x="190500" y="9824201"/>
                    <a:pt x="190500" y="9457171"/>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65100" y="806450"/>
            <a:ext cx="9877977" cy="826376"/>
            <a:chOff x="0" y="0"/>
            <a:chExt cx="3540044" cy="296154"/>
          </a:xfrm>
        </p:grpSpPr>
        <p:sp>
          <p:nvSpPr>
            <p:cNvPr id="5" name="Freeform 5"/>
            <p:cNvSpPr/>
            <p:nvPr/>
          </p:nvSpPr>
          <p:spPr>
            <a:xfrm>
              <a:off x="0" y="0"/>
              <a:ext cx="3540044" cy="296154"/>
            </a:xfrm>
            <a:custGeom>
              <a:avLst/>
              <a:gdLst/>
              <a:ahLst/>
              <a:cxnLst/>
              <a:rect l="l" t="t" r="r" b="b"/>
              <a:pathLst>
                <a:path w="3540044" h="296154">
                  <a:moveTo>
                    <a:pt x="0" y="0"/>
                  </a:moveTo>
                  <a:lnTo>
                    <a:pt x="3540044" y="0"/>
                  </a:lnTo>
                  <a:lnTo>
                    <a:pt x="3540044" y="296154"/>
                  </a:lnTo>
                  <a:lnTo>
                    <a:pt x="0" y="296154"/>
                  </a:lnTo>
                  <a:close/>
                </a:path>
              </a:pathLst>
            </a:custGeom>
            <a:solidFill>
              <a:srgbClr val="FFF2CC"/>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65099" y="678484"/>
            <a:ext cx="9750483" cy="889967"/>
            <a:chOff x="-7069" y="-38100"/>
            <a:chExt cx="3494353" cy="318944"/>
          </a:xfrm>
        </p:grpSpPr>
        <p:sp>
          <p:nvSpPr>
            <p:cNvPr id="9" name="Freeform 9"/>
            <p:cNvSpPr/>
            <p:nvPr/>
          </p:nvSpPr>
          <p:spPr>
            <a:xfrm>
              <a:off x="-7069" y="7760"/>
              <a:ext cx="3494353" cy="261985"/>
            </a:xfrm>
            <a:custGeom>
              <a:avLst/>
              <a:gdLst/>
              <a:ahLst/>
              <a:cxnLst/>
              <a:rect l="l" t="t" r="r" b="b"/>
              <a:pathLst>
                <a:path w="3494353" h="261985">
                  <a:moveTo>
                    <a:pt x="15880" y="0"/>
                  </a:moveTo>
                  <a:lnTo>
                    <a:pt x="3478473" y="0"/>
                  </a:lnTo>
                  <a:cubicBezTo>
                    <a:pt x="3487243" y="0"/>
                    <a:pt x="3494353" y="7110"/>
                    <a:pt x="3494353" y="15880"/>
                  </a:cubicBezTo>
                  <a:lnTo>
                    <a:pt x="3494353" y="246105"/>
                  </a:lnTo>
                  <a:cubicBezTo>
                    <a:pt x="3494353" y="254875"/>
                    <a:pt x="3487243" y="261985"/>
                    <a:pt x="3478473" y="261985"/>
                  </a:cubicBezTo>
                  <a:lnTo>
                    <a:pt x="15880" y="261985"/>
                  </a:lnTo>
                  <a:cubicBezTo>
                    <a:pt x="7110" y="261985"/>
                    <a:pt x="0" y="254875"/>
                    <a:pt x="0" y="246105"/>
                  </a:cubicBezTo>
                  <a:lnTo>
                    <a:pt x="0" y="15880"/>
                  </a:lnTo>
                  <a:cubicBezTo>
                    <a:pt x="0" y="7110"/>
                    <a:pt x="7110" y="0"/>
                    <a:pt x="15880" y="0"/>
                  </a:cubicBezTo>
                  <a:close/>
                </a:path>
              </a:pathLst>
            </a:custGeom>
            <a:solidFill>
              <a:srgbClr val="626161"/>
            </a:solidFill>
          </p:spPr>
          <p:txBody>
            <a:bodyPr/>
            <a:lstStyle/>
            <a:p>
              <a:endParaRPr lang="en-GB"/>
            </a:p>
          </p:txBody>
        </p:sp>
        <p:sp>
          <p:nvSpPr>
            <p:cNvPr id="10" name="TextBox 10"/>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1b   </a:t>
              </a:r>
            </a:p>
          </p:txBody>
        </p:sp>
      </p:grpSp>
      <p:grpSp>
        <p:nvGrpSpPr>
          <p:cNvPr id="11" name="Group 11"/>
          <p:cNvGrpSpPr/>
          <p:nvPr/>
        </p:nvGrpSpPr>
        <p:grpSpPr>
          <a:xfrm>
            <a:off x="1079500" y="730250"/>
            <a:ext cx="8682733" cy="844908"/>
            <a:chOff x="0" y="-28575"/>
            <a:chExt cx="3111695" cy="302796"/>
          </a:xfrm>
        </p:grpSpPr>
        <p:sp>
          <p:nvSpPr>
            <p:cNvPr id="12" name="Freeform 12"/>
            <p:cNvSpPr/>
            <p:nvPr/>
          </p:nvSpPr>
          <p:spPr>
            <a:xfrm>
              <a:off x="0" y="0"/>
              <a:ext cx="1848164" cy="248741"/>
            </a:xfrm>
            <a:custGeom>
              <a:avLst/>
              <a:gdLst/>
              <a:ahLst/>
              <a:cxnLst/>
              <a:rect l="l" t="t" r="r" b="b"/>
              <a:pathLst>
                <a:path w="1848164" h="248741">
                  <a:moveTo>
                    <a:pt x="55546" y="0"/>
                  </a:moveTo>
                  <a:lnTo>
                    <a:pt x="1792619" y="0"/>
                  </a:lnTo>
                  <a:cubicBezTo>
                    <a:pt x="1807350" y="0"/>
                    <a:pt x="1821479" y="5852"/>
                    <a:pt x="1831895" y="16269"/>
                  </a:cubicBezTo>
                  <a:cubicBezTo>
                    <a:pt x="1842312" y="26686"/>
                    <a:pt x="1848164" y="40814"/>
                    <a:pt x="1848164" y="55546"/>
                  </a:cubicBezTo>
                  <a:lnTo>
                    <a:pt x="1848164" y="193195"/>
                  </a:lnTo>
                  <a:cubicBezTo>
                    <a:pt x="1848164" y="207927"/>
                    <a:pt x="1842312" y="222055"/>
                    <a:pt x="1831895" y="232472"/>
                  </a:cubicBezTo>
                  <a:cubicBezTo>
                    <a:pt x="1821479" y="242889"/>
                    <a:pt x="1807350" y="248741"/>
                    <a:pt x="1792619" y="248741"/>
                  </a:cubicBezTo>
                  <a:lnTo>
                    <a:pt x="55546" y="248741"/>
                  </a:lnTo>
                  <a:cubicBezTo>
                    <a:pt x="40814" y="248741"/>
                    <a:pt x="26686" y="242889"/>
                    <a:pt x="16269" y="232472"/>
                  </a:cubicBezTo>
                  <a:cubicBezTo>
                    <a:pt x="5852" y="222055"/>
                    <a:pt x="0" y="207927"/>
                    <a:pt x="0" y="193195"/>
                  </a:cubicBezTo>
                  <a:lnTo>
                    <a:pt x="0" y="55546"/>
                  </a:lnTo>
                  <a:cubicBezTo>
                    <a:pt x="0" y="40814"/>
                    <a:pt x="5852" y="26686"/>
                    <a:pt x="16269" y="16269"/>
                  </a:cubicBezTo>
                  <a:cubicBezTo>
                    <a:pt x="26686" y="5852"/>
                    <a:pt x="40814" y="0"/>
                    <a:pt x="55546" y="0"/>
                  </a:cubicBezTo>
                  <a:close/>
                </a:path>
              </a:pathLst>
            </a:custGeom>
            <a:solidFill>
              <a:srgbClr val="626161"/>
            </a:solidFill>
          </p:spPr>
          <p:txBody>
            <a:bodyPr/>
            <a:lstStyle/>
            <a:p>
              <a:endParaRPr lang="en-GB"/>
            </a:p>
          </p:txBody>
        </p:sp>
        <p:sp>
          <p:nvSpPr>
            <p:cNvPr id="13" name="TextBox 13"/>
            <p:cNvSpPr txBox="1"/>
            <p:nvPr/>
          </p:nvSpPr>
          <p:spPr>
            <a:xfrm>
              <a:off x="0" y="-28575"/>
              <a:ext cx="3111695" cy="30279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Focus on mathematical thinking</a:t>
              </a:r>
            </a:p>
            <a:p>
              <a:pPr algn="just">
                <a:lnSpc>
                  <a:spcPts val="2239"/>
                </a:lnSpc>
              </a:pPr>
              <a:r>
                <a:rPr lang="en-US" sz="1599" spc="100" dirty="0">
                  <a:solidFill>
                    <a:srgbClr val="FFFFFF"/>
                  </a:solidFill>
                  <a:latin typeface="Century Gothic"/>
                </a:rPr>
                <a:t>Content focus: Measurement</a:t>
              </a:r>
            </a:p>
          </p:txBody>
        </p:sp>
      </p:grpSp>
      <p:graphicFrame>
        <p:nvGraphicFramePr>
          <p:cNvPr id="14" name="Table 14"/>
          <p:cNvGraphicFramePr>
            <a:graphicFrameLocks noGrp="1"/>
          </p:cNvGraphicFramePr>
          <p:nvPr>
            <p:extLst>
              <p:ext uri="{D42A27DB-BD31-4B8C-83A1-F6EECF244321}">
                <p14:modId xmlns:p14="http://schemas.microsoft.com/office/powerpoint/2010/main" val="3124349725"/>
              </p:ext>
            </p:extLst>
          </p:nvPr>
        </p:nvGraphicFramePr>
        <p:xfrm>
          <a:off x="479973" y="2472606"/>
          <a:ext cx="9695787" cy="4029070"/>
        </p:xfrm>
        <a:graphic>
          <a:graphicData uri="http://schemas.openxmlformats.org/drawingml/2006/table">
            <a:tbl>
              <a:tblPr/>
              <a:tblGrid>
                <a:gridCol w="9695787">
                  <a:extLst>
                    <a:ext uri="{9D8B030D-6E8A-4147-A177-3AD203B41FA5}">
                      <a16:colId xmlns:a16="http://schemas.microsoft.com/office/drawing/2014/main" val="20000"/>
                    </a:ext>
                  </a:extLst>
                </a:gridCol>
              </a:tblGrid>
              <a:tr h="402907">
                <a:tc>
                  <a:txBody>
                    <a:bodyPr/>
                    <a:lstStyle/>
                    <a:p>
                      <a:pPr algn="l">
                        <a:defRPr/>
                      </a:pPr>
                      <a:r>
                        <a:rPr lang="en-US" sz="1400" dirty="0">
                          <a:solidFill>
                            <a:srgbClr val="000000"/>
                          </a:solidFill>
                          <a:latin typeface="Coco Gothic"/>
                        </a:rPr>
                        <a:t>Give an example of ... and another example, ... and an example that is different in some way</a:t>
                      </a:r>
                      <a:endParaRPr lang="en-US" sz="1400" dirty="0"/>
                    </a:p>
                  </a:txBody>
                  <a:tcPr>
                    <a:lnL w="28575" cap="flat" cmpd="sng" algn="ctr">
                      <a:solidFill>
                        <a:srgbClr val="FFF2CC"/>
                      </a:solidFill>
                      <a:prstDash val="solid"/>
                      <a:round/>
                      <a:headEnd type="none" w="med" len="med"/>
                      <a:tailEnd type="none" w="med" len="med"/>
                    </a:lnL>
                    <a:lnR w="28575" cap="flat" cmpd="sng" algn="ctr">
                      <a:solidFill>
                        <a:srgbClr val="FFF2CC"/>
                      </a:solidFill>
                      <a:prstDash val="solid"/>
                      <a:round/>
                      <a:headEnd type="none" w="med" len="med"/>
                      <a:tailEnd type="none" w="med" len="med"/>
                    </a:lnR>
                    <a:lnT w="28575" cap="flat" cmpd="sng" algn="ctr">
                      <a:solidFill>
                        <a:srgbClr val="FFF2CC"/>
                      </a:solidFill>
                      <a:prstDash val="solid"/>
                      <a:round/>
                      <a:headEnd type="none" w="med" len="med"/>
                      <a:tailEnd type="none" w="med" len="med"/>
                    </a:lnT>
                    <a:lnB w="28575" cap="flat" cmpd="sng" algn="ctr">
                      <a:solidFill>
                        <a:srgbClr val="FFF2CC"/>
                      </a:solidFill>
                      <a:prstDash val="solid"/>
                      <a:round/>
                      <a:headEnd type="none" w="med" len="med"/>
                      <a:tailEnd type="none" w="med" len="med"/>
                    </a:lnB>
                  </a:tcPr>
                </a:tc>
                <a:extLst>
                  <a:ext uri="{0D108BD9-81ED-4DB2-BD59-A6C34878D82A}">
                    <a16:rowId xmlns:a16="http://schemas.microsoft.com/office/drawing/2014/main" val="10000"/>
                  </a:ext>
                </a:extLst>
              </a:tr>
              <a:tr h="402907">
                <a:tc>
                  <a:txBody>
                    <a:bodyPr/>
                    <a:lstStyle/>
                    <a:p>
                      <a:pPr algn="l">
                        <a:defRPr/>
                      </a:pPr>
                      <a:r>
                        <a:rPr lang="en-US" sz="1400" dirty="0">
                          <a:solidFill>
                            <a:srgbClr val="000000"/>
                          </a:solidFill>
                          <a:latin typeface="Coco Gothic"/>
                        </a:rPr>
                        <a:t>What was the hardest and easiest of these questions, and why?</a:t>
                      </a:r>
                      <a:endParaRPr lang="en-US" sz="1400" dirty="0"/>
                    </a:p>
                  </a:txBody>
                  <a:tcPr>
                    <a:lnL w="28575" cap="flat" cmpd="sng" algn="ctr">
                      <a:solidFill>
                        <a:srgbClr val="FFF2CC"/>
                      </a:solidFill>
                      <a:prstDash val="solid"/>
                      <a:round/>
                      <a:headEnd type="none" w="med" len="med"/>
                      <a:tailEnd type="none" w="med" len="med"/>
                    </a:lnL>
                    <a:lnR w="28575" cap="flat" cmpd="sng" algn="ctr">
                      <a:solidFill>
                        <a:srgbClr val="FFF2CC"/>
                      </a:solidFill>
                      <a:prstDash val="solid"/>
                      <a:round/>
                      <a:headEnd type="none" w="med" len="med"/>
                      <a:tailEnd type="none" w="med" len="med"/>
                    </a:lnR>
                    <a:lnT w="28575" cap="flat" cmpd="sng" algn="ctr">
                      <a:solidFill>
                        <a:srgbClr val="FFF2CC"/>
                      </a:solidFill>
                      <a:prstDash val="solid"/>
                      <a:round/>
                      <a:headEnd type="none" w="med" len="med"/>
                      <a:tailEnd type="none" w="med" len="med"/>
                    </a:lnT>
                    <a:lnB w="28575" cap="flat" cmpd="sng" algn="ctr">
                      <a:solidFill>
                        <a:srgbClr val="FFF2CC"/>
                      </a:solidFill>
                      <a:prstDash val="solid"/>
                      <a:round/>
                      <a:headEnd type="none" w="med" len="med"/>
                      <a:tailEnd type="none" w="med" len="med"/>
                    </a:lnB>
                  </a:tcPr>
                </a:tc>
                <a:extLst>
                  <a:ext uri="{0D108BD9-81ED-4DB2-BD59-A6C34878D82A}">
                    <a16:rowId xmlns:a16="http://schemas.microsoft.com/office/drawing/2014/main" val="10001"/>
                  </a:ext>
                </a:extLst>
              </a:tr>
              <a:tr h="402907">
                <a:tc>
                  <a:txBody>
                    <a:bodyPr/>
                    <a:lstStyle/>
                    <a:p>
                      <a:pPr algn="l">
                        <a:defRPr/>
                      </a:pPr>
                      <a:r>
                        <a:rPr lang="en-US" sz="1400" dirty="0">
                          <a:solidFill>
                            <a:srgbClr val="000000"/>
                          </a:solidFill>
                          <a:latin typeface="Coco Gothic"/>
                        </a:rPr>
                        <a:t>Compare and contract these three ...</a:t>
                      </a:r>
                      <a:endParaRPr lang="en-US" sz="1400" dirty="0"/>
                    </a:p>
                  </a:txBody>
                  <a:tcPr>
                    <a:lnL w="28575" cap="flat" cmpd="sng" algn="ctr">
                      <a:solidFill>
                        <a:srgbClr val="FFF2CC"/>
                      </a:solidFill>
                      <a:prstDash val="solid"/>
                      <a:round/>
                      <a:headEnd type="none" w="med" len="med"/>
                      <a:tailEnd type="none" w="med" len="med"/>
                    </a:lnL>
                    <a:lnR w="28575" cap="flat" cmpd="sng" algn="ctr">
                      <a:solidFill>
                        <a:srgbClr val="FFF2CC"/>
                      </a:solidFill>
                      <a:prstDash val="solid"/>
                      <a:round/>
                      <a:headEnd type="none" w="med" len="med"/>
                      <a:tailEnd type="none" w="med" len="med"/>
                    </a:lnR>
                    <a:lnT w="28575" cap="flat" cmpd="sng" algn="ctr">
                      <a:solidFill>
                        <a:srgbClr val="FFF2CC"/>
                      </a:solidFill>
                      <a:prstDash val="solid"/>
                      <a:round/>
                      <a:headEnd type="none" w="med" len="med"/>
                      <a:tailEnd type="none" w="med" len="med"/>
                    </a:lnT>
                    <a:lnB w="28575" cap="flat" cmpd="sng" algn="ctr">
                      <a:solidFill>
                        <a:srgbClr val="FFF2CC"/>
                      </a:solidFill>
                      <a:prstDash val="solid"/>
                      <a:round/>
                      <a:headEnd type="none" w="med" len="med"/>
                      <a:tailEnd type="none" w="med" len="med"/>
                    </a:lnB>
                  </a:tcPr>
                </a:tc>
                <a:extLst>
                  <a:ext uri="{0D108BD9-81ED-4DB2-BD59-A6C34878D82A}">
                    <a16:rowId xmlns:a16="http://schemas.microsoft.com/office/drawing/2014/main" val="10002"/>
                  </a:ext>
                </a:extLst>
              </a:tr>
              <a:tr h="402907">
                <a:tc>
                  <a:txBody>
                    <a:bodyPr/>
                    <a:lstStyle/>
                    <a:p>
                      <a:pPr algn="l">
                        <a:defRPr/>
                      </a:pPr>
                      <a:r>
                        <a:rPr lang="en-US" sz="1400" dirty="0">
                          <a:solidFill>
                            <a:srgbClr val="000000"/>
                          </a:solidFill>
                          <a:latin typeface="Coco Gothic"/>
                        </a:rPr>
                        <a:t>What is the same and what is different?</a:t>
                      </a:r>
                      <a:endParaRPr lang="en-US" sz="1400" dirty="0"/>
                    </a:p>
                  </a:txBody>
                  <a:tcPr>
                    <a:lnL w="28575" cap="flat" cmpd="sng" algn="ctr">
                      <a:solidFill>
                        <a:srgbClr val="FFF2CC"/>
                      </a:solidFill>
                      <a:prstDash val="solid"/>
                      <a:round/>
                      <a:headEnd type="none" w="med" len="med"/>
                      <a:tailEnd type="none" w="med" len="med"/>
                    </a:lnL>
                    <a:lnR w="28575" cap="flat" cmpd="sng" algn="ctr">
                      <a:solidFill>
                        <a:srgbClr val="FFF2CC"/>
                      </a:solidFill>
                      <a:prstDash val="solid"/>
                      <a:round/>
                      <a:headEnd type="none" w="med" len="med"/>
                      <a:tailEnd type="none" w="med" len="med"/>
                    </a:lnR>
                    <a:lnT w="28575" cap="flat" cmpd="sng" algn="ctr">
                      <a:solidFill>
                        <a:srgbClr val="FFF2CC"/>
                      </a:solidFill>
                      <a:prstDash val="solid"/>
                      <a:round/>
                      <a:headEnd type="none" w="med" len="med"/>
                      <a:tailEnd type="none" w="med" len="med"/>
                    </a:lnT>
                    <a:lnB w="28575" cap="flat" cmpd="sng" algn="ctr">
                      <a:solidFill>
                        <a:srgbClr val="FFF2CC"/>
                      </a:solidFill>
                      <a:prstDash val="solid"/>
                      <a:round/>
                      <a:headEnd type="none" w="med" len="med"/>
                      <a:tailEnd type="none" w="med" len="med"/>
                    </a:lnB>
                  </a:tcPr>
                </a:tc>
                <a:extLst>
                  <a:ext uri="{0D108BD9-81ED-4DB2-BD59-A6C34878D82A}">
                    <a16:rowId xmlns:a16="http://schemas.microsoft.com/office/drawing/2014/main" val="10003"/>
                  </a:ext>
                </a:extLst>
              </a:tr>
              <a:tr h="402907">
                <a:tc>
                  <a:txBody>
                    <a:bodyPr/>
                    <a:lstStyle/>
                    <a:p>
                      <a:pPr algn="l">
                        <a:defRPr/>
                      </a:pPr>
                      <a:r>
                        <a:rPr lang="en-US" sz="1400" dirty="0">
                          <a:solidFill>
                            <a:srgbClr val="000000"/>
                          </a:solidFill>
                          <a:latin typeface="Coco Gothic"/>
                        </a:rPr>
                        <a:t>What changes and what stays the same?</a:t>
                      </a:r>
                      <a:endParaRPr lang="en-US" sz="1400" dirty="0"/>
                    </a:p>
                  </a:txBody>
                  <a:tcPr>
                    <a:lnL w="28575" cap="flat" cmpd="sng" algn="ctr">
                      <a:solidFill>
                        <a:srgbClr val="FFF2CC"/>
                      </a:solidFill>
                      <a:prstDash val="solid"/>
                      <a:round/>
                      <a:headEnd type="none" w="med" len="med"/>
                      <a:tailEnd type="none" w="med" len="med"/>
                    </a:lnL>
                    <a:lnR w="28575" cap="flat" cmpd="sng" algn="ctr">
                      <a:solidFill>
                        <a:srgbClr val="FFF2CC"/>
                      </a:solidFill>
                      <a:prstDash val="solid"/>
                      <a:round/>
                      <a:headEnd type="none" w="med" len="med"/>
                      <a:tailEnd type="none" w="med" len="med"/>
                    </a:lnR>
                    <a:lnT w="28575" cap="flat" cmpd="sng" algn="ctr">
                      <a:solidFill>
                        <a:srgbClr val="FFF2CC"/>
                      </a:solidFill>
                      <a:prstDash val="solid"/>
                      <a:round/>
                      <a:headEnd type="none" w="med" len="med"/>
                      <a:tailEnd type="none" w="med" len="med"/>
                    </a:lnT>
                    <a:lnB w="28575" cap="flat" cmpd="sng" algn="ctr">
                      <a:solidFill>
                        <a:srgbClr val="FFF2CC"/>
                      </a:solidFill>
                      <a:prstDash val="solid"/>
                      <a:round/>
                      <a:headEnd type="none" w="med" len="med"/>
                      <a:tailEnd type="none" w="med" len="med"/>
                    </a:lnB>
                  </a:tcPr>
                </a:tc>
                <a:extLst>
                  <a:ext uri="{0D108BD9-81ED-4DB2-BD59-A6C34878D82A}">
                    <a16:rowId xmlns:a16="http://schemas.microsoft.com/office/drawing/2014/main" val="10004"/>
                  </a:ext>
                </a:extLst>
              </a:tr>
              <a:tr h="402907">
                <a:tc>
                  <a:txBody>
                    <a:bodyPr/>
                    <a:lstStyle/>
                    <a:p>
                      <a:pPr algn="l">
                        <a:defRPr/>
                      </a:pPr>
                      <a:r>
                        <a:rPr lang="en-US" sz="1400" dirty="0">
                          <a:solidFill>
                            <a:srgbClr val="000000"/>
                          </a:solidFill>
                          <a:latin typeface="Coco Gothic"/>
                        </a:rPr>
                        <a:t>Is this always, sometimes or never true?</a:t>
                      </a:r>
                      <a:endParaRPr lang="en-US" sz="1400" dirty="0"/>
                    </a:p>
                  </a:txBody>
                  <a:tcPr>
                    <a:lnL w="28575" cap="flat" cmpd="sng" algn="ctr">
                      <a:solidFill>
                        <a:srgbClr val="FFF2CC"/>
                      </a:solidFill>
                      <a:prstDash val="solid"/>
                      <a:round/>
                      <a:headEnd type="none" w="med" len="med"/>
                      <a:tailEnd type="none" w="med" len="med"/>
                    </a:lnL>
                    <a:lnR w="28575" cap="flat" cmpd="sng" algn="ctr">
                      <a:solidFill>
                        <a:srgbClr val="FFF2CC"/>
                      </a:solidFill>
                      <a:prstDash val="solid"/>
                      <a:round/>
                      <a:headEnd type="none" w="med" len="med"/>
                      <a:tailEnd type="none" w="med" len="med"/>
                    </a:lnR>
                    <a:lnT w="28575" cap="flat" cmpd="sng" algn="ctr">
                      <a:solidFill>
                        <a:srgbClr val="FFF2CC"/>
                      </a:solidFill>
                      <a:prstDash val="solid"/>
                      <a:round/>
                      <a:headEnd type="none" w="med" len="med"/>
                      <a:tailEnd type="none" w="med" len="med"/>
                    </a:lnT>
                    <a:lnB w="28575" cap="flat" cmpd="sng" algn="ctr">
                      <a:solidFill>
                        <a:srgbClr val="FFF2CC"/>
                      </a:solidFill>
                      <a:prstDash val="solid"/>
                      <a:round/>
                      <a:headEnd type="none" w="med" len="med"/>
                      <a:tailEnd type="none" w="med" len="med"/>
                    </a:lnB>
                  </a:tcPr>
                </a:tc>
                <a:extLst>
                  <a:ext uri="{0D108BD9-81ED-4DB2-BD59-A6C34878D82A}">
                    <a16:rowId xmlns:a16="http://schemas.microsoft.com/office/drawing/2014/main" val="10005"/>
                  </a:ext>
                </a:extLst>
              </a:tr>
              <a:tr h="402907">
                <a:tc>
                  <a:txBody>
                    <a:bodyPr/>
                    <a:lstStyle/>
                    <a:p>
                      <a:pPr algn="l">
                        <a:defRPr/>
                      </a:pPr>
                      <a:r>
                        <a:rPr lang="en-US" sz="1400" dirty="0">
                          <a:solidFill>
                            <a:srgbClr val="000000"/>
                          </a:solidFill>
                          <a:latin typeface="Coco Gothic"/>
                        </a:rPr>
                        <a:t>What is the odd one out and why?</a:t>
                      </a:r>
                      <a:endParaRPr lang="en-US" sz="1400" dirty="0"/>
                    </a:p>
                  </a:txBody>
                  <a:tcPr>
                    <a:lnL w="28575" cap="flat" cmpd="sng" algn="ctr">
                      <a:solidFill>
                        <a:srgbClr val="FFF2CC"/>
                      </a:solidFill>
                      <a:prstDash val="solid"/>
                      <a:round/>
                      <a:headEnd type="none" w="med" len="med"/>
                      <a:tailEnd type="none" w="med" len="med"/>
                    </a:lnL>
                    <a:lnR w="28575" cap="flat" cmpd="sng" algn="ctr">
                      <a:solidFill>
                        <a:srgbClr val="FFF2CC"/>
                      </a:solidFill>
                      <a:prstDash val="solid"/>
                      <a:round/>
                      <a:headEnd type="none" w="med" len="med"/>
                      <a:tailEnd type="none" w="med" len="med"/>
                    </a:lnR>
                    <a:lnT w="28575" cap="flat" cmpd="sng" algn="ctr">
                      <a:solidFill>
                        <a:srgbClr val="FFF2CC"/>
                      </a:solidFill>
                      <a:prstDash val="solid"/>
                      <a:round/>
                      <a:headEnd type="none" w="med" len="med"/>
                      <a:tailEnd type="none" w="med" len="med"/>
                    </a:lnT>
                    <a:lnB w="28575" cap="flat" cmpd="sng" algn="ctr">
                      <a:solidFill>
                        <a:srgbClr val="FFF2CC"/>
                      </a:solidFill>
                      <a:prstDash val="solid"/>
                      <a:round/>
                      <a:headEnd type="none" w="med" len="med"/>
                      <a:tailEnd type="none" w="med" len="med"/>
                    </a:lnB>
                  </a:tcPr>
                </a:tc>
                <a:extLst>
                  <a:ext uri="{0D108BD9-81ED-4DB2-BD59-A6C34878D82A}">
                    <a16:rowId xmlns:a16="http://schemas.microsoft.com/office/drawing/2014/main" val="10006"/>
                  </a:ext>
                </a:extLst>
              </a:tr>
              <a:tr h="402907">
                <a:tc>
                  <a:txBody>
                    <a:bodyPr/>
                    <a:lstStyle/>
                    <a:p>
                      <a:pPr algn="l">
                        <a:defRPr/>
                      </a:pPr>
                      <a:r>
                        <a:rPr lang="en-US" sz="1400" dirty="0">
                          <a:solidFill>
                            <a:srgbClr val="000000"/>
                          </a:solidFill>
                          <a:latin typeface="Coco Gothic"/>
                        </a:rPr>
                        <a:t>Can you make up an expression that 'hides' a particular mathematical structure?</a:t>
                      </a:r>
                      <a:endParaRPr lang="en-US" sz="1400" dirty="0"/>
                    </a:p>
                  </a:txBody>
                  <a:tcPr>
                    <a:lnL w="28575" cap="flat" cmpd="sng" algn="ctr">
                      <a:solidFill>
                        <a:srgbClr val="FFF2CC"/>
                      </a:solidFill>
                      <a:prstDash val="solid"/>
                      <a:round/>
                      <a:headEnd type="none" w="med" len="med"/>
                      <a:tailEnd type="none" w="med" len="med"/>
                    </a:lnL>
                    <a:lnR w="28575" cap="flat" cmpd="sng" algn="ctr">
                      <a:solidFill>
                        <a:srgbClr val="FFF2CC"/>
                      </a:solidFill>
                      <a:prstDash val="solid"/>
                      <a:round/>
                      <a:headEnd type="none" w="med" len="med"/>
                      <a:tailEnd type="none" w="med" len="med"/>
                    </a:lnR>
                    <a:lnT w="28575" cap="flat" cmpd="sng" algn="ctr">
                      <a:solidFill>
                        <a:srgbClr val="FFF2CC"/>
                      </a:solidFill>
                      <a:prstDash val="solid"/>
                      <a:round/>
                      <a:headEnd type="none" w="med" len="med"/>
                      <a:tailEnd type="none" w="med" len="med"/>
                    </a:lnT>
                    <a:lnB w="28575" cap="flat" cmpd="sng" algn="ctr">
                      <a:solidFill>
                        <a:srgbClr val="FFF2CC"/>
                      </a:solidFill>
                      <a:prstDash val="solid"/>
                      <a:round/>
                      <a:headEnd type="none" w="med" len="med"/>
                      <a:tailEnd type="none" w="med" len="med"/>
                    </a:lnB>
                  </a:tcPr>
                </a:tc>
                <a:extLst>
                  <a:ext uri="{0D108BD9-81ED-4DB2-BD59-A6C34878D82A}">
                    <a16:rowId xmlns:a16="http://schemas.microsoft.com/office/drawing/2014/main" val="10007"/>
                  </a:ext>
                </a:extLst>
              </a:tr>
              <a:tr h="402907">
                <a:tc>
                  <a:txBody>
                    <a:bodyPr/>
                    <a:lstStyle/>
                    <a:p>
                      <a:pPr algn="l">
                        <a:defRPr/>
                      </a:pPr>
                      <a:r>
                        <a:rPr lang="en-US" sz="1400" dirty="0">
                          <a:solidFill>
                            <a:srgbClr val="000000"/>
                          </a:solidFill>
                          <a:latin typeface="Coco Gothic"/>
                        </a:rPr>
                        <a:t>Now you know this, what else do you know?</a:t>
                      </a:r>
                      <a:endParaRPr lang="en-US" sz="1400" dirty="0"/>
                    </a:p>
                  </a:txBody>
                  <a:tcPr>
                    <a:lnL w="28575" cap="flat" cmpd="sng" algn="ctr">
                      <a:solidFill>
                        <a:srgbClr val="FFF2CC"/>
                      </a:solidFill>
                      <a:prstDash val="solid"/>
                      <a:round/>
                      <a:headEnd type="none" w="med" len="med"/>
                      <a:tailEnd type="none" w="med" len="med"/>
                    </a:lnL>
                    <a:lnR w="28575" cap="flat" cmpd="sng" algn="ctr">
                      <a:solidFill>
                        <a:srgbClr val="FFF2CC"/>
                      </a:solidFill>
                      <a:prstDash val="solid"/>
                      <a:round/>
                      <a:headEnd type="none" w="med" len="med"/>
                      <a:tailEnd type="none" w="med" len="med"/>
                    </a:lnR>
                    <a:lnT w="28575" cap="flat" cmpd="sng" algn="ctr">
                      <a:solidFill>
                        <a:srgbClr val="FFF2CC"/>
                      </a:solidFill>
                      <a:prstDash val="solid"/>
                      <a:round/>
                      <a:headEnd type="none" w="med" len="med"/>
                      <a:tailEnd type="none" w="med" len="med"/>
                    </a:lnT>
                    <a:lnB w="28575" cap="flat" cmpd="sng" algn="ctr">
                      <a:solidFill>
                        <a:srgbClr val="FFF2CC"/>
                      </a:solidFill>
                      <a:prstDash val="solid"/>
                      <a:round/>
                      <a:headEnd type="none" w="med" len="med"/>
                      <a:tailEnd type="none" w="med" len="med"/>
                    </a:lnB>
                  </a:tcPr>
                </a:tc>
                <a:extLst>
                  <a:ext uri="{0D108BD9-81ED-4DB2-BD59-A6C34878D82A}">
                    <a16:rowId xmlns:a16="http://schemas.microsoft.com/office/drawing/2014/main" val="10008"/>
                  </a:ext>
                </a:extLst>
              </a:tr>
              <a:tr h="402907">
                <a:tc>
                  <a:txBody>
                    <a:bodyPr/>
                    <a:lstStyle/>
                    <a:p>
                      <a:pPr algn="l">
                        <a:defRPr/>
                      </a:pPr>
                      <a:r>
                        <a:rPr lang="en-US" sz="1400" dirty="0">
                          <a:solidFill>
                            <a:srgbClr val="000000"/>
                          </a:solidFill>
                          <a:latin typeface="Coco Gothic"/>
                        </a:rPr>
                        <a:t>Are you sure?</a:t>
                      </a:r>
                      <a:endParaRPr lang="en-US" sz="1400" dirty="0"/>
                    </a:p>
                  </a:txBody>
                  <a:tcPr>
                    <a:lnL w="28575" cap="flat" cmpd="sng" algn="ctr">
                      <a:solidFill>
                        <a:srgbClr val="FFF2CC"/>
                      </a:solidFill>
                      <a:prstDash val="solid"/>
                      <a:round/>
                      <a:headEnd type="none" w="med" len="med"/>
                      <a:tailEnd type="none" w="med" len="med"/>
                    </a:lnL>
                    <a:lnR w="28575" cap="flat" cmpd="sng" algn="ctr">
                      <a:solidFill>
                        <a:srgbClr val="FFF2CC"/>
                      </a:solidFill>
                      <a:prstDash val="solid"/>
                      <a:round/>
                      <a:headEnd type="none" w="med" len="med"/>
                      <a:tailEnd type="none" w="med" len="med"/>
                    </a:lnR>
                    <a:lnT w="28575" cap="flat" cmpd="sng" algn="ctr">
                      <a:solidFill>
                        <a:srgbClr val="FFF2CC"/>
                      </a:solidFill>
                      <a:prstDash val="solid"/>
                      <a:round/>
                      <a:headEnd type="none" w="med" len="med"/>
                      <a:tailEnd type="none" w="med" len="med"/>
                    </a:lnT>
                    <a:lnB w="28575" cap="flat" cmpd="sng" algn="ctr">
                      <a:solidFill>
                        <a:srgbClr val="FFF2CC"/>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16" name="TextBox 16"/>
          <p:cNvSpPr txBox="1"/>
          <p:nvPr/>
        </p:nvSpPr>
        <p:spPr>
          <a:xfrm>
            <a:off x="6718301" y="7131050"/>
            <a:ext cx="3639628" cy="181525"/>
          </a:xfrm>
          <a:prstGeom prst="rect">
            <a:avLst/>
          </a:prstGeom>
        </p:spPr>
        <p:txBody>
          <a:bodyPr wrap="square" lIns="0" tIns="0" rIns="0" bIns="0" rtlCol="0" anchor="t">
            <a:spAutoFit/>
          </a:bodyPr>
          <a:lstStyle/>
          <a:p>
            <a:pPr algn="ctr">
              <a:lnSpc>
                <a:spcPts val="1540"/>
              </a:lnSpc>
            </a:pPr>
            <a:r>
              <a:rPr lang="en-US" sz="1100" dirty="0">
                <a:solidFill>
                  <a:srgbClr val="000000"/>
                </a:solidFill>
              </a:rPr>
              <a:t>[6] https://www.atm.org.uk/shop/thinkers-book/act057</a:t>
            </a:r>
          </a:p>
        </p:txBody>
      </p:sp>
      <p:sp>
        <p:nvSpPr>
          <p:cNvPr id="7" name="Rectangle 6"/>
          <p:cNvSpPr/>
          <p:nvPr/>
        </p:nvSpPr>
        <p:spPr>
          <a:xfrm>
            <a:off x="461530" y="1695780"/>
            <a:ext cx="9714230" cy="553998"/>
          </a:xfrm>
          <a:prstGeom prst="rect">
            <a:avLst/>
          </a:prstGeom>
        </p:spPr>
        <p:txBody>
          <a:bodyPr wrap="square">
            <a:spAutoFit/>
          </a:bodyPr>
          <a:lstStyle/>
          <a:p>
            <a:pPr>
              <a:lnSpc>
                <a:spcPts val="1836"/>
              </a:lnSpc>
            </a:pPr>
            <a:r>
              <a:rPr lang="en-US" sz="1400" dirty="0">
                <a:solidFill>
                  <a:srgbClr val="000000"/>
                </a:solidFill>
                <a:latin typeface="Coco Gothic"/>
              </a:rPr>
              <a:t>We recommend that novices compile a repertoire of universal question types that prompt mathematical thinking such as those found in ‘Thinkers’ [6].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2" name="Group 2"/>
          <p:cNvGrpSpPr/>
          <p:nvPr/>
        </p:nvGrpSpPr>
        <p:grpSpPr>
          <a:xfrm>
            <a:off x="184824" y="866182"/>
            <a:ext cx="10286085" cy="6069415"/>
            <a:chOff x="0" y="0"/>
            <a:chExt cx="17472695" cy="10309951"/>
          </a:xfrm>
        </p:grpSpPr>
        <p:sp>
          <p:nvSpPr>
            <p:cNvPr id="3" name="Freeform 3"/>
            <p:cNvSpPr/>
            <p:nvPr/>
          </p:nvSpPr>
          <p:spPr>
            <a:xfrm>
              <a:off x="-12700" y="-12700"/>
              <a:ext cx="17498095" cy="10335351"/>
            </a:xfrm>
            <a:custGeom>
              <a:avLst/>
              <a:gdLst/>
              <a:ahLst/>
              <a:cxnLst/>
              <a:rect l="l" t="t" r="r" b="b"/>
              <a:pathLst>
                <a:path w="17498095" h="10335351">
                  <a:moveTo>
                    <a:pt x="16635764" y="0"/>
                  </a:moveTo>
                  <a:lnTo>
                    <a:pt x="862330" y="0"/>
                  </a:lnTo>
                  <a:cubicBezTo>
                    <a:pt x="389890" y="0"/>
                    <a:pt x="0" y="389890"/>
                    <a:pt x="0" y="862330"/>
                  </a:cubicBezTo>
                  <a:lnTo>
                    <a:pt x="0" y="9473022"/>
                  </a:lnTo>
                  <a:cubicBezTo>
                    <a:pt x="0" y="9945462"/>
                    <a:pt x="389890" y="10335351"/>
                    <a:pt x="862330" y="10335351"/>
                  </a:cubicBezTo>
                  <a:lnTo>
                    <a:pt x="16635764" y="10335351"/>
                  </a:lnTo>
                  <a:cubicBezTo>
                    <a:pt x="17108205" y="10335351"/>
                    <a:pt x="17498095" y="9945462"/>
                    <a:pt x="17498095" y="9473022"/>
                  </a:cubicBezTo>
                  <a:lnTo>
                    <a:pt x="17498095" y="862330"/>
                  </a:lnTo>
                  <a:cubicBezTo>
                    <a:pt x="17498095" y="389890"/>
                    <a:pt x="17108204" y="0"/>
                    <a:pt x="16635764" y="0"/>
                  </a:cubicBezTo>
                  <a:close/>
                  <a:moveTo>
                    <a:pt x="17307595" y="927100"/>
                  </a:moveTo>
                  <a:lnTo>
                    <a:pt x="17307595" y="9473022"/>
                  </a:lnTo>
                  <a:cubicBezTo>
                    <a:pt x="17307595" y="9840051"/>
                    <a:pt x="17002795" y="10144851"/>
                    <a:pt x="16635764" y="10144851"/>
                  </a:cubicBezTo>
                  <a:lnTo>
                    <a:pt x="862330" y="10144851"/>
                  </a:lnTo>
                  <a:cubicBezTo>
                    <a:pt x="495300" y="10144851"/>
                    <a:pt x="190500" y="9840051"/>
                    <a:pt x="190500" y="9473022"/>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65100" y="806450"/>
            <a:ext cx="9877977" cy="826376"/>
            <a:chOff x="0" y="0"/>
            <a:chExt cx="3540044" cy="296154"/>
          </a:xfrm>
        </p:grpSpPr>
        <p:sp>
          <p:nvSpPr>
            <p:cNvPr id="5" name="Freeform 5"/>
            <p:cNvSpPr/>
            <p:nvPr/>
          </p:nvSpPr>
          <p:spPr>
            <a:xfrm>
              <a:off x="0" y="0"/>
              <a:ext cx="3540044" cy="296154"/>
            </a:xfrm>
            <a:custGeom>
              <a:avLst/>
              <a:gdLst/>
              <a:ahLst/>
              <a:cxnLst/>
              <a:rect l="l" t="t" r="r" b="b"/>
              <a:pathLst>
                <a:path w="3540044" h="296154">
                  <a:moveTo>
                    <a:pt x="0" y="0"/>
                  </a:moveTo>
                  <a:lnTo>
                    <a:pt x="3540044" y="0"/>
                  </a:lnTo>
                  <a:lnTo>
                    <a:pt x="3540044" y="296154"/>
                  </a:lnTo>
                  <a:lnTo>
                    <a:pt x="0" y="296154"/>
                  </a:lnTo>
                  <a:close/>
                </a:path>
              </a:pathLst>
            </a:custGeom>
            <a:solidFill>
              <a:srgbClr val="D1E7C3"/>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84824" y="678484"/>
            <a:ext cx="9750483" cy="837344"/>
            <a:chOff x="0" y="-38100"/>
            <a:chExt cx="3494353" cy="300085"/>
          </a:xfrm>
        </p:grpSpPr>
        <p:sp>
          <p:nvSpPr>
            <p:cNvPr id="9" name="Freeform 9"/>
            <p:cNvSpPr/>
            <p:nvPr/>
          </p:nvSpPr>
          <p:spPr>
            <a:xfrm>
              <a:off x="0" y="0"/>
              <a:ext cx="3494353" cy="261985"/>
            </a:xfrm>
            <a:custGeom>
              <a:avLst/>
              <a:gdLst/>
              <a:ahLst/>
              <a:cxnLst/>
              <a:rect l="l" t="t" r="r" b="b"/>
              <a:pathLst>
                <a:path w="3494353" h="261985">
                  <a:moveTo>
                    <a:pt x="15880" y="0"/>
                  </a:moveTo>
                  <a:lnTo>
                    <a:pt x="3478473" y="0"/>
                  </a:lnTo>
                  <a:cubicBezTo>
                    <a:pt x="3487243" y="0"/>
                    <a:pt x="3494353" y="7110"/>
                    <a:pt x="3494353" y="15880"/>
                  </a:cubicBezTo>
                  <a:lnTo>
                    <a:pt x="3494353" y="246105"/>
                  </a:lnTo>
                  <a:cubicBezTo>
                    <a:pt x="3494353" y="254875"/>
                    <a:pt x="3487243" y="261985"/>
                    <a:pt x="3478473" y="261985"/>
                  </a:cubicBezTo>
                  <a:lnTo>
                    <a:pt x="15880" y="261985"/>
                  </a:lnTo>
                  <a:cubicBezTo>
                    <a:pt x="7110" y="261985"/>
                    <a:pt x="0" y="254875"/>
                    <a:pt x="0" y="246105"/>
                  </a:cubicBezTo>
                  <a:lnTo>
                    <a:pt x="0" y="15880"/>
                  </a:lnTo>
                  <a:cubicBezTo>
                    <a:pt x="0" y="7110"/>
                    <a:pt x="7110" y="0"/>
                    <a:pt x="15880" y="0"/>
                  </a:cubicBezTo>
                  <a:close/>
                </a:path>
              </a:pathLst>
            </a:custGeom>
            <a:solidFill>
              <a:srgbClr val="626161"/>
            </a:solidFill>
          </p:spPr>
          <p:txBody>
            <a:bodyPr/>
            <a:lstStyle/>
            <a:p>
              <a:endParaRPr lang="en-GB"/>
            </a:p>
          </p:txBody>
        </p:sp>
        <p:sp>
          <p:nvSpPr>
            <p:cNvPr id="10" name="TextBox 10"/>
            <p:cNvSpPr txBox="1"/>
            <p:nvPr/>
          </p:nvSpPr>
          <p:spPr>
            <a:xfrm>
              <a:off x="0" y="-38100"/>
              <a:ext cx="812800" cy="291635"/>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1a   </a:t>
              </a:r>
            </a:p>
          </p:txBody>
        </p:sp>
      </p:grpSp>
      <p:grpSp>
        <p:nvGrpSpPr>
          <p:cNvPr id="11" name="Group 11"/>
          <p:cNvGrpSpPr/>
          <p:nvPr/>
        </p:nvGrpSpPr>
        <p:grpSpPr>
          <a:xfrm>
            <a:off x="1041301" y="723541"/>
            <a:ext cx="6591398" cy="773809"/>
            <a:chOff x="0" y="-28575"/>
            <a:chExt cx="2362208" cy="277316"/>
          </a:xfrm>
        </p:grpSpPr>
        <p:sp>
          <p:nvSpPr>
            <p:cNvPr id="12" name="Freeform 12"/>
            <p:cNvSpPr/>
            <p:nvPr/>
          </p:nvSpPr>
          <p:spPr>
            <a:xfrm>
              <a:off x="0" y="0"/>
              <a:ext cx="1848164" cy="248741"/>
            </a:xfrm>
            <a:custGeom>
              <a:avLst/>
              <a:gdLst/>
              <a:ahLst/>
              <a:cxnLst/>
              <a:rect l="l" t="t" r="r" b="b"/>
              <a:pathLst>
                <a:path w="1848164" h="248741">
                  <a:moveTo>
                    <a:pt x="55546" y="0"/>
                  </a:moveTo>
                  <a:lnTo>
                    <a:pt x="1792619" y="0"/>
                  </a:lnTo>
                  <a:cubicBezTo>
                    <a:pt x="1807350" y="0"/>
                    <a:pt x="1821479" y="5852"/>
                    <a:pt x="1831895" y="16269"/>
                  </a:cubicBezTo>
                  <a:cubicBezTo>
                    <a:pt x="1842312" y="26686"/>
                    <a:pt x="1848164" y="40814"/>
                    <a:pt x="1848164" y="55546"/>
                  </a:cubicBezTo>
                  <a:lnTo>
                    <a:pt x="1848164" y="193195"/>
                  </a:lnTo>
                  <a:cubicBezTo>
                    <a:pt x="1848164" y="207927"/>
                    <a:pt x="1842312" y="222055"/>
                    <a:pt x="1831895" y="232472"/>
                  </a:cubicBezTo>
                  <a:cubicBezTo>
                    <a:pt x="1821479" y="242889"/>
                    <a:pt x="1807350" y="248741"/>
                    <a:pt x="1792619" y="248741"/>
                  </a:cubicBezTo>
                  <a:lnTo>
                    <a:pt x="55546" y="248741"/>
                  </a:lnTo>
                  <a:cubicBezTo>
                    <a:pt x="40814" y="248741"/>
                    <a:pt x="26686" y="242889"/>
                    <a:pt x="16269" y="232472"/>
                  </a:cubicBezTo>
                  <a:cubicBezTo>
                    <a:pt x="5852" y="222055"/>
                    <a:pt x="0" y="207927"/>
                    <a:pt x="0" y="193195"/>
                  </a:cubicBezTo>
                  <a:lnTo>
                    <a:pt x="0" y="55546"/>
                  </a:lnTo>
                  <a:cubicBezTo>
                    <a:pt x="0" y="40814"/>
                    <a:pt x="5852" y="26686"/>
                    <a:pt x="16269" y="16269"/>
                  </a:cubicBezTo>
                  <a:cubicBezTo>
                    <a:pt x="26686" y="5852"/>
                    <a:pt x="40814" y="0"/>
                    <a:pt x="55546" y="0"/>
                  </a:cubicBezTo>
                  <a:close/>
                </a:path>
              </a:pathLst>
            </a:custGeom>
            <a:solidFill>
              <a:srgbClr val="626161"/>
            </a:solidFill>
          </p:spPr>
          <p:txBody>
            <a:bodyPr/>
            <a:lstStyle/>
            <a:p>
              <a:endParaRPr lang="en-GB"/>
            </a:p>
          </p:txBody>
        </p:sp>
        <p:sp>
          <p:nvSpPr>
            <p:cNvPr id="13" name="TextBox 13"/>
            <p:cNvSpPr txBox="1"/>
            <p:nvPr/>
          </p:nvSpPr>
          <p:spPr>
            <a:xfrm>
              <a:off x="0" y="-28575"/>
              <a:ext cx="2362208" cy="275488"/>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Focus on mathematical thinking</a:t>
              </a:r>
            </a:p>
            <a:p>
              <a:pPr algn="just">
                <a:lnSpc>
                  <a:spcPts val="2239"/>
                </a:lnSpc>
              </a:pPr>
              <a:r>
                <a:rPr lang="en-US" sz="1599" spc="100" dirty="0">
                  <a:solidFill>
                    <a:srgbClr val="FFFFFF"/>
                  </a:solidFill>
                  <a:latin typeface="Century Gothic"/>
                </a:rPr>
                <a:t>Content focus: Measurement</a:t>
              </a:r>
            </a:p>
          </p:txBody>
        </p:sp>
      </p:grpSp>
      <p:graphicFrame>
        <p:nvGraphicFramePr>
          <p:cNvPr id="14" name="Table 14"/>
          <p:cNvGraphicFramePr>
            <a:graphicFrameLocks noGrp="1"/>
          </p:cNvGraphicFramePr>
          <p:nvPr>
            <p:extLst>
              <p:ext uri="{D42A27DB-BD31-4B8C-83A1-F6EECF244321}">
                <p14:modId xmlns:p14="http://schemas.microsoft.com/office/powerpoint/2010/main" val="2876151274"/>
              </p:ext>
            </p:extLst>
          </p:nvPr>
        </p:nvGraphicFramePr>
        <p:xfrm>
          <a:off x="458841" y="3660843"/>
          <a:ext cx="9688459" cy="3133851"/>
        </p:xfrm>
        <a:graphic>
          <a:graphicData uri="http://schemas.openxmlformats.org/drawingml/2006/table">
            <a:tbl>
              <a:tblPr/>
              <a:tblGrid>
                <a:gridCol w="4857450">
                  <a:extLst>
                    <a:ext uri="{9D8B030D-6E8A-4147-A177-3AD203B41FA5}">
                      <a16:colId xmlns:a16="http://schemas.microsoft.com/office/drawing/2014/main" val="20000"/>
                    </a:ext>
                  </a:extLst>
                </a:gridCol>
                <a:gridCol w="4831009">
                  <a:extLst>
                    <a:ext uri="{9D8B030D-6E8A-4147-A177-3AD203B41FA5}">
                      <a16:colId xmlns:a16="http://schemas.microsoft.com/office/drawing/2014/main" val="20001"/>
                    </a:ext>
                  </a:extLst>
                </a:gridCol>
              </a:tblGrid>
              <a:tr h="418394">
                <a:tc>
                  <a:txBody>
                    <a:bodyPr/>
                    <a:lstStyle/>
                    <a:p>
                      <a:pPr algn="l">
                        <a:defRPr/>
                      </a:pPr>
                      <a:r>
                        <a:rPr lang="en-US" sz="2000" b="1" dirty="0">
                          <a:solidFill>
                            <a:srgbClr val="000000"/>
                          </a:solidFill>
                          <a:latin typeface="+mn-lt"/>
                        </a:rPr>
                        <a:t>Core</a:t>
                      </a:r>
                      <a:endParaRPr lang="en-US" sz="1600" b="1" dirty="0">
                        <a:latin typeface="+mn-lt"/>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tc>
                  <a:txBody>
                    <a:bodyPr/>
                    <a:lstStyle/>
                    <a:p>
                      <a:pPr algn="l">
                        <a:defRPr/>
                      </a:pPr>
                      <a:r>
                        <a:rPr lang="en-US" sz="2000" b="1" dirty="0">
                          <a:solidFill>
                            <a:srgbClr val="000000"/>
                          </a:solidFill>
                          <a:latin typeface="+mn-lt"/>
                        </a:rPr>
                        <a:t>Extension</a:t>
                      </a:r>
                      <a:endParaRPr lang="en-US" sz="1600" b="1" dirty="0">
                        <a:latin typeface="+mn-lt"/>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extLst>
                  <a:ext uri="{0D108BD9-81ED-4DB2-BD59-A6C34878D82A}">
                    <a16:rowId xmlns:a16="http://schemas.microsoft.com/office/drawing/2014/main" val="10000"/>
                  </a:ext>
                </a:extLst>
              </a:tr>
              <a:tr h="552874">
                <a:tc>
                  <a:txBody>
                    <a:bodyPr/>
                    <a:lstStyle/>
                    <a:p>
                      <a:pPr algn="l">
                        <a:defRPr/>
                      </a:pPr>
                      <a:r>
                        <a:rPr lang="en-US" sz="1400" dirty="0">
                          <a:solidFill>
                            <a:srgbClr val="000000"/>
                          </a:solidFill>
                          <a:latin typeface="Coco Gothic" panose="020B0604020202020204" charset="0"/>
                        </a:rPr>
                        <a:t>How could you measure the length of a table if you only had a bag of matching plastic forks?</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How would you describe the shape and size of a table if you only had a bag of matching plastic forks?</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extLst>
                  <a:ext uri="{0D108BD9-81ED-4DB2-BD59-A6C34878D82A}">
                    <a16:rowId xmlns:a16="http://schemas.microsoft.com/office/drawing/2014/main" val="10001"/>
                  </a:ext>
                </a:extLst>
              </a:tr>
              <a:tr h="387041">
                <a:tc>
                  <a:txBody>
                    <a:bodyPr/>
                    <a:lstStyle/>
                    <a:p>
                      <a:pPr algn="l">
                        <a:defRPr/>
                      </a:pPr>
                      <a:r>
                        <a:rPr lang="en-US" sz="1400" dirty="0">
                          <a:solidFill>
                            <a:srgbClr val="000000"/>
                          </a:solidFill>
                          <a:latin typeface="Coco Gothic" panose="020B0604020202020204" charset="0"/>
                        </a:rPr>
                        <a:t>How could you measure the volume of a lump of playdough?</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Could you find the volume of a lump of playdough by weighing it?</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extLst>
                  <a:ext uri="{0D108BD9-81ED-4DB2-BD59-A6C34878D82A}">
                    <a16:rowId xmlns:a16="http://schemas.microsoft.com/office/drawing/2014/main" val="10002"/>
                  </a:ext>
                </a:extLst>
              </a:tr>
              <a:tr h="548141">
                <a:tc>
                  <a:txBody>
                    <a:bodyPr/>
                    <a:lstStyle/>
                    <a:p>
                      <a:pPr algn="l">
                        <a:defRPr/>
                      </a:pPr>
                      <a:r>
                        <a:rPr lang="en-US" sz="1400" dirty="0">
                          <a:solidFill>
                            <a:srgbClr val="000000"/>
                          </a:solidFill>
                          <a:latin typeface="Coco Gothic" panose="020B0604020202020204" charset="0"/>
                        </a:rPr>
                        <a:t>What would you need to measure the height of a tree that you know is 10 metres away?</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How would that change if you found out that the tree is actually 9 metres away?</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extLst>
                  <a:ext uri="{0D108BD9-81ED-4DB2-BD59-A6C34878D82A}">
                    <a16:rowId xmlns:a16="http://schemas.microsoft.com/office/drawing/2014/main" val="10003"/>
                  </a:ext>
                </a:extLst>
              </a:tr>
              <a:tr h="548141">
                <a:tc>
                  <a:txBody>
                    <a:bodyPr/>
                    <a:lstStyle/>
                    <a:p>
                      <a:pPr algn="l">
                        <a:defRPr/>
                      </a:pPr>
                      <a:r>
                        <a:rPr lang="en-US" sz="1400" dirty="0">
                          <a:solidFill>
                            <a:srgbClr val="000000"/>
                          </a:solidFill>
                          <a:latin typeface="Coco Gothic" panose="020B0604020202020204" charset="0"/>
                        </a:rPr>
                        <a:t>How could you measure the stickiness of golden syrup, smooth peanut butter and mayonnaise?</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Can you invent a formal definition of stickiness?</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extLst>
                  <a:ext uri="{0D108BD9-81ED-4DB2-BD59-A6C34878D82A}">
                    <a16:rowId xmlns:a16="http://schemas.microsoft.com/office/drawing/2014/main" val="10004"/>
                  </a:ext>
                </a:extLst>
              </a:tr>
              <a:tr h="548141">
                <a:tc>
                  <a:txBody>
                    <a:bodyPr/>
                    <a:lstStyle/>
                    <a:p>
                      <a:pPr algn="l">
                        <a:defRPr/>
                      </a:pPr>
                      <a:r>
                        <a:rPr lang="en-US" sz="1400" dirty="0">
                          <a:solidFill>
                            <a:srgbClr val="000000"/>
                          </a:solidFill>
                          <a:latin typeface="Coco Gothic" panose="020B0604020202020204" charset="0"/>
                        </a:rPr>
                        <a:t>How could you measure the length of a moving freight train from a bridge?</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solidFill>
                      <a:srgbClr val="F4DBFD"/>
                    </a:solidFill>
                  </a:tcPr>
                </a:tc>
                <a:tc>
                  <a:txBody>
                    <a:bodyPr/>
                    <a:lstStyle/>
                    <a:p>
                      <a:pPr algn="l">
                        <a:defRPr/>
                      </a:pPr>
                      <a:r>
                        <a:rPr lang="en-US" sz="1400" dirty="0">
                          <a:solidFill>
                            <a:srgbClr val="000000"/>
                          </a:solidFill>
                          <a:latin typeface="Coco Gothic" panose="020B0604020202020204" charset="0"/>
                        </a:rPr>
                        <a:t>How could you measure the length of a moving freight train from a drone moving above the same track?</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solidFill>
                      <a:srgbClr val="F4DBFD"/>
                    </a:solidFill>
                  </a:tcPr>
                </a:tc>
                <a:extLst>
                  <a:ext uri="{0D108BD9-81ED-4DB2-BD59-A6C34878D82A}">
                    <a16:rowId xmlns:a16="http://schemas.microsoft.com/office/drawing/2014/main" val="10005"/>
                  </a:ext>
                </a:extLst>
              </a:tr>
            </a:tbl>
          </a:graphicData>
        </a:graphic>
      </p:graphicFrame>
      <p:sp>
        <p:nvSpPr>
          <p:cNvPr id="16" name="TextBox 16"/>
          <p:cNvSpPr txBox="1"/>
          <p:nvPr/>
        </p:nvSpPr>
        <p:spPr>
          <a:xfrm>
            <a:off x="458841" y="1634320"/>
            <a:ext cx="9477159" cy="1145122"/>
          </a:xfrm>
          <a:prstGeom prst="rect">
            <a:avLst/>
          </a:prstGeom>
        </p:spPr>
        <p:txBody>
          <a:bodyPr lIns="0" tIns="0" rIns="0" bIns="0" rtlCol="0" anchor="t">
            <a:spAutoFit/>
          </a:bodyPr>
          <a:lstStyle/>
          <a:p>
            <a:pPr>
              <a:lnSpc>
                <a:spcPts val="1836"/>
              </a:lnSpc>
            </a:pPr>
            <a:r>
              <a:rPr lang="en-US" sz="1400" dirty="0">
                <a:solidFill>
                  <a:srgbClr val="000000"/>
                </a:solidFill>
                <a:latin typeface="Coco Gothic Bold" panose="020B0604020202020204" charset="0"/>
              </a:rPr>
              <a:t>Deep version</a:t>
            </a:r>
            <a:r>
              <a:rPr lang="en-US" sz="1400" dirty="0">
                <a:solidFill>
                  <a:srgbClr val="000000"/>
                </a:solidFill>
                <a:latin typeface="Coco Gothic" panose="020B0604020202020204" charset="0"/>
              </a:rPr>
              <a:t>: The focus of this task is the nature of mathematical thinking. In this long version of task 1 we encourage novices to think about how engaging learners in deeper thinking aids learning about the underlying concept. The context we use is measurement across mathematics. The use of repeated units connects to measurement across the curriculum. Measurement relates to place value (via the metric system) and multiplicative relationships such as ratio, proportion, similarity. Questions that can be removed for primary are coloured mauve.</a:t>
            </a:r>
          </a:p>
        </p:txBody>
      </p:sp>
      <p:sp>
        <p:nvSpPr>
          <p:cNvPr id="17" name="TextBox 17"/>
          <p:cNvSpPr txBox="1"/>
          <p:nvPr/>
        </p:nvSpPr>
        <p:spPr>
          <a:xfrm>
            <a:off x="458841" y="2841327"/>
            <a:ext cx="9584235" cy="723275"/>
          </a:xfrm>
          <a:prstGeom prst="rect">
            <a:avLst/>
          </a:prstGeom>
        </p:spPr>
        <p:txBody>
          <a:bodyPr wrap="square" lIns="0" tIns="0" rIns="0" bIns="0" rtlCol="0" anchor="t">
            <a:spAutoFit/>
          </a:bodyPr>
          <a:lstStyle/>
          <a:p>
            <a:pPr>
              <a:spcBef>
                <a:spcPts val="600"/>
              </a:spcBef>
            </a:pPr>
            <a:r>
              <a:rPr lang="en-US" sz="1400" dirty="0">
                <a:solidFill>
                  <a:srgbClr val="000000"/>
                </a:solidFill>
                <a:latin typeface="Coco Gothic Bold"/>
              </a:rPr>
              <a:t>Task – organise your time so that you can consider reflections on measurement and reflections on mathematical thinking</a:t>
            </a:r>
          </a:p>
          <a:p>
            <a:pPr>
              <a:spcBef>
                <a:spcPts val="600"/>
              </a:spcBef>
            </a:pPr>
            <a:r>
              <a:rPr lang="en-US" sz="1400" dirty="0">
                <a:solidFill>
                  <a:srgbClr val="000000"/>
                </a:solidFill>
                <a:latin typeface="Coco Gothic Bold"/>
              </a:rPr>
              <a:t>Part a (measurement)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2" name="Group 2"/>
          <p:cNvGrpSpPr/>
          <p:nvPr/>
        </p:nvGrpSpPr>
        <p:grpSpPr>
          <a:xfrm>
            <a:off x="184824" y="866182"/>
            <a:ext cx="10286085" cy="6072155"/>
            <a:chOff x="0" y="0"/>
            <a:chExt cx="17472695" cy="10314605"/>
          </a:xfrm>
        </p:grpSpPr>
        <p:sp>
          <p:nvSpPr>
            <p:cNvPr id="3" name="Freeform 3"/>
            <p:cNvSpPr/>
            <p:nvPr/>
          </p:nvSpPr>
          <p:spPr>
            <a:xfrm>
              <a:off x="-12700" y="-12700"/>
              <a:ext cx="17498095" cy="10340005"/>
            </a:xfrm>
            <a:custGeom>
              <a:avLst/>
              <a:gdLst/>
              <a:ahLst/>
              <a:cxnLst/>
              <a:rect l="l" t="t" r="r" b="b"/>
              <a:pathLst>
                <a:path w="17498095" h="10340005">
                  <a:moveTo>
                    <a:pt x="16635764" y="0"/>
                  </a:moveTo>
                  <a:lnTo>
                    <a:pt x="862330" y="0"/>
                  </a:lnTo>
                  <a:cubicBezTo>
                    <a:pt x="389890" y="0"/>
                    <a:pt x="0" y="389890"/>
                    <a:pt x="0" y="862330"/>
                  </a:cubicBezTo>
                  <a:lnTo>
                    <a:pt x="0" y="9477675"/>
                  </a:lnTo>
                  <a:cubicBezTo>
                    <a:pt x="0" y="9950115"/>
                    <a:pt x="389890" y="10340005"/>
                    <a:pt x="862330" y="10340005"/>
                  </a:cubicBezTo>
                  <a:lnTo>
                    <a:pt x="16635764" y="10340005"/>
                  </a:lnTo>
                  <a:cubicBezTo>
                    <a:pt x="17108205" y="10340005"/>
                    <a:pt x="17498095" y="9950115"/>
                    <a:pt x="17498095" y="9477675"/>
                  </a:cubicBezTo>
                  <a:lnTo>
                    <a:pt x="17498095" y="862330"/>
                  </a:lnTo>
                  <a:cubicBezTo>
                    <a:pt x="17498095" y="389890"/>
                    <a:pt x="17108204" y="0"/>
                    <a:pt x="16635764" y="0"/>
                  </a:cubicBezTo>
                  <a:close/>
                  <a:moveTo>
                    <a:pt x="17307595" y="927100"/>
                  </a:moveTo>
                  <a:lnTo>
                    <a:pt x="17307595" y="9477675"/>
                  </a:lnTo>
                  <a:cubicBezTo>
                    <a:pt x="17307595" y="9844705"/>
                    <a:pt x="17002795" y="10149505"/>
                    <a:pt x="16635764" y="10149505"/>
                  </a:cubicBezTo>
                  <a:lnTo>
                    <a:pt x="862330" y="10149505"/>
                  </a:lnTo>
                  <a:cubicBezTo>
                    <a:pt x="495300" y="10149505"/>
                    <a:pt x="190500" y="9844705"/>
                    <a:pt x="190500" y="9477675"/>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65100" y="806450"/>
            <a:ext cx="9877977" cy="826376"/>
            <a:chOff x="0" y="0"/>
            <a:chExt cx="3540044" cy="296154"/>
          </a:xfrm>
        </p:grpSpPr>
        <p:sp>
          <p:nvSpPr>
            <p:cNvPr id="5" name="Freeform 5"/>
            <p:cNvSpPr/>
            <p:nvPr/>
          </p:nvSpPr>
          <p:spPr>
            <a:xfrm>
              <a:off x="0" y="0"/>
              <a:ext cx="3540044" cy="296154"/>
            </a:xfrm>
            <a:custGeom>
              <a:avLst/>
              <a:gdLst/>
              <a:ahLst/>
              <a:cxnLst/>
              <a:rect l="l" t="t" r="r" b="b"/>
              <a:pathLst>
                <a:path w="3540044" h="296154">
                  <a:moveTo>
                    <a:pt x="0" y="0"/>
                  </a:moveTo>
                  <a:lnTo>
                    <a:pt x="3540044" y="0"/>
                  </a:lnTo>
                  <a:lnTo>
                    <a:pt x="3540044" y="296154"/>
                  </a:lnTo>
                  <a:lnTo>
                    <a:pt x="0" y="296154"/>
                  </a:lnTo>
                  <a:close/>
                </a:path>
              </a:pathLst>
            </a:custGeom>
            <a:solidFill>
              <a:srgbClr val="D1E7C3"/>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84824" y="678484"/>
            <a:ext cx="9750483" cy="889967"/>
            <a:chOff x="0" y="-38100"/>
            <a:chExt cx="3494353" cy="318944"/>
          </a:xfrm>
        </p:grpSpPr>
        <p:sp>
          <p:nvSpPr>
            <p:cNvPr id="9" name="Freeform 9"/>
            <p:cNvSpPr/>
            <p:nvPr/>
          </p:nvSpPr>
          <p:spPr>
            <a:xfrm>
              <a:off x="0" y="0"/>
              <a:ext cx="3494353" cy="261985"/>
            </a:xfrm>
            <a:custGeom>
              <a:avLst/>
              <a:gdLst/>
              <a:ahLst/>
              <a:cxnLst/>
              <a:rect l="l" t="t" r="r" b="b"/>
              <a:pathLst>
                <a:path w="3494353" h="261985">
                  <a:moveTo>
                    <a:pt x="15880" y="0"/>
                  </a:moveTo>
                  <a:lnTo>
                    <a:pt x="3478473" y="0"/>
                  </a:lnTo>
                  <a:cubicBezTo>
                    <a:pt x="3487243" y="0"/>
                    <a:pt x="3494353" y="7110"/>
                    <a:pt x="3494353" y="15880"/>
                  </a:cubicBezTo>
                  <a:lnTo>
                    <a:pt x="3494353" y="246105"/>
                  </a:lnTo>
                  <a:cubicBezTo>
                    <a:pt x="3494353" y="254875"/>
                    <a:pt x="3487243" y="261985"/>
                    <a:pt x="3478473" y="261985"/>
                  </a:cubicBezTo>
                  <a:lnTo>
                    <a:pt x="15880" y="261985"/>
                  </a:lnTo>
                  <a:cubicBezTo>
                    <a:pt x="7110" y="261985"/>
                    <a:pt x="0" y="254875"/>
                    <a:pt x="0" y="246105"/>
                  </a:cubicBezTo>
                  <a:lnTo>
                    <a:pt x="0" y="15880"/>
                  </a:lnTo>
                  <a:cubicBezTo>
                    <a:pt x="0" y="7110"/>
                    <a:pt x="7110" y="0"/>
                    <a:pt x="15880" y="0"/>
                  </a:cubicBezTo>
                  <a:close/>
                </a:path>
              </a:pathLst>
            </a:custGeom>
            <a:solidFill>
              <a:srgbClr val="626161"/>
            </a:solidFill>
          </p:spPr>
          <p:txBody>
            <a:bodyPr/>
            <a:lstStyle/>
            <a:p>
              <a:endParaRPr lang="en-GB"/>
            </a:p>
          </p:txBody>
        </p:sp>
        <p:sp>
          <p:nvSpPr>
            <p:cNvPr id="10" name="TextBox 10"/>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1a   </a:t>
              </a:r>
            </a:p>
          </p:txBody>
        </p:sp>
      </p:grpSp>
      <p:grpSp>
        <p:nvGrpSpPr>
          <p:cNvPr id="11" name="Group 11"/>
          <p:cNvGrpSpPr/>
          <p:nvPr/>
        </p:nvGrpSpPr>
        <p:grpSpPr>
          <a:xfrm>
            <a:off x="1041301" y="723541"/>
            <a:ext cx="6515199" cy="844908"/>
            <a:chOff x="0" y="-28575"/>
            <a:chExt cx="2334900" cy="302796"/>
          </a:xfrm>
        </p:grpSpPr>
        <p:sp>
          <p:nvSpPr>
            <p:cNvPr id="12" name="Freeform 12"/>
            <p:cNvSpPr/>
            <p:nvPr/>
          </p:nvSpPr>
          <p:spPr>
            <a:xfrm>
              <a:off x="0" y="0"/>
              <a:ext cx="1848164" cy="248741"/>
            </a:xfrm>
            <a:custGeom>
              <a:avLst/>
              <a:gdLst/>
              <a:ahLst/>
              <a:cxnLst/>
              <a:rect l="l" t="t" r="r" b="b"/>
              <a:pathLst>
                <a:path w="1848164" h="248741">
                  <a:moveTo>
                    <a:pt x="55546" y="0"/>
                  </a:moveTo>
                  <a:lnTo>
                    <a:pt x="1792619" y="0"/>
                  </a:lnTo>
                  <a:cubicBezTo>
                    <a:pt x="1807350" y="0"/>
                    <a:pt x="1821479" y="5852"/>
                    <a:pt x="1831895" y="16269"/>
                  </a:cubicBezTo>
                  <a:cubicBezTo>
                    <a:pt x="1842312" y="26686"/>
                    <a:pt x="1848164" y="40814"/>
                    <a:pt x="1848164" y="55546"/>
                  </a:cubicBezTo>
                  <a:lnTo>
                    <a:pt x="1848164" y="193195"/>
                  </a:lnTo>
                  <a:cubicBezTo>
                    <a:pt x="1848164" y="207927"/>
                    <a:pt x="1842312" y="222055"/>
                    <a:pt x="1831895" y="232472"/>
                  </a:cubicBezTo>
                  <a:cubicBezTo>
                    <a:pt x="1821479" y="242889"/>
                    <a:pt x="1807350" y="248741"/>
                    <a:pt x="1792619" y="248741"/>
                  </a:cubicBezTo>
                  <a:lnTo>
                    <a:pt x="55546" y="248741"/>
                  </a:lnTo>
                  <a:cubicBezTo>
                    <a:pt x="40814" y="248741"/>
                    <a:pt x="26686" y="242889"/>
                    <a:pt x="16269" y="232472"/>
                  </a:cubicBezTo>
                  <a:cubicBezTo>
                    <a:pt x="5852" y="222055"/>
                    <a:pt x="0" y="207927"/>
                    <a:pt x="0" y="193195"/>
                  </a:cubicBezTo>
                  <a:lnTo>
                    <a:pt x="0" y="55546"/>
                  </a:lnTo>
                  <a:cubicBezTo>
                    <a:pt x="0" y="40814"/>
                    <a:pt x="5852" y="26686"/>
                    <a:pt x="16269" y="16269"/>
                  </a:cubicBezTo>
                  <a:cubicBezTo>
                    <a:pt x="26686" y="5852"/>
                    <a:pt x="40814" y="0"/>
                    <a:pt x="55546" y="0"/>
                  </a:cubicBezTo>
                  <a:close/>
                </a:path>
              </a:pathLst>
            </a:custGeom>
            <a:solidFill>
              <a:srgbClr val="626161"/>
            </a:solidFill>
          </p:spPr>
          <p:txBody>
            <a:bodyPr/>
            <a:lstStyle/>
            <a:p>
              <a:endParaRPr lang="en-GB"/>
            </a:p>
          </p:txBody>
        </p:sp>
        <p:sp>
          <p:nvSpPr>
            <p:cNvPr id="13" name="TextBox 13"/>
            <p:cNvSpPr txBox="1"/>
            <p:nvPr/>
          </p:nvSpPr>
          <p:spPr>
            <a:xfrm>
              <a:off x="0" y="-28575"/>
              <a:ext cx="2334900" cy="30279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Focus on mathematical thinking</a:t>
              </a:r>
            </a:p>
            <a:p>
              <a:pPr algn="just">
                <a:lnSpc>
                  <a:spcPts val="2239"/>
                </a:lnSpc>
              </a:pPr>
              <a:r>
                <a:rPr lang="en-US" sz="1599" spc="100" dirty="0">
                  <a:solidFill>
                    <a:srgbClr val="FFFFFF"/>
                  </a:solidFill>
                  <a:latin typeface="Century Gothic"/>
                </a:rPr>
                <a:t>Content focus: Measurement</a:t>
              </a:r>
            </a:p>
          </p:txBody>
        </p:sp>
      </p:grpSp>
      <p:grpSp>
        <p:nvGrpSpPr>
          <p:cNvPr id="14" name="Group 14"/>
          <p:cNvGrpSpPr/>
          <p:nvPr/>
        </p:nvGrpSpPr>
        <p:grpSpPr>
          <a:xfrm>
            <a:off x="452159" y="3181547"/>
            <a:ext cx="9805539" cy="3590156"/>
            <a:chOff x="0" y="0"/>
            <a:chExt cx="16149282" cy="5688691"/>
          </a:xfrm>
        </p:grpSpPr>
        <p:sp>
          <p:nvSpPr>
            <p:cNvPr id="15" name="Freeform 15"/>
            <p:cNvSpPr/>
            <p:nvPr/>
          </p:nvSpPr>
          <p:spPr>
            <a:xfrm>
              <a:off x="0" y="0"/>
              <a:ext cx="16149282" cy="5688692"/>
            </a:xfrm>
            <a:custGeom>
              <a:avLst/>
              <a:gdLst/>
              <a:ahLst/>
              <a:cxnLst/>
              <a:rect l="l" t="t" r="r" b="b"/>
              <a:pathLst>
                <a:path w="16149282" h="5688692">
                  <a:moveTo>
                    <a:pt x="16149282" y="279400"/>
                  </a:moveTo>
                  <a:lnTo>
                    <a:pt x="16149282" y="0"/>
                  </a:lnTo>
                  <a:lnTo>
                    <a:pt x="0" y="0"/>
                  </a:lnTo>
                  <a:lnTo>
                    <a:pt x="0" y="5688692"/>
                  </a:lnTo>
                  <a:lnTo>
                    <a:pt x="16149282" y="5688692"/>
                  </a:lnTo>
                  <a:lnTo>
                    <a:pt x="16149282" y="279400"/>
                  </a:lnTo>
                  <a:close/>
                  <a:moveTo>
                    <a:pt x="16070542" y="279400"/>
                  </a:moveTo>
                  <a:lnTo>
                    <a:pt x="16070542" y="5609951"/>
                  </a:lnTo>
                  <a:lnTo>
                    <a:pt x="78740" y="5609951"/>
                  </a:lnTo>
                  <a:lnTo>
                    <a:pt x="78740" y="78740"/>
                  </a:lnTo>
                  <a:lnTo>
                    <a:pt x="16070542" y="78740"/>
                  </a:lnTo>
                  <a:lnTo>
                    <a:pt x="16070542" y="279400"/>
                  </a:lnTo>
                  <a:close/>
                </a:path>
              </a:pathLst>
            </a:custGeom>
            <a:solidFill>
              <a:srgbClr val="626161"/>
            </a:solidFill>
          </p:spPr>
          <p:txBody>
            <a:bodyPr/>
            <a:lstStyle/>
            <a:p>
              <a:endParaRPr lang="en-GB"/>
            </a:p>
          </p:txBody>
        </p:sp>
      </p:grpSp>
      <p:sp>
        <p:nvSpPr>
          <p:cNvPr id="16" name="TextBox 16"/>
          <p:cNvSpPr txBox="1"/>
          <p:nvPr/>
        </p:nvSpPr>
        <p:spPr>
          <a:xfrm>
            <a:off x="576877" y="3234424"/>
            <a:ext cx="9665374" cy="3453446"/>
          </a:xfrm>
          <a:prstGeom prst="rect">
            <a:avLst/>
          </a:prstGeom>
        </p:spPr>
        <p:txBody>
          <a:bodyPr lIns="0" tIns="0" rIns="0" bIns="0" rtlCol="0" anchor="t">
            <a:spAutoFit/>
          </a:bodyPr>
          <a:lstStyle/>
          <a:p>
            <a:pPr>
              <a:lnSpc>
                <a:spcPts val="1836"/>
              </a:lnSpc>
            </a:pPr>
            <a:r>
              <a:rPr lang="en-US" sz="1400" b="1" dirty="0">
                <a:solidFill>
                  <a:srgbClr val="000000"/>
                </a:solidFill>
                <a:latin typeface="Coco Gothic" panose="020B0604020202020204" charset="0"/>
              </a:rPr>
              <a:t>Discussion points about measurement</a:t>
            </a:r>
          </a:p>
          <a:p>
            <a:pPr>
              <a:lnSpc>
                <a:spcPts val="1836"/>
              </a:lnSpc>
            </a:pPr>
            <a:r>
              <a:rPr lang="en-US" sz="1400" dirty="0">
                <a:solidFill>
                  <a:srgbClr val="000000"/>
                </a:solidFill>
                <a:latin typeface="Coco Gothic" panose="020B0604020202020204" charset="0"/>
              </a:rPr>
              <a:t>All these measurement questions involve multiplication, because measurement involves ratio (so much per so much)</a:t>
            </a:r>
          </a:p>
          <a:p>
            <a:pPr>
              <a:lnSpc>
                <a:spcPts val="1836"/>
              </a:lnSpc>
            </a:pPr>
            <a:r>
              <a:rPr lang="en-US" sz="1400" dirty="0">
                <a:solidFill>
                  <a:srgbClr val="000000"/>
                </a:solidFill>
                <a:latin typeface="Coco Gothic" panose="020B0604020202020204" charset="0"/>
              </a:rPr>
              <a:t>All involve the use of repeated units, whether these are conventional or not, e.g. forklengths, linear measure, cubic measure etc.</a:t>
            </a:r>
          </a:p>
          <a:p>
            <a:pPr>
              <a:lnSpc>
                <a:spcPts val="1836"/>
              </a:lnSpc>
            </a:pPr>
            <a:r>
              <a:rPr lang="en-US" sz="1400" dirty="0">
                <a:solidFill>
                  <a:srgbClr val="000000"/>
                </a:solidFill>
                <a:latin typeface="Coco Gothic" panose="020B0604020202020204" charset="0"/>
              </a:rPr>
              <a:t>Some involve compound units: stickiness might be in teaspoonfuls dropping over time (other ways of deciding to measure stickiness are possible).</a:t>
            </a:r>
          </a:p>
          <a:p>
            <a:pPr>
              <a:lnSpc>
                <a:spcPts val="1836"/>
              </a:lnSpc>
            </a:pPr>
            <a:r>
              <a:rPr lang="en-US" sz="1400" dirty="0">
                <a:solidFill>
                  <a:srgbClr val="000000"/>
                </a:solidFill>
                <a:latin typeface="Coco Gothic" panose="020B0604020202020204" charset="0"/>
              </a:rPr>
              <a:t>Several involve comparisons: forklengths by forklengths; freight trucks per second for several seconds; similar triangles for adapting the tree question …</a:t>
            </a:r>
          </a:p>
          <a:p>
            <a:pPr>
              <a:lnSpc>
                <a:spcPts val="1836"/>
              </a:lnSpc>
            </a:pPr>
            <a:r>
              <a:rPr lang="en-US" sz="1400" dirty="0">
                <a:solidFill>
                  <a:srgbClr val="000000"/>
                </a:solidFill>
                <a:latin typeface="Coco Gothic" panose="020B0604020202020204" charset="0"/>
              </a:rPr>
              <a:t>What is the substance or quality being measured?</a:t>
            </a:r>
          </a:p>
          <a:p>
            <a:pPr>
              <a:lnSpc>
                <a:spcPts val="1836"/>
              </a:lnSpc>
            </a:pPr>
            <a:r>
              <a:rPr lang="en-US" sz="1400" dirty="0">
                <a:solidFill>
                  <a:srgbClr val="000000"/>
                </a:solidFill>
                <a:latin typeface="Coco Gothic" panose="020B0604020202020204" charset="0"/>
              </a:rPr>
              <a:t>How are &gt;, &lt;, = experienced?</a:t>
            </a:r>
          </a:p>
          <a:p>
            <a:pPr>
              <a:lnSpc>
                <a:spcPts val="1836"/>
              </a:lnSpc>
            </a:pPr>
            <a:r>
              <a:rPr lang="en-US" sz="1400" dirty="0">
                <a:solidFill>
                  <a:srgbClr val="000000"/>
                </a:solidFill>
                <a:latin typeface="Coco Gothic" panose="020B0604020202020204" charset="0"/>
              </a:rPr>
              <a:t>Is there a zero and what is its meaning? (e.g. in temperature zero does not mean an absence if temperature)</a:t>
            </a:r>
          </a:p>
          <a:p>
            <a:pPr>
              <a:lnSpc>
                <a:spcPts val="1836"/>
              </a:lnSpc>
            </a:pPr>
            <a:r>
              <a:rPr lang="en-US" sz="1400" dirty="0">
                <a:solidFill>
                  <a:srgbClr val="000000"/>
                </a:solidFill>
                <a:latin typeface="Coco Gothic" panose="020B0604020202020204" charset="0"/>
              </a:rPr>
              <a:t>What are the basic units that are iterated to quantify the quality? How are they measured? How do they relate directly to the quality being measured?</a:t>
            </a:r>
          </a:p>
          <a:p>
            <a:pPr>
              <a:lnSpc>
                <a:spcPts val="1836"/>
              </a:lnSpc>
            </a:pPr>
            <a:r>
              <a:rPr lang="en-US" sz="1400" dirty="0">
                <a:solidFill>
                  <a:srgbClr val="000000"/>
                </a:solidFill>
                <a:latin typeface="Coco Gothic" panose="020B0604020202020204" charset="0"/>
              </a:rPr>
              <a:t>How are differences in measurement compared? (distance between; less/more than; ‘times as much as’)</a:t>
            </a:r>
          </a:p>
          <a:p>
            <a:pPr>
              <a:lnSpc>
                <a:spcPts val="1836"/>
              </a:lnSpc>
            </a:pPr>
            <a:r>
              <a:rPr lang="en-US" sz="1400" dirty="0">
                <a:solidFill>
                  <a:srgbClr val="000000"/>
                </a:solidFill>
                <a:latin typeface="Coco Gothic" panose="020B0604020202020204" charset="0"/>
              </a:rPr>
              <a:t>Getting a sense of number and quantity: 100m; light years; a kilo of ….</a:t>
            </a:r>
          </a:p>
        </p:txBody>
      </p:sp>
      <p:grpSp>
        <p:nvGrpSpPr>
          <p:cNvPr id="22" name="Group 21"/>
          <p:cNvGrpSpPr/>
          <p:nvPr/>
        </p:nvGrpSpPr>
        <p:grpSpPr>
          <a:xfrm>
            <a:off x="452159" y="1740851"/>
            <a:ext cx="5486400" cy="1450628"/>
            <a:chOff x="317500" y="1685082"/>
            <a:chExt cx="5486400" cy="1450628"/>
          </a:xfrm>
        </p:grpSpPr>
        <p:grpSp>
          <p:nvGrpSpPr>
            <p:cNvPr id="17" name="Group 14"/>
            <p:cNvGrpSpPr/>
            <p:nvPr/>
          </p:nvGrpSpPr>
          <p:grpSpPr>
            <a:xfrm>
              <a:off x="317500" y="1685082"/>
              <a:ext cx="5486400" cy="1450628"/>
              <a:chOff x="0" y="-37237"/>
              <a:chExt cx="1343705" cy="504828"/>
            </a:xfrm>
          </p:grpSpPr>
          <p:sp>
            <p:nvSpPr>
              <p:cNvPr id="19" name="Freeform 15"/>
              <p:cNvSpPr/>
              <p:nvPr/>
            </p:nvSpPr>
            <p:spPr>
              <a:xfrm>
                <a:off x="0" y="0"/>
                <a:ext cx="1343705" cy="432480"/>
              </a:xfrm>
              <a:custGeom>
                <a:avLst/>
                <a:gdLst/>
                <a:ahLst/>
                <a:cxnLst/>
                <a:rect l="l" t="t" r="r" b="b"/>
                <a:pathLst>
                  <a:path w="1343705" h="432480">
                    <a:moveTo>
                      <a:pt x="76399" y="0"/>
                    </a:moveTo>
                    <a:lnTo>
                      <a:pt x="1267307" y="0"/>
                    </a:lnTo>
                    <a:cubicBezTo>
                      <a:pt x="1287569" y="0"/>
                      <a:pt x="1307001" y="8049"/>
                      <a:pt x="1321329" y="22377"/>
                    </a:cubicBezTo>
                    <a:cubicBezTo>
                      <a:pt x="1335656" y="36704"/>
                      <a:pt x="1343705" y="56137"/>
                      <a:pt x="1343705" y="76399"/>
                    </a:cubicBezTo>
                    <a:lnTo>
                      <a:pt x="1343705" y="356081"/>
                    </a:lnTo>
                    <a:cubicBezTo>
                      <a:pt x="1343705" y="376343"/>
                      <a:pt x="1335656" y="395776"/>
                      <a:pt x="1321329" y="410103"/>
                    </a:cubicBezTo>
                    <a:cubicBezTo>
                      <a:pt x="1307001" y="424431"/>
                      <a:pt x="1287569" y="432480"/>
                      <a:pt x="1267307" y="432480"/>
                    </a:cubicBezTo>
                    <a:lnTo>
                      <a:pt x="76399" y="432480"/>
                    </a:lnTo>
                    <a:cubicBezTo>
                      <a:pt x="56137" y="432480"/>
                      <a:pt x="36704" y="424431"/>
                      <a:pt x="22377" y="410103"/>
                    </a:cubicBezTo>
                    <a:cubicBezTo>
                      <a:pt x="8049" y="395776"/>
                      <a:pt x="0" y="376343"/>
                      <a:pt x="0" y="356081"/>
                    </a:cubicBezTo>
                    <a:lnTo>
                      <a:pt x="0" y="76399"/>
                    </a:lnTo>
                    <a:cubicBezTo>
                      <a:pt x="0" y="56137"/>
                      <a:pt x="8049" y="36704"/>
                      <a:pt x="22377" y="22377"/>
                    </a:cubicBezTo>
                    <a:cubicBezTo>
                      <a:pt x="36704" y="8049"/>
                      <a:pt x="56137" y="0"/>
                      <a:pt x="76399" y="0"/>
                    </a:cubicBezTo>
                    <a:close/>
                  </a:path>
                </a:pathLst>
              </a:custGeom>
              <a:solidFill>
                <a:srgbClr val="366D6D"/>
              </a:solidFill>
            </p:spPr>
            <p:txBody>
              <a:bodyPr/>
              <a:lstStyle/>
              <a:p>
                <a:endParaRPr lang="en-GB"/>
              </a:p>
            </p:txBody>
          </p:sp>
          <p:sp>
            <p:nvSpPr>
              <p:cNvPr id="20" name="TextBox 16"/>
              <p:cNvSpPr txBox="1"/>
              <p:nvPr/>
            </p:nvSpPr>
            <p:spPr>
              <a:xfrm>
                <a:off x="0" y="-37237"/>
                <a:ext cx="1336296" cy="504828"/>
              </a:xfrm>
              <a:prstGeom prst="rect">
                <a:avLst/>
              </a:prstGeom>
            </p:spPr>
            <p:txBody>
              <a:bodyPr lIns="50800" tIns="50800" rIns="50800" bIns="50800" rtlCol="0" anchor="ctr"/>
              <a:lstStyle/>
              <a:p>
                <a:pPr marL="302261" lvl="1" indent="-151130">
                  <a:lnSpc>
                    <a:spcPts val="1960"/>
                  </a:lnSpc>
                  <a:buFont typeface="Arial"/>
                  <a:buChar char="•"/>
                </a:pPr>
                <a:endParaRPr lang="en-US" sz="1400" dirty="0">
                  <a:solidFill>
                    <a:srgbClr val="FFFFFF"/>
                  </a:solidFill>
                  <a:latin typeface="Coco Gothic"/>
                </a:endParaRPr>
              </a:p>
            </p:txBody>
          </p:sp>
        </p:grpSp>
        <p:sp>
          <p:nvSpPr>
            <p:cNvPr id="18" name="TextBox 18"/>
            <p:cNvSpPr txBox="1"/>
            <p:nvPr/>
          </p:nvSpPr>
          <p:spPr>
            <a:xfrm>
              <a:off x="457010" y="1920224"/>
              <a:ext cx="5333738" cy="923330"/>
            </a:xfrm>
            <a:prstGeom prst="rect">
              <a:avLst/>
            </a:prstGeom>
          </p:spPr>
          <p:txBody>
            <a:bodyPr wrap="square" lIns="0" tIns="0" rIns="0" bIns="0" rtlCol="0" anchor="t">
              <a:spAutoFit/>
            </a:bodyPr>
            <a:lstStyle/>
            <a:p>
              <a:pPr>
                <a:lnSpc>
                  <a:spcPts val="1836"/>
                </a:lnSpc>
              </a:pPr>
              <a:r>
                <a:rPr lang="en-US" sz="1200" dirty="0">
                  <a:solidFill>
                    <a:schemeClr val="bg1"/>
                  </a:solidFill>
                  <a:latin typeface="Coco Gothic"/>
                </a:rPr>
                <a:t>What is the same or different about the methods you have thought about? </a:t>
              </a:r>
            </a:p>
            <a:p>
              <a:pPr>
                <a:lnSpc>
                  <a:spcPts val="1836"/>
                </a:lnSpc>
              </a:pPr>
              <a:r>
                <a:rPr lang="en-US" sz="1200" dirty="0">
                  <a:solidFill>
                    <a:schemeClr val="bg1"/>
                  </a:solidFill>
                  <a:latin typeface="Coco Gothic"/>
                </a:rPr>
                <a:t>What is the same or different about the measurements you end up with? </a:t>
              </a:r>
            </a:p>
            <a:p>
              <a:pPr>
                <a:lnSpc>
                  <a:spcPts val="1836"/>
                </a:lnSpc>
              </a:pPr>
              <a:r>
                <a:rPr lang="en-US" sz="1200" dirty="0">
                  <a:solidFill>
                    <a:schemeClr val="bg1"/>
                  </a:solidFill>
                  <a:latin typeface="Coco Gothic"/>
                </a:rPr>
                <a:t>What is special about each of the questions?</a:t>
              </a:r>
            </a:p>
            <a:p>
              <a:pPr>
                <a:lnSpc>
                  <a:spcPts val="1836"/>
                </a:lnSpc>
              </a:pPr>
              <a:r>
                <a:rPr lang="en-US" sz="1200" dirty="0">
                  <a:solidFill>
                    <a:schemeClr val="bg1"/>
                  </a:solidFill>
                  <a:latin typeface="Coco Gothic"/>
                </a:rPr>
                <a:t>What are the common features of the above uses of the verb ‘measure’?</a:t>
              </a:r>
            </a:p>
          </p:txBody>
        </p:sp>
      </p:grpSp>
      <p:sp>
        <p:nvSpPr>
          <p:cNvPr id="21" name="Rectangle 20"/>
          <p:cNvSpPr/>
          <p:nvPr/>
        </p:nvSpPr>
        <p:spPr>
          <a:xfrm>
            <a:off x="461499" y="1558793"/>
            <a:ext cx="3230436" cy="317010"/>
          </a:xfrm>
          <a:prstGeom prst="rect">
            <a:avLst/>
          </a:prstGeom>
        </p:spPr>
        <p:txBody>
          <a:bodyPr wrap="none">
            <a:spAutoFit/>
          </a:bodyPr>
          <a:lstStyle/>
          <a:p>
            <a:pPr>
              <a:lnSpc>
                <a:spcPts val="1836"/>
              </a:lnSpc>
            </a:pPr>
            <a:r>
              <a:rPr lang="en-US" sz="1400" dirty="0">
                <a:latin typeface="Coco Gothic Bold"/>
              </a:rPr>
              <a:t>Part a: Reflections on measurement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2" name="Group 2"/>
          <p:cNvGrpSpPr/>
          <p:nvPr/>
        </p:nvGrpSpPr>
        <p:grpSpPr>
          <a:xfrm>
            <a:off x="121424" y="883308"/>
            <a:ext cx="10286085" cy="6052529"/>
            <a:chOff x="0" y="0"/>
            <a:chExt cx="17472695" cy="10281268"/>
          </a:xfrm>
        </p:grpSpPr>
        <p:sp>
          <p:nvSpPr>
            <p:cNvPr id="3" name="Freeform 3"/>
            <p:cNvSpPr/>
            <p:nvPr/>
          </p:nvSpPr>
          <p:spPr>
            <a:xfrm>
              <a:off x="-12700" y="-12700"/>
              <a:ext cx="17498095" cy="10306668"/>
            </a:xfrm>
            <a:custGeom>
              <a:avLst/>
              <a:gdLst/>
              <a:ahLst/>
              <a:cxnLst/>
              <a:rect l="l" t="t" r="r" b="b"/>
              <a:pathLst>
                <a:path w="17498095" h="10306668">
                  <a:moveTo>
                    <a:pt x="16635764" y="0"/>
                  </a:moveTo>
                  <a:lnTo>
                    <a:pt x="862330" y="0"/>
                  </a:lnTo>
                  <a:cubicBezTo>
                    <a:pt x="389890" y="0"/>
                    <a:pt x="0" y="389890"/>
                    <a:pt x="0" y="862330"/>
                  </a:cubicBezTo>
                  <a:lnTo>
                    <a:pt x="0" y="9444338"/>
                  </a:lnTo>
                  <a:cubicBezTo>
                    <a:pt x="0" y="9916778"/>
                    <a:pt x="389890" y="10306668"/>
                    <a:pt x="862330" y="10306668"/>
                  </a:cubicBezTo>
                  <a:lnTo>
                    <a:pt x="16635764" y="10306668"/>
                  </a:lnTo>
                  <a:cubicBezTo>
                    <a:pt x="17108205" y="10306668"/>
                    <a:pt x="17498095" y="9916778"/>
                    <a:pt x="17498095" y="9444338"/>
                  </a:cubicBezTo>
                  <a:lnTo>
                    <a:pt x="17498095" y="862330"/>
                  </a:lnTo>
                  <a:cubicBezTo>
                    <a:pt x="17498095" y="389890"/>
                    <a:pt x="17108204" y="0"/>
                    <a:pt x="16635764" y="0"/>
                  </a:cubicBezTo>
                  <a:close/>
                  <a:moveTo>
                    <a:pt x="17307595" y="927100"/>
                  </a:moveTo>
                  <a:lnTo>
                    <a:pt x="17307595" y="9444338"/>
                  </a:lnTo>
                  <a:cubicBezTo>
                    <a:pt x="17307595" y="9811368"/>
                    <a:pt x="17002795" y="10116168"/>
                    <a:pt x="16635764" y="10116168"/>
                  </a:cubicBezTo>
                  <a:lnTo>
                    <a:pt x="862330" y="10116168"/>
                  </a:lnTo>
                  <a:cubicBezTo>
                    <a:pt x="495300" y="10116168"/>
                    <a:pt x="190500" y="9811368"/>
                    <a:pt x="190500" y="9444338"/>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88900" y="806450"/>
            <a:ext cx="9999400" cy="826376"/>
            <a:chOff x="0" y="0"/>
            <a:chExt cx="3583559" cy="296154"/>
          </a:xfrm>
        </p:grpSpPr>
        <p:sp>
          <p:nvSpPr>
            <p:cNvPr id="5" name="Freeform 5"/>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21424" y="678484"/>
            <a:ext cx="9813883" cy="966166"/>
            <a:chOff x="0" y="-38100"/>
            <a:chExt cx="3517074" cy="346252"/>
          </a:xfrm>
        </p:grpSpPr>
        <p:sp>
          <p:nvSpPr>
            <p:cNvPr id="9" name="Freeform 9"/>
            <p:cNvSpPr/>
            <p:nvPr/>
          </p:nvSpPr>
          <p:spPr>
            <a:xfrm>
              <a:off x="0" y="0"/>
              <a:ext cx="3517074" cy="261985"/>
            </a:xfrm>
            <a:custGeom>
              <a:avLst/>
              <a:gdLst/>
              <a:ahLst/>
              <a:cxnLst/>
              <a:rect l="l" t="t" r="r" b="b"/>
              <a:pathLst>
                <a:path w="3517074" h="261985">
                  <a:moveTo>
                    <a:pt x="15777" y="0"/>
                  </a:moveTo>
                  <a:lnTo>
                    <a:pt x="3501297" y="0"/>
                  </a:lnTo>
                  <a:cubicBezTo>
                    <a:pt x="3505481" y="0"/>
                    <a:pt x="3509494" y="1662"/>
                    <a:pt x="3512453" y="4621"/>
                  </a:cubicBezTo>
                  <a:cubicBezTo>
                    <a:pt x="3515412" y="7580"/>
                    <a:pt x="3517074" y="11593"/>
                    <a:pt x="3517074" y="15777"/>
                  </a:cubicBezTo>
                  <a:lnTo>
                    <a:pt x="3517074" y="246208"/>
                  </a:lnTo>
                  <a:cubicBezTo>
                    <a:pt x="3517074" y="250392"/>
                    <a:pt x="3515412" y="254405"/>
                    <a:pt x="3512453" y="257364"/>
                  </a:cubicBezTo>
                  <a:cubicBezTo>
                    <a:pt x="3509494" y="260323"/>
                    <a:pt x="3505481" y="261985"/>
                    <a:pt x="3501297" y="261985"/>
                  </a:cubicBezTo>
                  <a:lnTo>
                    <a:pt x="15777" y="261985"/>
                  </a:lnTo>
                  <a:cubicBezTo>
                    <a:pt x="11593" y="261985"/>
                    <a:pt x="7580" y="260323"/>
                    <a:pt x="4621" y="257364"/>
                  </a:cubicBezTo>
                  <a:cubicBezTo>
                    <a:pt x="1662" y="254405"/>
                    <a:pt x="0" y="250392"/>
                    <a:pt x="0" y="246208"/>
                  </a:cubicBezTo>
                  <a:lnTo>
                    <a:pt x="0" y="15777"/>
                  </a:lnTo>
                  <a:cubicBezTo>
                    <a:pt x="0" y="11593"/>
                    <a:pt x="1662" y="7580"/>
                    <a:pt x="4621" y="4621"/>
                  </a:cubicBezTo>
                  <a:cubicBezTo>
                    <a:pt x="7580" y="1662"/>
                    <a:pt x="11593" y="0"/>
                    <a:pt x="15777" y="0"/>
                  </a:cubicBezTo>
                  <a:close/>
                </a:path>
              </a:pathLst>
            </a:custGeom>
            <a:solidFill>
              <a:srgbClr val="626161"/>
            </a:solidFill>
          </p:spPr>
          <p:txBody>
            <a:bodyPr/>
            <a:lstStyle/>
            <a:p>
              <a:endParaRPr lang="en-GB"/>
            </a:p>
          </p:txBody>
        </p:sp>
        <p:sp>
          <p:nvSpPr>
            <p:cNvPr id="10" name="TextBox 10"/>
            <p:cNvSpPr txBox="1"/>
            <p:nvPr/>
          </p:nvSpPr>
          <p:spPr>
            <a:xfrm>
              <a:off x="0" y="-38100"/>
              <a:ext cx="812800" cy="346252"/>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1b   </a:t>
              </a:r>
            </a:p>
          </p:txBody>
        </p:sp>
      </p:grpSp>
      <p:grpSp>
        <p:nvGrpSpPr>
          <p:cNvPr id="11" name="Group 11"/>
          <p:cNvGrpSpPr/>
          <p:nvPr/>
        </p:nvGrpSpPr>
        <p:grpSpPr>
          <a:xfrm>
            <a:off x="1083567" y="723541"/>
            <a:ext cx="6853934" cy="844908"/>
            <a:chOff x="0" y="-28575"/>
            <a:chExt cx="2456295" cy="302796"/>
          </a:xfrm>
        </p:grpSpPr>
        <p:sp>
          <p:nvSpPr>
            <p:cNvPr id="12" name="Freeform 12"/>
            <p:cNvSpPr/>
            <p:nvPr/>
          </p:nvSpPr>
          <p:spPr>
            <a:xfrm>
              <a:off x="0" y="0"/>
              <a:ext cx="1848164" cy="248741"/>
            </a:xfrm>
            <a:custGeom>
              <a:avLst/>
              <a:gdLst/>
              <a:ahLst/>
              <a:cxnLst/>
              <a:rect l="l" t="t" r="r" b="b"/>
              <a:pathLst>
                <a:path w="1848164" h="248741">
                  <a:moveTo>
                    <a:pt x="55546" y="0"/>
                  </a:moveTo>
                  <a:lnTo>
                    <a:pt x="1792619" y="0"/>
                  </a:lnTo>
                  <a:cubicBezTo>
                    <a:pt x="1807350" y="0"/>
                    <a:pt x="1821479" y="5852"/>
                    <a:pt x="1831895" y="16269"/>
                  </a:cubicBezTo>
                  <a:cubicBezTo>
                    <a:pt x="1842312" y="26686"/>
                    <a:pt x="1848164" y="40814"/>
                    <a:pt x="1848164" y="55546"/>
                  </a:cubicBezTo>
                  <a:lnTo>
                    <a:pt x="1848164" y="193195"/>
                  </a:lnTo>
                  <a:cubicBezTo>
                    <a:pt x="1848164" y="207927"/>
                    <a:pt x="1842312" y="222055"/>
                    <a:pt x="1831895" y="232472"/>
                  </a:cubicBezTo>
                  <a:cubicBezTo>
                    <a:pt x="1821479" y="242889"/>
                    <a:pt x="1807350" y="248741"/>
                    <a:pt x="1792619" y="248741"/>
                  </a:cubicBezTo>
                  <a:lnTo>
                    <a:pt x="55546" y="248741"/>
                  </a:lnTo>
                  <a:cubicBezTo>
                    <a:pt x="40814" y="248741"/>
                    <a:pt x="26686" y="242889"/>
                    <a:pt x="16269" y="232472"/>
                  </a:cubicBezTo>
                  <a:cubicBezTo>
                    <a:pt x="5852" y="222055"/>
                    <a:pt x="0" y="207927"/>
                    <a:pt x="0" y="193195"/>
                  </a:cubicBezTo>
                  <a:lnTo>
                    <a:pt x="0" y="55546"/>
                  </a:lnTo>
                  <a:cubicBezTo>
                    <a:pt x="0" y="40814"/>
                    <a:pt x="5852" y="26686"/>
                    <a:pt x="16269" y="16269"/>
                  </a:cubicBezTo>
                  <a:cubicBezTo>
                    <a:pt x="26686" y="5852"/>
                    <a:pt x="40814" y="0"/>
                    <a:pt x="55546" y="0"/>
                  </a:cubicBezTo>
                  <a:close/>
                </a:path>
              </a:pathLst>
            </a:custGeom>
            <a:solidFill>
              <a:srgbClr val="626161"/>
            </a:solidFill>
          </p:spPr>
          <p:txBody>
            <a:bodyPr/>
            <a:lstStyle/>
            <a:p>
              <a:endParaRPr lang="en-GB"/>
            </a:p>
          </p:txBody>
        </p:sp>
        <p:sp>
          <p:nvSpPr>
            <p:cNvPr id="13" name="TextBox 13"/>
            <p:cNvSpPr txBox="1"/>
            <p:nvPr/>
          </p:nvSpPr>
          <p:spPr>
            <a:xfrm>
              <a:off x="0" y="-28575"/>
              <a:ext cx="2456295" cy="30279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Focus on mathematical thinking</a:t>
              </a:r>
            </a:p>
            <a:p>
              <a:pPr algn="just">
                <a:lnSpc>
                  <a:spcPts val="2239"/>
                </a:lnSpc>
              </a:pPr>
              <a:r>
                <a:rPr lang="en-US" sz="1599" spc="100" dirty="0">
                  <a:solidFill>
                    <a:srgbClr val="FFFFFF"/>
                  </a:solidFill>
                  <a:latin typeface="Century Gothic"/>
                </a:rPr>
                <a:t>Content focus: Measurement</a:t>
              </a:r>
            </a:p>
          </p:txBody>
        </p:sp>
      </p:grpSp>
      <p:sp>
        <p:nvSpPr>
          <p:cNvPr id="16" name="TextBox 16"/>
          <p:cNvSpPr txBox="1"/>
          <p:nvPr/>
        </p:nvSpPr>
        <p:spPr>
          <a:xfrm>
            <a:off x="469900" y="1949450"/>
            <a:ext cx="7310988" cy="452624"/>
          </a:xfrm>
          <a:prstGeom prst="rect">
            <a:avLst/>
          </a:prstGeom>
        </p:spPr>
        <p:txBody>
          <a:bodyPr lIns="0" tIns="0" rIns="0" bIns="0" rtlCol="0" anchor="t">
            <a:spAutoFit/>
          </a:bodyPr>
          <a:lstStyle/>
          <a:p>
            <a:pPr>
              <a:lnSpc>
                <a:spcPts val="1836"/>
              </a:lnSpc>
            </a:pPr>
            <a:r>
              <a:rPr lang="en-US" sz="1400" dirty="0">
                <a:solidFill>
                  <a:srgbClr val="000000"/>
                </a:solidFill>
                <a:latin typeface="Coco Gothic"/>
              </a:rPr>
              <a:t>Circle the kinds of thinking you used to answer the questions above. Add any more that occur to you.</a:t>
            </a:r>
          </a:p>
        </p:txBody>
      </p:sp>
      <p:sp>
        <p:nvSpPr>
          <p:cNvPr id="17" name="TextBox 17"/>
          <p:cNvSpPr txBox="1"/>
          <p:nvPr/>
        </p:nvSpPr>
        <p:spPr>
          <a:xfrm>
            <a:off x="469900" y="1568450"/>
            <a:ext cx="5218784" cy="301621"/>
          </a:xfrm>
          <a:prstGeom prst="rect">
            <a:avLst/>
          </a:prstGeom>
        </p:spPr>
        <p:txBody>
          <a:bodyPr lIns="0" tIns="0" rIns="0" bIns="0" rtlCol="0" anchor="t">
            <a:spAutoFit/>
          </a:bodyPr>
          <a:lstStyle/>
          <a:p>
            <a:pPr>
              <a:lnSpc>
                <a:spcPts val="2604"/>
              </a:lnSpc>
            </a:pPr>
            <a:r>
              <a:rPr lang="en-US" sz="1400" dirty="0">
                <a:solidFill>
                  <a:srgbClr val="000000"/>
                </a:solidFill>
                <a:latin typeface="Coco Gothic Bold"/>
              </a:rPr>
              <a:t>Part b (reflections on mathematical thinking</a:t>
            </a:r>
            <a:r>
              <a:rPr lang="en-US" sz="1200" dirty="0">
                <a:solidFill>
                  <a:srgbClr val="000000"/>
                </a:solidFill>
                <a:latin typeface="Coco Gothic Bold"/>
              </a:rPr>
              <a:t>)</a:t>
            </a:r>
          </a:p>
        </p:txBody>
      </p:sp>
      <p:sp>
        <p:nvSpPr>
          <p:cNvPr id="18" name="TextBox 18"/>
          <p:cNvSpPr txBox="1"/>
          <p:nvPr/>
        </p:nvSpPr>
        <p:spPr>
          <a:xfrm>
            <a:off x="469900" y="5454650"/>
            <a:ext cx="9654166" cy="452624"/>
          </a:xfrm>
          <a:prstGeom prst="rect">
            <a:avLst/>
          </a:prstGeom>
        </p:spPr>
        <p:txBody>
          <a:bodyPr lIns="0" tIns="0" rIns="0" bIns="0" rtlCol="0" anchor="t">
            <a:spAutoFit/>
          </a:bodyPr>
          <a:lstStyle/>
          <a:p>
            <a:pPr>
              <a:lnSpc>
                <a:spcPts val="1836"/>
              </a:lnSpc>
            </a:pPr>
            <a:r>
              <a:rPr lang="en-US" sz="1400" dirty="0">
                <a:solidFill>
                  <a:srgbClr val="000000"/>
                </a:solidFill>
                <a:latin typeface="Coco Gothic"/>
              </a:rPr>
              <a:t>A widely used way to understand the processes of mathematical thinking is to see them as the thinking powers that we all have naturally and encourage learners to use them frequently and explicitly in mathematics teaching. </a:t>
            </a:r>
          </a:p>
        </p:txBody>
      </p:sp>
      <p:sp>
        <p:nvSpPr>
          <p:cNvPr id="7" name="TextBox 6">
            <a:extLst>
              <a:ext uri="{FF2B5EF4-FFF2-40B4-BE49-F238E27FC236}">
                <a16:creationId xmlns:a16="http://schemas.microsoft.com/office/drawing/2014/main" id="{AA09E2E0-0CAB-4D9A-3865-A48ADFEEDE7C}"/>
              </a:ext>
            </a:extLst>
          </p:cNvPr>
          <p:cNvSpPr txBox="1"/>
          <p:nvPr/>
        </p:nvSpPr>
        <p:spPr>
          <a:xfrm>
            <a:off x="1841500" y="2711450"/>
            <a:ext cx="914400" cy="276999"/>
          </a:xfrm>
          <a:prstGeom prst="rect">
            <a:avLst/>
          </a:prstGeom>
          <a:noFill/>
        </p:spPr>
        <p:txBody>
          <a:bodyPr wrap="square">
            <a:spAutoFit/>
          </a:bodyPr>
          <a:lstStyle/>
          <a:p>
            <a:pPr algn="l">
              <a:defRPr/>
            </a:pPr>
            <a:r>
              <a:rPr lang="en-US" sz="1200" dirty="0">
                <a:solidFill>
                  <a:srgbClr val="000000"/>
                </a:solidFill>
                <a:latin typeface="Coco Gothic"/>
              </a:rPr>
              <a:t>compare</a:t>
            </a:r>
            <a:endParaRPr lang="en-US" sz="1100" dirty="0"/>
          </a:p>
        </p:txBody>
      </p:sp>
      <p:sp>
        <p:nvSpPr>
          <p:cNvPr id="15" name="TextBox 14">
            <a:extLst>
              <a:ext uri="{FF2B5EF4-FFF2-40B4-BE49-F238E27FC236}">
                <a16:creationId xmlns:a16="http://schemas.microsoft.com/office/drawing/2014/main" id="{155A86C7-7C14-75AE-EA32-3185E5866B54}"/>
              </a:ext>
            </a:extLst>
          </p:cNvPr>
          <p:cNvSpPr txBox="1"/>
          <p:nvPr/>
        </p:nvSpPr>
        <p:spPr>
          <a:xfrm>
            <a:off x="2527300" y="3321050"/>
            <a:ext cx="997585" cy="276999"/>
          </a:xfrm>
          <a:prstGeom prst="rect">
            <a:avLst/>
          </a:prstGeom>
          <a:noFill/>
        </p:spPr>
        <p:txBody>
          <a:bodyPr wrap="square">
            <a:spAutoFit/>
          </a:bodyPr>
          <a:lstStyle/>
          <a:p>
            <a:pPr algn="l">
              <a:defRPr/>
            </a:pPr>
            <a:r>
              <a:rPr lang="en-US" sz="1200" dirty="0">
                <a:solidFill>
                  <a:srgbClr val="000000"/>
                </a:solidFill>
                <a:latin typeface="Coco Gothic"/>
              </a:rPr>
              <a:t>conjecture</a:t>
            </a:r>
            <a:endParaRPr lang="en-US" sz="1100" dirty="0"/>
          </a:p>
        </p:txBody>
      </p:sp>
      <p:sp>
        <p:nvSpPr>
          <p:cNvPr id="21" name="TextBox 20">
            <a:extLst>
              <a:ext uri="{FF2B5EF4-FFF2-40B4-BE49-F238E27FC236}">
                <a16:creationId xmlns:a16="http://schemas.microsoft.com/office/drawing/2014/main" id="{6C271E86-812A-56CE-AE10-2EE33BC122AB}"/>
              </a:ext>
            </a:extLst>
          </p:cNvPr>
          <p:cNvSpPr txBox="1"/>
          <p:nvPr/>
        </p:nvSpPr>
        <p:spPr>
          <a:xfrm>
            <a:off x="5651500" y="2635250"/>
            <a:ext cx="84264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imagine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TextBox 21">
            <a:extLst>
              <a:ext uri="{FF2B5EF4-FFF2-40B4-BE49-F238E27FC236}">
                <a16:creationId xmlns:a16="http://schemas.microsoft.com/office/drawing/2014/main" id="{D039FE01-B568-DD5C-2A42-2E8AB88E6E21}"/>
              </a:ext>
            </a:extLst>
          </p:cNvPr>
          <p:cNvSpPr txBox="1"/>
          <p:nvPr/>
        </p:nvSpPr>
        <p:spPr>
          <a:xfrm>
            <a:off x="3441700" y="3930650"/>
            <a:ext cx="537845"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test</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0AD884E7-1A03-C0DC-D64B-253A4E934CDF}"/>
              </a:ext>
            </a:extLst>
          </p:cNvPr>
          <p:cNvSpPr txBox="1"/>
          <p:nvPr/>
        </p:nvSpPr>
        <p:spPr>
          <a:xfrm>
            <a:off x="3822700" y="2711450"/>
            <a:ext cx="8382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convince yourself</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B85F8233-AA8D-1A15-09B8-41DC3021EBEE}"/>
              </a:ext>
            </a:extLst>
          </p:cNvPr>
          <p:cNvSpPr txBox="1"/>
          <p:nvPr/>
        </p:nvSpPr>
        <p:spPr>
          <a:xfrm>
            <a:off x="6946900" y="4235450"/>
            <a:ext cx="129984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convince someone else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D2E33772-EA9A-B1CC-2C9E-00928C9C9985}"/>
              </a:ext>
            </a:extLst>
          </p:cNvPr>
          <p:cNvSpPr txBox="1"/>
          <p:nvPr/>
        </p:nvSpPr>
        <p:spPr>
          <a:xfrm>
            <a:off x="4508500" y="3473450"/>
            <a:ext cx="122364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express to someone else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TextBox 25">
            <a:extLst>
              <a:ext uri="{FF2B5EF4-FFF2-40B4-BE49-F238E27FC236}">
                <a16:creationId xmlns:a16="http://schemas.microsoft.com/office/drawing/2014/main" id="{CD96D207-2A95-02BB-EF68-77BD7F479085}"/>
              </a:ext>
            </a:extLst>
          </p:cNvPr>
          <p:cNvSpPr txBox="1"/>
          <p:nvPr/>
        </p:nvSpPr>
        <p:spPr>
          <a:xfrm>
            <a:off x="6337300" y="3168650"/>
            <a:ext cx="914401"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give an example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8AB4BD00-75CF-2654-98EB-ED1DC909695B}"/>
              </a:ext>
            </a:extLst>
          </p:cNvPr>
          <p:cNvSpPr txBox="1"/>
          <p:nvPr/>
        </p:nvSpPr>
        <p:spPr>
          <a:xfrm>
            <a:off x="1231900" y="3549650"/>
            <a:ext cx="99758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use past knowledge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 name="TextBox 27">
            <a:extLst>
              <a:ext uri="{FF2B5EF4-FFF2-40B4-BE49-F238E27FC236}">
                <a16:creationId xmlns:a16="http://schemas.microsoft.com/office/drawing/2014/main" id="{2F076DC8-5DCE-48ED-4918-0B8848D12DDD}"/>
              </a:ext>
            </a:extLst>
          </p:cNvPr>
          <p:cNvSpPr txBox="1"/>
          <p:nvPr/>
        </p:nvSpPr>
        <p:spPr>
          <a:xfrm>
            <a:off x="8166100" y="3473450"/>
            <a:ext cx="995045"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generalise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 name="TextBox 28">
            <a:extLst>
              <a:ext uri="{FF2B5EF4-FFF2-40B4-BE49-F238E27FC236}">
                <a16:creationId xmlns:a16="http://schemas.microsoft.com/office/drawing/2014/main" id="{D020C457-162D-7858-E50B-1D1343B7CFCB}"/>
              </a:ext>
            </a:extLst>
          </p:cNvPr>
          <p:cNvSpPr txBox="1"/>
          <p:nvPr/>
        </p:nvSpPr>
        <p:spPr>
          <a:xfrm>
            <a:off x="4203700" y="4464050"/>
            <a:ext cx="208089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keep something the same so you can change something else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TextBox 29">
            <a:extLst>
              <a:ext uri="{FF2B5EF4-FFF2-40B4-BE49-F238E27FC236}">
                <a16:creationId xmlns:a16="http://schemas.microsoft.com/office/drawing/2014/main" id="{3A089D14-7E03-CAB5-1282-33A418FF15D6}"/>
              </a:ext>
            </a:extLst>
          </p:cNvPr>
          <p:cNvSpPr txBox="1"/>
          <p:nvPr/>
        </p:nvSpPr>
        <p:spPr>
          <a:xfrm>
            <a:off x="2146300" y="4387850"/>
            <a:ext cx="101663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use a special case</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TextBox 30">
            <a:extLst>
              <a:ext uri="{FF2B5EF4-FFF2-40B4-BE49-F238E27FC236}">
                <a16:creationId xmlns:a16="http://schemas.microsoft.com/office/drawing/2014/main" id="{076C8218-A0AD-BFD9-7384-9158A32370D1}"/>
              </a:ext>
            </a:extLst>
          </p:cNvPr>
          <p:cNvSpPr txBox="1"/>
          <p:nvPr/>
        </p:nvSpPr>
        <p:spPr>
          <a:xfrm>
            <a:off x="7480300" y="2559050"/>
            <a:ext cx="86423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co Gothic"/>
                <a:ea typeface="+mn-ea"/>
                <a:cs typeface="+mn-cs"/>
              </a:rPr>
              <a:t>rough diagrams</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Thought Bubble: Cloud 31">
            <a:extLst>
              <a:ext uri="{FF2B5EF4-FFF2-40B4-BE49-F238E27FC236}">
                <a16:creationId xmlns:a16="http://schemas.microsoft.com/office/drawing/2014/main" id="{56D07E29-7736-E496-AFA0-30355AF05966}"/>
              </a:ext>
            </a:extLst>
          </p:cNvPr>
          <p:cNvSpPr/>
          <p:nvPr/>
        </p:nvSpPr>
        <p:spPr>
          <a:xfrm>
            <a:off x="317500" y="2254250"/>
            <a:ext cx="9601200" cy="3124200"/>
          </a:xfrm>
          <a:prstGeom prst="cloudCallout">
            <a:avLst>
              <a:gd name="adj1" fmla="val 51627"/>
              <a:gd name="adj2" fmla="val 43793"/>
            </a:avLst>
          </a:prstGeom>
          <a:noFill/>
          <a:ln w="38100">
            <a:solidFill>
              <a:srgbClr val="6261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F66FB496-9E24-C64D-5210-652DDFFD26C5}"/>
              </a:ext>
            </a:extLst>
          </p:cNvPr>
          <p:cNvSpPr txBox="1"/>
          <p:nvPr/>
        </p:nvSpPr>
        <p:spPr>
          <a:xfrm>
            <a:off x="850900" y="5911850"/>
            <a:ext cx="6629400" cy="954107"/>
          </a:xfrm>
          <a:prstGeom prst="rect">
            <a:avLst/>
          </a:prstGeom>
          <a:noFill/>
        </p:spPr>
        <p:txBody>
          <a:bodyPr wrap="square">
            <a:spAutoFit/>
          </a:bodyPr>
          <a:lstStyle/>
          <a:p>
            <a:r>
              <a:rPr lang="en-US" sz="1400" dirty="0">
                <a:solidFill>
                  <a:srgbClr val="000000"/>
                </a:solidFill>
                <a:latin typeface="Coco Gothic"/>
              </a:rPr>
              <a:t>Compare and contrast to identify sameness and differences</a:t>
            </a:r>
          </a:p>
          <a:p>
            <a:r>
              <a:rPr lang="en-US" sz="1400" dirty="0">
                <a:solidFill>
                  <a:srgbClr val="000000"/>
                </a:solidFill>
                <a:latin typeface="Coco Gothic"/>
              </a:rPr>
              <a:t>Using special examples to explore, make conjectures and testing them</a:t>
            </a:r>
          </a:p>
          <a:p>
            <a:r>
              <a:rPr lang="en-US" sz="1400" dirty="0">
                <a:solidFill>
                  <a:srgbClr val="000000"/>
                </a:solidFill>
                <a:latin typeface="Coco Gothic"/>
              </a:rPr>
              <a:t>Find something that is generally true, and express it somehow</a:t>
            </a:r>
          </a:p>
          <a:p>
            <a:r>
              <a:rPr lang="en-US" sz="1400" dirty="0">
                <a:solidFill>
                  <a:srgbClr val="000000"/>
                </a:solidFill>
                <a:latin typeface="Coco Gothic"/>
              </a:rPr>
              <a:t>Convince yourself, and others, about what you have found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2" name="Group 2"/>
          <p:cNvGrpSpPr/>
          <p:nvPr/>
        </p:nvGrpSpPr>
        <p:grpSpPr>
          <a:xfrm>
            <a:off x="184824" y="866182"/>
            <a:ext cx="10286085" cy="6061428"/>
            <a:chOff x="0" y="0"/>
            <a:chExt cx="17472695" cy="10296384"/>
          </a:xfrm>
        </p:grpSpPr>
        <p:sp>
          <p:nvSpPr>
            <p:cNvPr id="3" name="Freeform 3"/>
            <p:cNvSpPr/>
            <p:nvPr/>
          </p:nvSpPr>
          <p:spPr>
            <a:xfrm>
              <a:off x="-12700" y="-12700"/>
              <a:ext cx="17498095" cy="10321785"/>
            </a:xfrm>
            <a:custGeom>
              <a:avLst/>
              <a:gdLst/>
              <a:ahLst/>
              <a:cxnLst/>
              <a:rect l="l" t="t" r="r" b="b"/>
              <a:pathLst>
                <a:path w="17498095" h="10321785">
                  <a:moveTo>
                    <a:pt x="16635764" y="0"/>
                  </a:moveTo>
                  <a:lnTo>
                    <a:pt x="862330" y="0"/>
                  </a:lnTo>
                  <a:cubicBezTo>
                    <a:pt x="389890" y="0"/>
                    <a:pt x="0" y="389890"/>
                    <a:pt x="0" y="862330"/>
                  </a:cubicBezTo>
                  <a:lnTo>
                    <a:pt x="0" y="9459454"/>
                  </a:lnTo>
                  <a:cubicBezTo>
                    <a:pt x="0" y="9931895"/>
                    <a:pt x="389890" y="10321785"/>
                    <a:pt x="862330" y="10321785"/>
                  </a:cubicBezTo>
                  <a:lnTo>
                    <a:pt x="16635764" y="10321785"/>
                  </a:lnTo>
                  <a:cubicBezTo>
                    <a:pt x="17108205" y="10321785"/>
                    <a:pt x="17498095" y="9931895"/>
                    <a:pt x="17498095" y="9459454"/>
                  </a:cubicBezTo>
                  <a:lnTo>
                    <a:pt x="17498095" y="862330"/>
                  </a:lnTo>
                  <a:cubicBezTo>
                    <a:pt x="17498095" y="389890"/>
                    <a:pt x="17108204" y="0"/>
                    <a:pt x="16635764" y="0"/>
                  </a:cubicBezTo>
                  <a:close/>
                  <a:moveTo>
                    <a:pt x="17307595" y="927100"/>
                  </a:moveTo>
                  <a:lnTo>
                    <a:pt x="17307595" y="9459454"/>
                  </a:lnTo>
                  <a:cubicBezTo>
                    <a:pt x="17307595" y="9826484"/>
                    <a:pt x="17002795" y="10131284"/>
                    <a:pt x="16635764" y="10131284"/>
                  </a:cubicBezTo>
                  <a:lnTo>
                    <a:pt x="862330" y="10131284"/>
                  </a:lnTo>
                  <a:cubicBezTo>
                    <a:pt x="495300" y="10131284"/>
                    <a:pt x="190500" y="9826484"/>
                    <a:pt x="190500" y="9459454"/>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65100" y="806450"/>
            <a:ext cx="9877977" cy="826376"/>
            <a:chOff x="0" y="0"/>
            <a:chExt cx="3540044" cy="296154"/>
          </a:xfrm>
        </p:grpSpPr>
        <p:sp>
          <p:nvSpPr>
            <p:cNvPr id="5" name="Freeform 5"/>
            <p:cNvSpPr/>
            <p:nvPr/>
          </p:nvSpPr>
          <p:spPr>
            <a:xfrm>
              <a:off x="0" y="0"/>
              <a:ext cx="3540044" cy="296154"/>
            </a:xfrm>
            <a:custGeom>
              <a:avLst/>
              <a:gdLst/>
              <a:ahLst/>
              <a:cxnLst/>
              <a:rect l="l" t="t" r="r" b="b"/>
              <a:pathLst>
                <a:path w="3540044" h="296154">
                  <a:moveTo>
                    <a:pt x="0" y="0"/>
                  </a:moveTo>
                  <a:lnTo>
                    <a:pt x="3540044" y="0"/>
                  </a:lnTo>
                  <a:lnTo>
                    <a:pt x="3540044" y="296154"/>
                  </a:lnTo>
                  <a:lnTo>
                    <a:pt x="0" y="296154"/>
                  </a:lnTo>
                  <a:close/>
                </a:path>
              </a:pathLst>
            </a:custGeom>
            <a:solidFill>
              <a:srgbClr val="D1E7C3"/>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84824" y="678484"/>
            <a:ext cx="9750483" cy="966166"/>
            <a:chOff x="0" y="-38100"/>
            <a:chExt cx="3494353" cy="346252"/>
          </a:xfrm>
        </p:grpSpPr>
        <p:sp>
          <p:nvSpPr>
            <p:cNvPr id="9" name="Freeform 9"/>
            <p:cNvSpPr/>
            <p:nvPr/>
          </p:nvSpPr>
          <p:spPr>
            <a:xfrm>
              <a:off x="0" y="0"/>
              <a:ext cx="3494353" cy="261985"/>
            </a:xfrm>
            <a:custGeom>
              <a:avLst/>
              <a:gdLst/>
              <a:ahLst/>
              <a:cxnLst/>
              <a:rect l="l" t="t" r="r" b="b"/>
              <a:pathLst>
                <a:path w="3494353" h="261985">
                  <a:moveTo>
                    <a:pt x="15880" y="0"/>
                  </a:moveTo>
                  <a:lnTo>
                    <a:pt x="3478473" y="0"/>
                  </a:lnTo>
                  <a:cubicBezTo>
                    <a:pt x="3487243" y="0"/>
                    <a:pt x="3494353" y="7110"/>
                    <a:pt x="3494353" y="15880"/>
                  </a:cubicBezTo>
                  <a:lnTo>
                    <a:pt x="3494353" y="246105"/>
                  </a:lnTo>
                  <a:cubicBezTo>
                    <a:pt x="3494353" y="254875"/>
                    <a:pt x="3487243" y="261985"/>
                    <a:pt x="3478473" y="261985"/>
                  </a:cubicBezTo>
                  <a:lnTo>
                    <a:pt x="15880" y="261985"/>
                  </a:lnTo>
                  <a:cubicBezTo>
                    <a:pt x="7110" y="261985"/>
                    <a:pt x="0" y="254875"/>
                    <a:pt x="0" y="246105"/>
                  </a:cubicBezTo>
                  <a:lnTo>
                    <a:pt x="0" y="15880"/>
                  </a:lnTo>
                  <a:cubicBezTo>
                    <a:pt x="0" y="7110"/>
                    <a:pt x="7110" y="0"/>
                    <a:pt x="15880" y="0"/>
                  </a:cubicBezTo>
                  <a:close/>
                </a:path>
              </a:pathLst>
            </a:custGeom>
            <a:solidFill>
              <a:srgbClr val="626161"/>
            </a:solidFill>
          </p:spPr>
          <p:txBody>
            <a:bodyPr/>
            <a:lstStyle/>
            <a:p>
              <a:endParaRPr lang="en-GB"/>
            </a:p>
          </p:txBody>
        </p:sp>
        <p:sp>
          <p:nvSpPr>
            <p:cNvPr id="10" name="TextBox 10"/>
            <p:cNvSpPr txBox="1"/>
            <p:nvPr/>
          </p:nvSpPr>
          <p:spPr>
            <a:xfrm>
              <a:off x="0" y="-38100"/>
              <a:ext cx="812800" cy="346252"/>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1b   </a:t>
              </a:r>
            </a:p>
          </p:txBody>
        </p:sp>
      </p:grpSp>
      <p:sp>
        <p:nvSpPr>
          <p:cNvPr id="13" name="TextBox 13"/>
          <p:cNvSpPr txBox="1"/>
          <p:nvPr/>
        </p:nvSpPr>
        <p:spPr>
          <a:xfrm>
            <a:off x="1100282" y="681759"/>
            <a:ext cx="8835133" cy="921109"/>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Focus on mathematical thinking</a:t>
            </a:r>
          </a:p>
          <a:p>
            <a:pPr algn="just">
              <a:lnSpc>
                <a:spcPts val="2239"/>
              </a:lnSpc>
            </a:pPr>
            <a:r>
              <a:rPr lang="en-US" sz="1599" spc="100" dirty="0">
                <a:solidFill>
                  <a:srgbClr val="FFFFFF"/>
                </a:solidFill>
                <a:latin typeface="Century Gothic"/>
              </a:rPr>
              <a:t>Content focus: Measurement</a:t>
            </a:r>
          </a:p>
        </p:txBody>
      </p:sp>
      <p:graphicFrame>
        <p:nvGraphicFramePr>
          <p:cNvPr id="14" name="Table 14"/>
          <p:cNvGraphicFramePr>
            <a:graphicFrameLocks noGrp="1"/>
          </p:cNvGraphicFramePr>
          <p:nvPr>
            <p:extLst>
              <p:ext uri="{D42A27DB-BD31-4B8C-83A1-F6EECF244321}">
                <p14:modId xmlns:p14="http://schemas.microsoft.com/office/powerpoint/2010/main" val="889996231"/>
              </p:ext>
            </p:extLst>
          </p:nvPr>
        </p:nvGraphicFramePr>
        <p:xfrm>
          <a:off x="517640" y="2766831"/>
          <a:ext cx="9695787" cy="3930963"/>
        </p:xfrm>
        <a:graphic>
          <a:graphicData uri="http://schemas.openxmlformats.org/drawingml/2006/table">
            <a:tbl>
              <a:tblPr/>
              <a:tblGrid>
                <a:gridCol w="9695787">
                  <a:extLst>
                    <a:ext uri="{9D8B030D-6E8A-4147-A177-3AD203B41FA5}">
                      <a16:colId xmlns:a16="http://schemas.microsoft.com/office/drawing/2014/main" val="20000"/>
                    </a:ext>
                  </a:extLst>
                </a:gridCol>
              </a:tblGrid>
              <a:tr h="402907">
                <a:tc>
                  <a:txBody>
                    <a:bodyPr/>
                    <a:lstStyle/>
                    <a:p>
                      <a:pPr algn="l">
                        <a:defRPr/>
                      </a:pPr>
                      <a:r>
                        <a:rPr lang="en-US" sz="1400" dirty="0">
                          <a:solidFill>
                            <a:srgbClr val="000000"/>
                          </a:solidFill>
                          <a:latin typeface="Coco Gothic"/>
                        </a:rPr>
                        <a:t>Give an example of ... and another example, ... and an example that is different in some way</a:t>
                      </a:r>
                      <a:endParaRPr lang="en-US" sz="1400" dirty="0"/>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D1E7C3"/>
                      </a:solidFill>
                      <a:prstDash val="solid"/>
                      <a:round/>
                      <a:headEnd type="none" w="med" len="med"/>
                      <a:tailEnd type="none" w="med" len="med"/>
                    </a:lnB>
                  </a:tcPr>
                </a:tc>
                <a:extLst>
                  <a:ext uri="{0D108BD9-81ED-4DB2-BD59-A6C34878D82A}">
                    <a16:rowId xmlns:a16="http://schemas.microsoft.com/office/drawing/2014/main" val="10000"/>
                  </a:ext>
                </a:extLst>
              </a:tr>
              <a:tr h="402907">
                <a:tc>
                  <a:txBody>
                    <a:bodyPr/>
                    <a:lstStyle/>
                    <a:p>
                      <a:pPr algn="l">
                        <a:defRPr/>
                      </a:pPr>
                      <a:r>
                        <a:rPr lang="en-US" sz="1400" dirty="0">
                          <a:solidFill>
                            <a:srgbClr val="000000"/>
                          </a:solidFill>
                          <a:latin typeface="Coco Gothic"/>
                        </a:rPr>
                        <a:t>What was the hardest and easiest of these questions, and why?</a:t>
                      </a:r>
                      <a:endParaRPr lang="en-US" sz="1400" dirty="0"/>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D1E7C3"/>
                      </a:solidFill>
                      <a:prstDash val="solid"/>
                      <a:round/>
                      <a:headEnd type="none" w="med" len="med"/>
                      <a:tailEnd type="none" w="med" len="med"/>
                    </a:lnT>
                    <a:lnB w="28575" cap="flat" cmpd="sng" algn="ctr">
                      <a:solidFill>
                        <a:srgbClr val="D1E7C3"/>
                      </a:solidFill>
                      <a:prstDash val="solid"/>
                      <a:round/>
                      <a:headEnd type="none" w="med" len="med"/>
                      <a:tailEnd type="none" w="med" len="med"/>
                    </a:lnB>
                  </a:tcPr>
                </a:tc>
                <a:extLst>
                  <a:ext uri="{0D108BD9-81ED-4DB2-BD59-A6C34878D82A}">
                    <a16:rowId xmlns:a16="http://schemas.microsoft.com/office/drawing/2014/main" val="10001"/>
                  </a:ext>
                </a:extLst>
              </a:tr>
              <a:tr h="402907">
                <a:tc>
                  <a:txBody>
                    <a:bodyPr/>
                    <a:lstStyle/>
                    <a:p>
                      <a:pPr algn="l">
                        <a:defRPr/>
                      </a:pPr>
                      <a:r>
                        <a:rPr lang="en-US" sz="1400" dirty="0">
                          <a:solidFill>
                            <a:srgbClr val="000000"/>
                          </a:solidFill>
                          <a:latin typeface="Coco Gothic"/>
                        </a:rPr>
                        <a:t>Compare and contract these three ...</a:t>
                      </a:r>
                      <a:endParaRPr lang="en-US" sz="1400" dirty="0"/>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D1E7C3"/>
                      </a:solidFill>
                      <a:prstDash val="solid"/>
                      <a:round/>
                      <a:headEnd type="none" w="med" len="med"/>
                      <a:tailEnd type="none" w="med" len="med"/>
                    </a:lnT>
                    <a:lnB w="28575" cap="flat" cmpd="sng" algn="ctr">
                      <a:solidFill>
                        <a:srgbClr val="D1E7C3"/>
                      </a:solidFill>
                      <a:prstDash val="solid"/>
                      <a:round/>
                      <a:headEnd type="none" w="med" len="med"/>
                      <a:tailEnd type="none" w="med" len="med"/>
                    </a:lnB>
                  </a:tcPr>
                </a:tc>
                <a:extLst>
                  <a:ext uri="{0D108BD9-81ED-4DB2-BD59-A6C34878D82A}">
                    <a16:rowId xmlns:a16="http://schemas.microsoft.com/office/drawing/2014/main" val="10002"/>
                  </a:ext>
                </a:extLst>
              </a:tr>
              <a:tr h="402907">
                <a:tc>
                  <a:txBody>
                    <a:bodyPr/>
                    <a:lstStyle/>
                    <a:p>
                      <a:pPr algn="l">
                        <a:defRPr/>
                      </a:pPr>
                      <a:r>
                        <a:rPr lang="en-US" sz="1400" dirty="0">
                          <a:solidFill>
                            <a:srgbClr val="000000"/>
                          </a:solidFill>
                          <a:latin typeface="Coco Gothic"/>
                        </a:rPr>
                        <a:t>What is the same and what is different?</a:t>
                      </a:r>
                      <a:endParaRPr lang="en-US" sz="1400" dirty="0"/>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D1E7C3"/>
                      </a:solidFill>
                      <a:prstDash val="solid"/>
                      <a:round/>
                      <a:headEnd type="none" w="med" len="med"/>
                      <a:tailEnd type="none" w="med" len="med"/>
                    </a:lnT>
                    <a:lnB w="28575" cap="flat" cmpd="sng" algn="ctr">
                      <a:solidFill>
                        <a:srgbClr val="D1E7C3"/>
                      </a:solidFill>
                      <a:prstDash val="solid"/>
                      <a:round/>
                      <a:headEnd type="none" w="med" len="med"/>
                      <a:tailEnd type="none" w="med" len="med"/>
                    </a:lnB>
                  </a:tcPr>
                </a:tc>
                <a:extLst>
                  <a:ext uri="{0D108BD9-81ED-4DB2-BD59-A6C34878D82A}">
                    <a16:rowId xmlns:a16="http://schemas.microsoft.com/office/drawing/2014/main" val="10003"/>
                  </a:ext>
                </a:extLst>
              </a:tr>
              <a:tr h="402907">
                <a:tc>
                  <a:txBody>
                    <a:bodyPr/>
                    <a:lstStyle/>
                    <a:p>
                      <a:pPr algn="l">
                        <a:defRPr/>
                      </a:pPr>
                      <a:r>
                        <a:rPr lang="en-US" sz="1400" dirty="0">
                          <a:solidFill>
                            <a:srgbClr val="000000"/>
                          </a:solidFill>
                          <a:latin typeface="Coco Gothic"/>
                        </a:rPr>
                        <a:t>What changes and what stays the same?</a:t>
                      </a:r>
                      <a:endParaRPr lang="en-US" sz="1400" dirty="0"/>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D1E7C3"/>
                      </a:solidFill>
                      <a:prstDash val="solid"/>
                      <a:round/>
                      <a:headEnd type="none" w="med" len="med"/>
                      <a:tailEnd type="none" w="med" len="med"/>
                    </a:lnT>
                    <a:lnB w="28575" cap="flat" cmpd="sng" algn="ctr">
                      <a:solidFill>
                        <a:srgbClr val="D1E7C3"/>
                      </a:solidFill>
                      <a:prstDash val="solid"/>
                      <a:round/>
                      <a:headEnd type="none" w="med" len="med"/>
                      <a:tailEnd type="none" w="med" len="med"/>
                    </a:lnB>
                  </a:tcPr>
                </a:tc>
                <a:extLst>
                  <a:ext uri="{0D108BD9-81ED-4DB2-BD59-A6C34878D82A}">
                    <a16:rowId xmlns:a16="http://schemas.microsoft.com/office/drawing/2014/main" val="10004"/>
                  </a:ext>
                </a:extLst>
              </a:tr>
              <a:tr h="402907">
                <a:tc>
                  <a:txBody>
                    <a:bodyPr/>
                    <a:lstStyle/>
                    <a:p>
                      <a:pPr algn="l">
                        <a:defRPr/>
                      </a:pPr>
                      <a:r>
                        <a:rPr lang="en-US" sz="1400" dirty="0">
                          <a:solidFill>
                            <a:srgbClr val="000000"/>
                          </a:solidFill>
                          <a:latin typeface="Coco Gothic"/>
                        </a:rPr>
                        <a:t>Is this always, sometimes or never true?</a:t>
                      </a:r>
                      <a:endParaRPr lang="en-US" sz="1400" dirty="0"/>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D1E7C3"/>
                      </a:solidFill>
                      <a:prstDash val="solid"/>
                      <a:round/>
                      <a:headEnd type="none" w="med" len="med"/>
                      <a:tailEnd type="none" w="med" len="med"/>
                    </a:lnT>
                    <a:lnB w="28575" cap="flat" cmpd="sng" algn="ctr">
                      <a:solidFill>
                        <a:srgbClr val="D1E7C3"/>
                      </a:solidFill>
                      <a:prstDash val="solid"/>
                      <a:round/>
                      <a:headEnd type="none" w="med" len="med"/>
                      <a:tailEnd type="none" w="med" len="med"/>
                    </a:lnB>
                  </a:tcPr>
                </a:tc>
                <a:extLst>
                  <a:ext uri="{0D108BD9-81ED-4DB2-BD59-A6C34878D82A}">
                    <a16:rowId xmlns:a16="http://schemas.microsoft.com/office/drawing/2014/main" val="10005"/>
                  </a:ext>
                </a:extLst>
              </a:tr>
              <a:tr h="402907">
                <a:tc>
                  <a:txBody>
                    <a:bodyPr/>
                    <a:lstStyle/>
                    <a:p>
                      <a:pPr algn="l">
                        <a:defRPr/>
                      </a:pPr>
                      <a:r>
                        <a:rPr lang="en-US" sz="1400" dirty="0">
                          <a:solidFill>
                            <a:srgbClr val="000000"/>
                          </a:solidFill>
                          <a:latin typeface="Coco Gothic"/>
                        </a:rPr>
                        <a:t>What is the odd one out and why?</a:t>
                      </a:r>
                      <a:endParaRPr lang="en-US" sz="1400" dirty="0"/>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D1E7C3"/>
                      </a:solidFill>
                      <a:prstDash val="solid"/>
                      <a:round/>
                      <a:headEnd type="none" w="med" len="med"/>
                      <a:tailEnd type="none" w="med" len="med"/>
                    </a:lnT>
                    <a:lnB w="28575" cap="flat" cmpd="sng" algn="ctr">
                      <a:solidFill>
                        <a:srgbClr val="D1E7C3"/>
                      </a:solidFill>
                      <a:prstDash val="solid"/>
                      <a:round/>
                      <a:headEnd type="none" w="med" len="med"/>
                      <a:tailEnd type="none" w="med" len="med"/>
                    </a:lnB>
                  </a:tcPr>
                </a:tc>
                <a:extLst>
                  <a:ext uri="{0D108BD9-81ED-4DB2-BD59-A6C34878D82A}">
                    <a16:rowId xmlns:a16="http://schemas.microsoft.com/office/drawing/2014/main" val="10006"/>
                  </a:ext>
                </a:extLst>
              </a:tr>
              <a:tr h="402907">
                <a:tc>
                  <a:txBody>
                    <a:bodyPr/>
                    <a:lstStyle/>
                    <a:p>
                      <a:pPr algn="l">
                        <a:defRPr/>
                      </a:pPr>
                      <a:r>
                        <a:rPr lang="en-US" sz="1400" dirty="0">
                          <a:solidFill>
                            <a:srgbClr val="000000"/>
                          </a:solidFill>
                          <a:latin typeface="Coco Gothic"/>
                        </a:rPr>
                        <a:t>Can you make up an expression that 'hides' a particular mathematical structure?</a:t>
                      </a:r>
                      <a:endParaRPr lang="en-US" sz="1400" dirty="0"/>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D1E7C3"/>
                      </a:solidFill>
                      <a:prstDash val="solid"/>
                      <a:round/>
                      <a:headEnd type="none" w="med" len="med"/>
                      <a:tailEnd type="none" w="med" len="med"/>
                    </a:lnT>
                    <a:lnB w="28575" cap="flat" cmpd="sng" algn="ctr">
                      <a:solidFill>
                        <a:srgbClr val="D1E7C3"/>
                      </a:solidFill>
                      <a:prstDash val="solid"/>
                      <a:round/>
                      <a:headEnd type="none" w="med" len="med"/>
                      <a:tailEnd type="none" w="med" len="med"/>
                    </a:lnB>
                  </a:tcPr>
                </a:tc>
                <a:extLst>
                  <a:ext uri="{0D108BD9-81ED-4DB2-BD59-A6C34878D82A}">
                    <a16:rowId xmlns:a16="http://schemas.microsoft.com/office/drawing/2014/main" val="10007"/>
                  </a:ext>
                </a:extLst>
              </a:tr>
              <a:tr h="150919">
                <a:tc>
                  <a:txBody>
                    <a:bodyPr/>
                    <a:lstStyle/>
                    <a:p>
                      <a:pPr algn="l">
                        <a:defRPr/>
                      </a:pPr>
                      <a:r>
                        <a:rPr lang="en-US" sz="1400" dirty="0">
                          <a:solidFill>
                            <a:srgbClr val="000000"/>
                          </a:solidFill>
                          <a:latin typeface="Coco Gothic"/>
                        </a:rPr>
                        <a:t>Now you know this, what else do you know?</a:t>
                      </a:r>
                      <a:endParaRPr lang="en-US" sz="1400" dirty="0"/>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D1E7C3"/>
                      </a:solidFill>
                      <a:prstDash val="solid"/>
                      <a:round/>
                      <a:headEnd type="none" w="med" len="med"/>
                      <a:tailEnd type="none" w="med" len="med"/>
                    </a:lnT>
                    <a:lnB w="28575" cap="flat" cmpd="sng" algn="ctr">
                      <a:solidFill>
                        <a:srgbClr val="D1E7C3"/>
                      </a:solidFill>
                      <a:prstDash val="solid"/>
                      <a:round/>
                      <a:headEnd type="none" w="med" len="med"/>
                      <a:tailEnd type="none" w="med" len="med"/>
                    </a:lnB>
                  </a:tcPr>
                </a:tc>
                <a:extLst>
                  <a:ext uri="{0D108BD9-81ED-4DB2-BD59-A6C34878D82A}">
                    <a16:rowId xmlns:a16="http://schemas.microsoft.com/office/drawing/2014/main" val="10008"/>
                  </a:ext>
                </a:extLst>
              </a:tr>
              <a:tr h="402907">
                <a:tc>
                  <a:txBody>
                    <a:bodyPr/>
                    <a:lstStyle/>
                    <a:p>
                      <a:pPr algn="l">
                        <a:defRPr/>
                      </a:pPr>
                      <a:r>
                        <a:rPr lang="en-US" sz="1400" dirty="0">
                          <a:solidFill>
                            <a:srgbClr val="000000"/>
                          </a:solidFill>
                          <a:latin typeface="Coco Gothic"/>
                        </a:rPr>
                        <a:t>Are you sure?</a:t>
                      </a:r>
                      <a:endParaRPr lang="en-US" sz="1400" dirty="0"/>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D1E7C3"/>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16" name="TextBox 16"/>
          <p:cNvSpPr txBox="1"/>
          <p:nvPr/>
        </p:nvSpPr>
        <p:spPr>
          <a:xfrm>
            <a:off x="3898257" y="7015165"/>
            <a:ext cx="6572652" cy="373885"/>
          </a:xfrm>
          <a:prstGeom prst="rect">
            <a:avLst/>
          </a:prstGeom>
        </p:spPr>
        <p:txBody>
          <a:bodyPr lIns="0" tIns="0" rIns="0" bIns="0" rtlCol="0" anchor="t">
            <a:spAutoFit/>
          </a:bodyPr>
          <a:lstStyle/>
          <a:p>
            <a:pPr>
              <a:lnSpc>
                <a:spcPts val="1540"/>
              </a:lnSpc>
            </a:pPr>
            <a:r>
              <a:rPr lang="en-US" sz="1100" dirty="0">
                <a:solidFill>
                  <a:srgbClr val="000000"/>
                </a:solidFill>
                <a:latin typeface="Calibri" panose="020F0502020204030204" pitchFamily="34" charset="0"/>
                <a:cs typeface="Calibri" panose="020F0502020204030204" pitchFamily="34" charset="0"/>
              </a:rPr>
              <a:t>[7] https://www.ncetm.org.uk/classroom-resources/secmm-mathematical-prompts-for-deeper-thinking-videos/</a:t>
            </a:r>
          </a:p>
          <a:p>
            <a:pPr>
              <a:lnSpc>
                <a:spcPts val="1540"/>
              </a:lnSpc>
            </a:pPr>
            <a:r>
              <a:rPr lang="en-US" sz="1100" dirty="0">
                <a:solidFill>
                  <a:srgbClr val="000000"/>
                </a:solidFill>
                <a:latin typeface="Calibri" panose="020F0502020204030204" pitchFamily="34" charset="0"/>
                <a:cs typeface="Calibri" panose="020F0502020204030204" pitchFamily="34" charset="0"/>
              </a:rPr>
              <a:t>[8] https://www.atm.org.uk/shop/thinkers-book/act057</a:t>
            </a:r>
          </a:p>
        </p:txBody>
      </p:sp>
      <p:sp>
        <p:nvSpPr>
          <p:cNvPr id="17" name="TextBox 17"/>
          <p:cNvSpPr txBox="1"/>
          <p:nvPr/>
        </p:nvSpPr>
        <p:spPr>
          <a:xfrm>
            <a:off x="479973" y="1723222"/>
            <a:ext cx="9654166" cy="914289"/>
          </a:xfrm>
          <a:prstGeom prst="rect">
            <a:avLst/>
          </a:prstGeom>
        </p:spPr>
        <p:txBody>
          <a:bodyPr lIns="0" tIns="0" rIns="0" bIns="0" rtlCol="0" anchor="t">
            <a:spAutoFit/>
          </a:bodyPr>
          <a:lstStyle/>
          <a:p>
            <a:pPr>
              <a:lnSpc>
                <a:spcPts val="1836"/>
              </a:lnSpc>
            </a:pPr>
            <a:r>
              <a:rPr lang="en-US" sz="1400" dirty="0">
                <a:solidFill>
                  <a:srgbClr val="000000"/>
                </a:solidFill>
                <a:latin typeface="Coco Gothic"/>
              </a:rPr>
              <a:t>All these, and more, are aspects of mathematical thinking that can be used in every lesson [7]. We recommend that novices compile a repertoire of universally question types that prompt mathematical thinking such as those found in ‘Thinkers’ [8]. Some of these are below and you will notice that we have already used some in this task. What was their effect on your thinking about measurement?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424" y="883308"/>
            <a:ext cx="10286085" cy="6045932"/>
            <a:chOff x="0" y="0"/>
            <a:chExt cx="17472695" cy="10270062"/>
          </a:xfrm>
        </p:grpSpPr>
        <p:sp>
          <p:nvSpPr>
            <p:cNvPr id="3" name="Freeform 3"/>
            <p:cNvSpPr/>
            <p:nvPr/>
          </p:nvSpPr>
          <p:spPr>
            <a:xfrm>
              <a:off x="-12700" y="-12700"/>
              <a:ext cx="17498095" cy="10295461"/>
            </a:xfrm>
            <a:custGeom>
              <a:avLst/>
              <a:gdLst/>
              <a:ahLst/>
              <a:cxnLst/>
              <a:rect l="l" t="t" r="r" b="b"/>
              <a:pathLst>
                <a:path w="17498095" h="10295461">
                  <a:moveTo>
                    <a:pt x="16635764" y="0"/>
                  </a:moveTo>
                  <a:lnTo>
                    <a:pt x="862330" y="0"/>
                  </a:lnTo>
                  <a:cubicBezTo>
                    <a:pt x="389890" y="0"/>
                    <a:pt x="0" y="389890"/>
                    <a:pt x="0" y="862330"/>
                  </a:cubicBezTo>
                  <a:lnTo>
                    <a:pt x="0" y="9433132"/>
                  </a:lnTo>
                  <a:cubicBezTo>
                    <a:pt x="0" y="9905571"/>
                    <a:pt x="389890" y="10295461"/>
                    <a:pt x="862330" y="10295461"/>
                  </a:cubicBezTo>
                  <a:lnTo>
                    <a:pt x="16635764" y="10295461"/>
                  </a:lnTo>
                  <a:cubicBezTo>
                    <a:pt x="17108205" y="10295461"/>
                    <a:pt x="17498095" y="9905571"/>
                    <a:pt x="17498095" y="9433132"/>
                  </a:cubicBezTo>
                  <a:lnTo>
                    <a:pt x="17498095" y="862330"/>
                  </a:lnTo>
                  <a:cubicBezTo>
                    <a:pt x="17498095" y="389890"/>
                    <a:pt x="17108204" y="0"/>
                    <a:pt x="16635764" y="0"/>
                  </a:cubicBezTo>
                  <a:close/>
                  <a:moveTo>
                    <a:pt x="17307595" y="927100"/>
                  </a:moveTo>
                  <a:lnTo>
                    <a:pt x="17307595" y="9433132"/>
                  </a:lnTo>
                  <a:cubicBezTo>
                    <a:pt x="17307595" y="9800161"/>
                    <a:pt x="17002795" y="10104961"/>
                    <a:pt x="16635764" y="10104961"/>
                  </a:cubicBezTo>
                  <a:lnTo>
                    <a:pt x="862330" y="10104961"/>
                  </a:lnTo>
                  <a:cubicBezTo>
                    <a:pt x="495300" y="10104961"/>
                    <a:pt x="190500" y="9800161"/>
                    <a:pt x="190500" y="9433132"/>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88900" y="806450"/>
            <a:ext cx="9986701" cy="826376"/>
            <a:chOff x="0" y="0"/>
            <a:chExt cx="3540044" cy="296154"/>
          </a:xfrm>
        </p:grpSpPr>
        <p:sp>
          <p:nvSpPr>
            <p:cNvPr id="5" name="Freeform 5"/>
            <p:cNvSpPr/>
            <p:nvPr/>
          </p:nvSpPr>
          <p:spPr>
            <a:xfrm>
              <a:off x="0" y="0"/>
              <a:ext cx="3540044" cy="296154"/>
            </a:xfrm>
            <a:custGeom>
              <a:avLst/>
              <a:gdLst/>
              <a:ahLst/>
              <a:cxnLst/>
              <a:rect l="l" t="t" r="r" b="b"/>
              <a:pathLst>
                <a:path w="3540044" h="296154">
                  <a:moveTo>
                    <a:pt x="0" y="0"/>
                  </a:moveTo>
                  <a:lnTo>
                    <a:pt x="3540044" y="0"/>
                  </a:lnTo>
                  <a:lnTo>
                    <a:pt x="3540044" y="296154"/>
                  </a:lnTo>
                  <a:lnTo>
                    <a:pt x="0" y="296154"/>
                  </a:lnTo>
                  <a:close/>
                </a:path>
              </a:pathLst>
            </a:custGeom>
            <a:solidFill>
              <a:schemeClr val="bg1"/>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65100" y="654050"/>
            <a:ext cx="9598083" cy="966166"/>
            <a:chOff x="0" y="-38100"/>
            <a:chExt cx="3494353" cy="346252"/>
          </a:xfrm>
        </p:grpSpPr>
        <p:sp>
          <p:nvSpPr>
            <p:cNvPr id="9" name="Freeform 9"/>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0" name="TextBox 10"/>
            <p:cNvSpPr txBox="1"/>
            <p:nvPr/>
          </p:nvSpPr>
          <p:spPr>
            <a:xfrm>
              <a:off x="0" y="-38100"/>
              <a:ext cx="812800" cy="346252"/>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1   </a:t>
              </a:r>
            </a:p>
          </p:txBody>
        </p:sp>
      </p:grpSp>
      <p:grpSp>
        <p:nvGrpSpPr>
          <p:cNvPr id="11" name="Group 11"/>
          <p:cNvGrpSpPr/>
          <p:nvPr/>
        </p:nvGrpSpPr>
        <p:grpSpPr>
          <a:xfrm>
            <a:off x="1083567" y="723541"/>
            <a:ext cx="7539734" cy="844908"/>
            <a:chOff x="0" y="-28575"/>
            <a:chExt cx="2702070" cy="302796"/>
          </a:xfrm>
        </p:grpSpPr>
        <p:sp>
          <p:nvSpPr>
            <p:cNvPr id="12" name="Freeform 12"/>
            <p:cNvSpPr/>
            <p:nvPr/>
          </p:nvSpPr>
          <p:spPr>
            <a:xfrm>
              <a:off x="0" y="0"/>
              <a:ext cx="1848164" cy="248741"/>
            </a:xfrm>
            <a:custGeom>
              <a:avLst/>
              <a:gdLst/>
              <a:ahLst/>
              <a:cxnLst/>
              <a:rect l="l" t="t" r="r" b="b"/>
              <a:pathLst>
                <a:path w="1848164" h="248741">
                  <a:moveTo>
                    <a:pt x="55546" y="0"/>
                  </a:moveTo>
                  <a:lnTo>
                    <a:pt x="1792619" y="0"/>
                  </a:lnTo>
                  <a:cubicBezTo>
                    <a:pt x="1807350" y="0"/>
                    <a:pt x="1821479" y="5852"/>
                    <a:pt x="1831895" y="16269"/>
                  </a:cubicBezTo>
                  <a:cubicBezTo>
                    <a:pt x="1842312" y="26686"/>
                    <a:pt x="1848164" y="40814"/>
                    <a:pt x="1848164" y="55546"/>
                  </a:cubicBezTo>
                  <a:lnTo>
                    <a:pt x="1848164" y="193195"/>
                  </a:lnTo>
                  <a:cubicBezTo>
                    <a:pt x="1848164" y="207927"/>
                    <a:pt x="1842312" y="222055"/>
                    <a:pt x="1831895" y="232472"/>
                  </a:cubicBezTo>
                  <a:cubicBezTo>
                    <a:pt x="1821479" y="242889"/>
                    <a:pt x="1807350" y="248741"/>
                    <a:pt x="1792619" y="248741"/>
                  </a:cubicBezTo>
                  <a:lnTo>
                    <a:pt x="55546" y="248741"/>
                  </a:lnTo>
                  <a:cubicBezTo>
                    <a:pt x="40814" y="248741"/>
                    <a:pt x="26686" y="242889"/>
                    <a:pt x="16269" y="232472"/>
                  </a:cubicBezTo>
                  <a:cubicBezTo>
                    <a:pt x="5852" y="222055"/>
                    <a:pt x="0" y="207927"/>
                    <a:pt x="0" y="193195"/>
                  </a:cubicBezTo>
                  <a:lnTo>
                    <a:pt x="0" y="55546"/>
                  </a:lnTo>
                  <a:cubicBezTo>
                    <a:pt x="0" y="40814"/>
                    <a:pt x="5852" y="26686"/>
                    <a:pt x="16269" y="16269"/>
                  </a:cubicBezTo>
                  <a:cubicBezTo>
                    <a:pt x="26686" y="5852"/>
                    <a:pt x="40814" y="0"/>
                    <a:pt x="55546" y="0"/>
                  </a:cubicBezTo>
                  <a:close/>
                </a:path>
              </a:pathLst>
            </a:custGeom>
            <a:solidFill>
              <a:srgbClr val="626161"/>
            </a:solidFill>
          </p:spPr>
          <p:txBody>
            <a:bodyPr/>
            <a:lstStyle/>
            <a:p>
              <a:endParaRPr lang="en-GB"/>
            </a:p>
          </p:txBody>
        </p:sp>
        <p:sp>
          <p:nvSpPr>
            <p:cNvPr id="13" name="TextBox 13"/>
            <p:cNvSpPr txBox="1"/>
            <p:nvPr/>
          </p:nvSpPr>
          <p:spPr>
            <a:xfrm>
              <a:off x="0" y="-28575"/>
              <a:ext cx="2702070" cy="302796"/>
            </a:xfrm>
            <a:prstGeom prst="rect">
              <a:avLst/>
            </a:prstGeom>
          </p:spPr>
          <p:txBody>
            <a:bodyPr lIns="63500" tIns="63500" rIns="63500" bIns="63500" rtlCol="0" anchor="ctr"/>
            <a:lstStyle/>
            <a:p>
              <a:pPr>
                <a:lnSpc>
                  <a:spcPts val="2239"/>
                </a:lnSpc>
              </a:pPr>
              <a:r>
                <a:rPr lang="en-US" sz="2800" spc="100" dirty="0">
                  <a:solidFill>
                    <a:srgbClr val="FFFFFF"/>
                  </a:solidFill>
                  <a:latin typeface="Century Gothic"/>
                </a:rPr>
                <a:t>What is mathematical thinking?</a:t>
              </a:r>
            </a:p>
          </p:txBody>
        </p:sp>
      </p:grpSp>
      <p:sp>
        <p:nvSpPr>
          <p:cNvPr id="27" name="TextBox 27"/>
          <p:cNvSpPr txBox="1"/>
          <p:nvPr/>
        </p:nvSpPr>
        <p:spPr>
          <a:xfrm>
            <a:off x="2527300" y="7123970"/>
            <a:ext cx="7825753" cy="179536"/>
          </a:xfrm>
          <a:prstGeom prst="rect">
            <a:avLst/>
          </a:prstGeom>
        </p:spPr>
        <p:txBody>
          <a:bodyPr wrap="square" lIns="0" tIns="0" rIns="0" bIns="0" rtlCol="0" anchor="t">
            <a:spAutoFit/>
          </a:bodyPr>
          <a:lstStyle/>
          <a:p>
            <a:pPr>
              <a:lnSpc>
                <a:spcPts val="1400"/>
              </a:lnSpc>
            </a:pPr>
            <a:r>
              <a:rPr lang="en-US" sz="1000" dirty="0">
                <a:solidFill>
                  <a:srgbClr val="000000"/>
                </a:solidFill>
              </a:rPr>
              <a:t>Adapted from Mason, J and Johnston-Wilder, S (2004) Learners Powers in : Fundamental Constructs in Education, London: Routledge Falmer pp115-142</a:t>
            </a:r>
          </a:p>
        </p:txBody>
      </p:sp>
      <p:sp>
        <p:nvSpPr>
          <p:cNvPr id="7" name="TextBox 6"/>
          <p:cNvSpPr txBox="1"/>
          <p:nvPr/>
        </p:nvSpPr>
        <p:spPr>
          <a:xfrm>
            <a:off x="443417" y="1745254"/>
            <a:ext cx="9332466" cy="954107"/>
          </a:xfrm>
          <a:prstGeom prst="rect">
            <a:avLst/>
          </a:prstGeom>
          <a:noFill/>
        </p:spPr>
        <p:txBody>
          <a:bodyPr wrap="square" rtlCol="0">
            <a:spAutoFit/>
          </a:bodyPr>
          <a:lstStyle/>
          <a:p>
            <a:r>
              <a:rPr lang="en-GB" sz="1400" dirty="0">
                <a:latin typeface="Coco Gothic" panose="020B0604020202020204" charset="0"/>
              </a:rPr>
              <a:t>Mathematical thinking is not merely thinking about mathematics, or doing the thinking that depends mainly on memory.  It means using mental actions that are mathematical in nature and purpose throughout maths lessons and mathematical work, and learning when it is appropriate to undertake them.  This set of related ways to think is helpful. </a:t>
            </a:r>
          </a:p>
        </p:txBody>
      </p:sp>
      <p:graphicFrame>
        <p:nvGraphicFramePr>
          <p:cNvPr id="14" name="Table 13"/>
          <p:cNvGraphicFramePr>
            <a:graphicFrameLocks noGrp="1"/>
          </p:cNvGraphicFramePr>
          <p:nvPr/>
        </p:nvGraphicFramePr>
        <p:xfrm>
          <a:off x="692335" y="2886615"/>
          <a:ext cx="9096401" cy="3540672"/>
        </p:xfrm>
        <a:graphic>
          <a:graphicData uri="http://schemas.openxmlformats.org/drawingml/2006/table">
            <a:tbl>
              <a:tblPr firstRow="1" firstCol="1" bandRow="1">
                <a:tableStyleId>{5940675A-B579-460E-94D1-54222C63F5DA}</a:tableStyleId>
              </a:tblPr>
              <a:tblGrid>
                <a:gridCol w="4565967">
                  <a:extLst>
                    <a:ext uri="{9D8B030D-6E8A-4147-A177-3AD203B41FA5}">
                      <a16:colId xmlns:a16="http://schemas.microsoft.com/office/drawing/2014/main" val="3811108784"/>
                    </a:ext>
                  </a:extLst>
                </a:gridCol>
                <a:gridCol w="4530434">
                  <a:extLst>
                    <a:ext uri="{9D8B030D-6E8A-4147-A177-3AD203B41FA5}">
                      <a16:colId xmlns:a16="http://schemas.microsoft.com/office/drawing/2014/main" val="1832269104"/>
                    </a:ext>
                  </a:extLst>
                </a:gridCol>
              </a:tblGrid>
              <a:tr h="827760">
                <a:tc>
                  <a:txBody>
                    <a:bodyPr/>
                    <a:lstStyle/>
                    <a:p>
                      <a:pPr>
                        <a:lnSpc>
                          <a:spcPct val="107000"/>
                        </a:lnSpc>
                        <a:spcAft>
                          <a:spcPts val="0"/>
                        </a:spcAft>
                      </a:pPr>
                      <a:r>
                        <a:rPr lang="en-GB" sz="1400" b="1" dirty="0">
                          <a:effectLst/>
                          <a:latin typeface="Coco Gothic" panose="020B0604020202020204" charset="0"/>
                        </a:rPr>
                        <a:t>Organise</a:t>
                      </a:r>
                    </a:p>
                    <a:p>
                      <a:pPr>
                        <a:lnSpc>
                          <a:spcPct val="107000"/>
                        </a:lnSpc>
                        <a:spcAft>
                          <a:spcPts val="0"/>
                        </a:spcAft>
                      </a:pPr>
                      <a:r>
                        <a:rPr lang="en-GB" sz="1400" dirty="0">
                          <a:effectLst/>
                          <a:latin typeface="Coco Gothic" panose="020B0604020202020204" charset="0"/>
                        </a:rPr>
                        <a:t>Organise things into groups, matching items, patterns or orders</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b="1" i="0" dirty="0">
                          <a:effectLst/>
                          <a:latin typeface="Coco Gothic" panose="020B0604020202020204" charset="0"/>
                        </a:rPr>
                        <a:t>Classify</a:t>
                      </a:r>
                    </a:p>
                    <a:p>
                      <a:pPr>
                        <a:lnSpc>
                          <a:spcPct val="107000"/>
                        </a:lnSpc>
                        <a:spcAft>
                          <a:spcPts val="0"/>
                        </a:spcAft>
                      </a:pPr>
                      <a:r>
                        <a:rPr lang="en-GB" sz="1400" dirty="0">
                          <a:effectLst/>
                          <a:latin typeface="Coco Gothic" panose="020B0604020202020204" charset="0"/>
                        </a:rPr>
                        <a:t>Name groups, sets and subsets; distinguish between what is and what is not; describe the comparisons underlying an order</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6059108"/>
                  </a:ext>
                </a:extLst>
              </a:tr>
              <a:tr h="827760">
                <a:tc>
                  <a:txBody>
                    <a:bodyPr/>
                    <a:lstStyle/>
                    <a:p>
                      <a:pPr>
                        <a:lnSpc>
                          <a:spcPct val="107000"/>
                        </a:lnSpc>
                        <a:spcAft>
                          <a:spcPts val="0"/>
                        </a:spcAft>
                      </a:pPr>
                      <a:r>
                        <a:rPr lang="en-GB" sz="1400" b="1" dirty="0">
                          <a:effectLst/>
                          <a:latin typeface="Coco Gothic" panose="020B0604020202020204" charset="0"/>
                        </a:rPr>
                        <a:t>Imagine</a:t>
                      </a:r>
                    </a:p>
                    <a:p>
                      <a:pPr>
                        <a:lnSpc>
                          <a:spcPct val="107000"/>
                        </a:lnSpc>
                        <a:spcAft>
                          <a:spcPts val="0"/>
                        </a:spcAft>
                      </a:pPr>
                      <a:r>
                        <a:rPr lang="en-GB" sz="1400" dirty="0">
                          <a:effectLst/>
                          <a:latin typeface="Coco Gothic" panose="020B0604020202020204" charset="0"/>
                        </a:rPr>
                        <a:t>Imagine objects, values, spatial relationships, effects of actions, static and dynamic situations</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b="1" dirty="0">
                          <a:effectLst/>
                          <a:latin typeface="Coco Gothic" panose="020B0604020202020204" charset="0"/>
                        </a:rPr>
                        <a:t>Express</a:t>
                      </a:r>
                    </a:p>
                    <a:p>
                      <a:pPr>
                        <a:lnSpc>
                          <a:spcPct val="107000"/>
                        </a:lnSpc>
                        <a:spcAft>
                          <a:spcPts val="0"/>
                        </a:spcAft>
                      </a:pPr>
                      <a:r>
                        <a:rPr lang="en-GB" sz="1400" dirty="0">
                          <a:effectLst/>
                          <a:latin typeface="Coco Gothic" panose="020B0604020202020204" charset="0"/>
                        </a:rPr>
                        <a:t>Show and explain their thinking; use words, diagrams, algebra, graphical representations to show actions, connections and relations</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9928678"/>
                  </a:ext>
                </a:extLst>
              </a:tr>
              <a:tr h="827760">
                <a:tc>
                  <a:txBody>
                    <a:bodyPr/>
                    <a:lstStyle/>
                    <a:p>
                      <a:pPr>
                        <a:lnSpc>
                          <a:spcPct val="107000"/>
                        </a:lnSpc>
                        <a:spcAft>
                          <a:spcPts val="0"/>
                        </a:spcAft>
                      </a:pPr>
                      <a:r>
                        <a:rPr lang="en-GB" sz="1400" b="1" dirty="0">
                          <a:effectLst/>
                          <a:latin typeface="Coco Gothic" panose="020B0604020202020204" charset="0"/>
                        </a:rPr>
                        <a:t>Specialise</a:t>
                      </a:r>
                    </a:p>
                    <a:p>
                      <a:pPr>
                        <a:lnSpc>
                          <a:spcPct val="107000"/>
                        </a:lnSpc>
                        <a:spcAft>
                          <a:spcPts val="0"/>
                        </a:spcAft>
                      </a:pPr>
                      <a:r>
                        <a:rPr lang="en-GB" sz="1400" dirty="0">
                          <a:effectLst/>
                          <a:latin typeface="Coco Gothic" panose="020B0604020202020204" charset="0"/>
                        </a:rPr>
                        <a:t>Look at individual examples, or small sets of examples, or specially chosen examples, extreme examples and non-examples</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b="1" dirty="0">
                          <a:effectLst/>
                          <a:latin typeface="Coco Gothic" panose="020B0604020202020204" charset="0"/>
                        </a:rPr>
                        <a:t>Generalise</a:t>
                      </a:r>
                    </a:p>
                    <a:p>
                      <a:pPr>
                        <a:lnSpc>
                          <a:spcPct val="107000"/>
                        </a:lnSpc>
                        <a:spcAft>
                          <a:spcPts val="0"/>
                        </a:spcAft>
                      </a:pPr>
                      <a:r>
                        <a:rPr lang="en-GB" sz="1400" dirty="0">
                          <a:effectLst/>
                          <a:latin typeface="Coco Gothic" panose="020B0604020202020204" charset="0"/>
                        </a:rPr>
                        <a:t>Identify relationships and connections and state these as generalities, such as rules or theorems</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5301826"/>
                  </a:ext>
                </a:extLst>
              </a:tr>
              <a:tr h="827760">
                <a:tc>
                  <a:txBody>
                    <a:bodyPr/>
                    <a:lstStyle/>
                    <a:p>
                      <a:pPr>
                        <a:lnSpc>
                          <a:spcPct val="107000"/>
                        </a:lnSpc>
                        <a:spcAft>
                          <a:spcPts val="0"/>
                        </a:spcAft>
                      </a:pPr>
                      <a:r>
                        <a:rPr lang="en-GB" sz="1400" b="1" dirty="0">
                          <a:effectLst/>
                          <a:latin typeface="Coco Gothic" panose="020B0604020202020204" charset="0"/>
                        </a:rPr>
                        <a:t>Conjecture</a:t>
                      </a:r>
                    </a:p>
                    <a:p>
                      <a:pPr>
                        <a:lnSpc>
                          <a:spcPct val="107000"/>
                        </a:lnSpc>
                        <a:spcAft>
                          <a:spcPts val="0"/>
                        </a:spcAft>
                      </a:pPr>
                      <a:r>
                        <a:rPr lang="en-GB" sz="1400" dirty="0">
                          <a:effectLst/>
                          <a:latin typeface="Coco Gothic" panose="020B0604020202020204" charset="0"/>
                        </a:rPr>
                        <a:t>Say what they or suspect about what happens, or what might happen</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b="1" dirty="0">
                          <a:effectLst/>
                          <a:latin typeface="Coco Gothic" panose="020B0604020202020204" charset="0"/>
                        </a:rPr>
                        <a:t>Convince</a:t>
                      </a:r>
                    </a:p>
                    <a:p>
                      <a:pPr>
                        <a:lnSpc>
                          <a:spcPct val="107000"/>
                        </a:lnSpc>
                        <a:spcAft>
                          <a:spcPts val="0"/>
                        </a:spcAft>
                      </a:pPr>
                      <a:r>
                        <a:rPr lang="en-GB" sz="1400" dirty="0">
                          <a:effectLst/>
                          <a:latin typeface="Coco Gothic" panose="020B0604020202020204" charset="0"/>
                        </a:rPr>
                        <a:t>Persuade others about their conjecture by demonstration, prediction, explanation and proof</a:t>
                      </a:r>
                      <a:endParaRPr lang="en-GB" sz="1400" dirty="0">
                        <a:effectLst/>
                        <a:latin typeface="Coco Gothic" panose="020B060402020202020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7713863"/>
                  </a:ext>
                </a:extLst>
              </a:tr>
            </a:tbl>
          </a:graphicData>
        </a:graphic>
      </p:graphicFrame>
    </p:spTree>
    <p:extLst>
      <p:ext uri="{BB962C8B-B14F-4D97-AF65-F5344CB8AC3E}">
        <p14:creationId xmlns:p14="http://schemas.microsoft.com/office/powerpoint/2010/main" val="4209318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866182"/>
            <a:ext cx="10286085" cy="5865993"/>
            <a:chOff x="0" y="0"/>
            <a:chExt cx="17472695" cy="9964403"/>
          </a:xfrm>
        </p:grpSpPr>
        <p:sp>
          <p:nvSpPr>
            <p:cNvPr id="3" name="Freeform 3"/>
            <p:cNvSpPr/>
            <p:nvPr/>
          </p:nvSpPr>
          <p:spPr>
            <a:xfrm>
              <a:off x="-12700" y="-12700"/>
              <a:ext cx="17498095" cy="9989803"/>
            </a:xfrm>
            <a:custGeom>
              <a:avLst/>
              <a:gdLst/>
              <a:ahLst/>
              <a:cxnLst/>
              <a:rect l="l" t="t" r="r" b="b"/>
              <a:pathLst>
                <a:path w="17498095" h="9989803">
                  <a:moveTo>
                    <a:pt x="16635764" y="0"/>
                  </a:moveTo>
                  <a:lnTo>
                    <a:pt x="862330" y="0"/>
                  </a:lnTo>
                  <a:cubicBezTo>
                    <a:pt x="389890" y="0"/>
                    <a:pt x="0" y="389890"/>
                    <a:pt x="0" y="862330"/>
                  </a:cubicBezTo>
                  <a:lnTo>
                    <a:pt x="0" y="9127473"/>
                  </a:lnTo>
                  <a:cubicBezTo>
                    <a:pt x="0" y="9599913"/>
                    <a:pt x="389890" y="9989803"/>
                    <a:pt x="862330" y="9989803"/>
                  </a:cubicBezTo>
                  <a:lnTo>
                    <a:pt x="16635764" y="9989803"/>
                  </a:lnTo>
                  <a:cubicBezTo>
                    <a:pt x="17108205" y="9989803"/>
                    <a:pt x="17498095" y="9599913"/>
                    <a:pt x="17498095" y="9127473"/>
                  </a:cubicBezTo>
                  <a:lnTo>
                    <a:pt x="17498095" y="862330"/>
                  </a:lnTo>
                  <a:cubicBezTo>
                    <a:pt x="17498095" y="389890"/>
                    <a:pt x="17108204" y="0"/>
                    <a:pt x="16635764" y="0"/>
                  </a:cubicBezTo>
                  <a:close/>
                  <a:moveTo>
                    <a:pt x="17307595" y="927100"/>
                  </a:moveTo>
                  <a:lnTo>
                    <a:pt x="17307595" y="9127473"/>
                  </a:lnTo>
                  <a:cubicBezTo>
                    <a:pt x="17307595" y="9494503"/>
                    <a:pt x="17002795" y="9799303"/>
                    <a:pt x="16635764" y="9799303"/>
                  </a:cubicBezTo>
                  <a:lnTo>
                    <a:pt x="862330" y="9799303"/>
                  </a:lnTo>
                  <a:cubicBezTo>
                    <a:pt x="495300" y="9799303"/>
                    <a:pt x="190500" y="9494503"/>
                    <a:pt x="190500" y="9127473"/>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866182"/>
            <a:ext cx="9877977" cy="568260"/>
            <a:chOff x="0" y="0"/>
            <a:chExt cx="3540044" cy="203652"/>
          </a:xfrm>
        </p:grpSpPr>
        <p:sp>
          <p:nvSpPr>
            <p:cNvPr id="5" name="Freeform 5"/>
            <p:cNvSpPr/>
            <p:nvPr/>
          </p:nvSpPr>
          <p:spPr>
            <a:xfrm>
              <a:off x="0" y="0"/>
              <a:ext cx="3540044" cy="203652"/>
            </a:xfrm>
            <a:custGeom>
              <a:avLst/>
              <a:gdLst/>
              <a:ahLst/>
              <a:cxnLst/>
              <a:rect l="l" t="t" r="r" b="b"/>
              <a:pathLst>
                <a:path w="3540044" h="203652">
                  <a:moveTo>
                    <a:pt x="0" y="0"/>
                  </a:moveTo>
                  <a:lnTo>
                    <a:pt x="3540044" y="0"/>
                  </a:lnTo>
                  <a:lnTo>
                    <a:pt x="3540044" y="203652"/>
                  </a:lnTo>
                  <a:lnTo>
                    <a:pt x="0" y="203652"/>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58440" y="809357"/>
            <a:ext cx="10217459" cy="1973210"/>
            <a:chOff x="74178" y="73423"/>
            <a:chExt cx="3526778" cy="344508"/>
          </a:xfrm>
        </p:grpSpPr>
        <p:sp>
          <p:nvSpPr>
            <p:cNvPr id="9" name="Freeform 9"/>
            <p:cNvSpPr/>
            <p:nvPr/>
          </p:nvSpPr>
          <p:spPr>
            <a:xfrm>
              <a:off x="74178" y="73423"/>
              <a:ext cx="3526778" cy="344508"/>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234289" y="132227"/>
              <a:ext cx="3314063" cy="262469"/>
            </a:xfrm>
            <a:prstGeom prst="rect">
              <a:avLst/>
            </a:prstGeom>
          </p:spPr>
          <p:txBody>
            <a:bodyPr lIns="63500" tIns="63500" rIns="63500" bIns="63500" rtlCol="0" anchor="ctr"/>
            <a:lstStyle/>
            <a:p>
              <a:pPr>
                <a:lnSpc>
                  <a:spcPts val="2239"/>
                </a:lnSpc>
              </a:pPr>
              <a:r>
                <a:rPr lang="en-US" sz="2300" spc="144" dirty="0">
                  <a:solidFill>
                    <a:srgbClr val="FFFFFF"/>
                  </a:solidFill>
                  <a:latin typeface="Century Gothic"/>
                </a:rPr>
                <a:t>  2	</a:t>
              </a:r>
              <a:r>
                <a:rPr lang="en-US" sz="2400" spc="100" dirty="0">
                  <a:solidFill>
                    <a:srgbClr val="FFFFFF"/>
                  </a:solidFill>
                  <a:latin typeface="Century Gothic"/>
                </a:rPr>
                <a:t>Task type: Filling in a concept-pedagogy table</a:t>
              </a:r>
            </a:p>
            <a:p>
              <a:pPr>
                <a:lnSpc>
                  <a:spcPts val="2239"/>
                </a:lnSpc>
              </a:pPr>
              <a:endParaRPr lang="en-US" sz="2400" spc="100" dirty="0">
                <a:solidFill>
                  <a:srgbClr val="FFFFFF"/>
                </a:solidFill>
                <a:latin typeface="Century Gothic"/>
              </a:endParaRPr>
            </a:p>
            <a:p>
              <a:pPr algn="just">
                <a:lnSpc>
                  <a:spcPts val="2239"/>
                </a:lnSpc>
              </a:pPr>
              <a:r>
                <a:rPr lang="en-US" sz="2400" spc="100" dirty="0">
                  <a:solidFill>
                    <a:srgbClr val="FFFFFF"/>
                  </a:solidFill>
                  <a:latin typeface="Century Gothic"/>
                </a:rPr>
                <a:t>	Content focus: Place value in the number system</a:t>
              </a:r>
            </a:p>
            <a:p>
              <a:pPr>
                <a:lnSpc>
                  <a:spcPts val="2239"/>
                </a:lnSpc>
              </a:pPr>
              <a:endParaRPr lang="en-US" sz="2300" spc="144" dirty="0">
                <a:solidFill>
                  <a:srgbClr val="FFFFFF"/>
                </a:solidFill>
                <a:latin typeface="Century Gothic"/>
              </a:endParaRPr>
            </a:p>
          </p:txBody>
        </p:sp>
      </p:grpSp>
      <p:sp>
        <p:nvSpPr>
          <p:cNvPr id="13" name="TextBox 13"/>
          <p:cNvSpPr txBox="1"/>
          <p:nvPr/>
        </p:nvSpPr>
        <p:spPr>
          <a:xfrm>
            <a:off x="4170419" y="6765900"/>
            <a:ext cx="6300490" cy="636270"/>
          </a:xfrm>
          <a:prstGeom prst="rect">
            <a:avLst/>
          </a:prstGeom>
        </p:spPr>
        <p:txBody>
          <a:bodyPr lIns="0" tIns="0" rIns="0" bIns="0" rtlCol="0" anchor="t">
            <a:spAutoFit/>
          </a:bodyPr>
          <a:lstStyle/>
          <a:p>
            <a:pPr>
              <a:lnSpc>
                <a:spcPts val="1679"/>
              </a:lnSpc>
            </a:pPr>
            <a:r>
              <a:rPr lang="en-US" sz="1200" dirty="0">
                <a:solidFill>
                  <a:srgbClr val="000000"/>
                </a:solidFill>
                <a:latin typeface="Calibri" panose="020F0502020204030204" pitchFamily="34" charset="0"/>
                <a:cs typeface="Calibri" panose="020F0502020204030204" pitchFamily="34" charset="0"/>
              </a:rPr>
              <a:t>[2] https://www.gov.uk/government/publications/initial-teacher-training-itt-core-content-framework</a:t>
            </a:r>
          </a:p>
          <a:p>
            <a:pPr>
              <a:lnSpc>
                <a:spcPts val="1679"/>
              </a:lnSpc>
            </a:pPr>
            <a:r>
              <a:rPr lang="en-US" sz="1200" dirty="0">
                <a:solidFill>
                  <a:srgbClr val="000000"/>
                </a:solidFill>
                <a:latin typeface="Calibri" panose="020F0502020204030204" pitchFamily="34" charset="0"/>
                <a:cs typeface="Calibri" panose="020F0502020204030204" pitchFamily="34" charset="0"/>
              </a:rPr>
              <a:t>[3] https://www.google.com/search?client=firefox-b-d&amp;q=early+career+framework+2021</a:t>
            </a:r>
          </a:p>
          <a:p>
            <a:pPr>
              <a:lnSpc>
                <a:spcPts val="1679"/>
              </a:lnSpc>
            </a:pPr>
            <a:r>
              <a:rPr lang="en-US" sz="1200" dirty="0">
                <a:solidFill>
                  <a:srgbClr val="000000"/>
                </a:solidFill>
                <a:latin typeface="Calibri" panose="020F0502020204030204" pitchFamily="34" charset="0"/>
                <a:cs typeface="Calibri" panose="020F0502020204030204" pitchFamily="34" charset="0"/>
              </a:rPr>
              <a:t>[4] https://www.ncetm.org.uk/teaching-for-mastery</a:t>
            </a:r>
          </a:p>
        </p:txBody>
      </p:sp>
    </p:spTree>
    <p:extLst>
      <p:ext uri="{BB962C8B-B14F-4D97-AF65-F5344CB8AC3E}">
        <p14:creationId xmlns:p14="http://schemas.microsoft.com/office/powerpoint/2010/main" val="574790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grpSp>
        <p:nvGrpSpPr>
          <p:cNvPr id="3" name="Group 3"/>
          <p:cNvGrpSpPr/>
          <p:nvPr/>
        </p:nvGrpSpPr>
        <p:grpSpPr>
          <a:xfrm>
            <a:off x="121424" y="883308"/>
            <a:ext cx="10286085" cy="6055991"/>
            <a:chOff x="0" y="0"/>
            <a:chExt cx="17472695" cy="10287147"/>
          </a:xfrm>
        </p:grpSpPr>
        <p:sp>
          <p:nvSpPr>
            <p:cNvPr id="4" name="Freeform 4"/>
            <p:cNvSpPr/>
            <p:nvPr/>
          </p:nvSpPr>
          <p:spPr>
            <a:xfrm>
              <a:off x="-12700" y="-12700"/>
              <a:ext cx="17498095" cy="10312547"/>
            </a:xfrm>
            <a:custGeom>
              <a:avLst/>
              <a:gdLst/>
              <a:ahLst/>
              <a:cxnLst/>
              <a:rect l="l" t="t" r="r" b="b"/>
              <a:pathLst>
                <a:path w="17498095" h="10312547">
                  <a:moveTo>
                    <a:pt x="16635764" y="0"/>
                  </a:moveTo>
                  <a:lnTo>
                    <a:pt x="862330" y="0"/>
                  </a:lnTo>
                  <a:cubicBezTo>
                    <a:pt x="389890" y="0"/>
                    <a:pt x="0" y="389890"/>
                    <a:pt x="0" y="862330"/>
                  </a:cubicBezTo>
                  <a:lnTo>
                    <a:pt x="0" y="9450218"/>
                  </a:lnTo>
                  <a:cubicBezTo>
                    <a:pt x="0" y="9922658"/>
                    <a:pt x="389890" y="10312547"/>
                    <a:pt x="862330" y="10312547"/>
                  </a:cubicBezTo>
                  <a:lnTo>
                    <a:pt x="16635764" y="10312547"/>
                  </a:lnTo>
                  <a:cubicBezTo>
                    <a:pt x="17108205" y="10312547"/>
                    <a:pt x="17498095" y="9922658"/>
                    <a:pt x="17498095" y="9450218"/>
                  </a:cubicBezTo>
                  <a:lnTo>
                    <a:pt x="17498095" y="862330"/>
                  </a:lnTo>
                  <a:cubicBezTo>
                    <a:pt x="17498095" y="389890"/>
                    <a:pt x="17108204" y="0"/>
                    <a:pt x="16635764" y="0"/>
                  </a:cubicBezTo>
                  <a:close/>
                  <a:moveTo>
                    <a:pt x="17307595" y="927100"/>
                  </a:moveTo>
                  <a:lnTo>
                    <a:pt x="17307595" y="9450218"/>
                  </a:lnTo>
                  <a:cubicBezTo>
                    <a:pt x="17307595" y="9817247"/>
                    <a:pt x="17002795" y="10122047"/>
                    <a:pt x="16635764" y="10122047"/>
                  </a:cubicBezTo>
                  <a:lnTo>
                    <a:pt x="862330" y="10122047"/>
                  </a:lnTo>
                  <a:cubicBezTo>
                    <a:pt x="495300" y="10122047"/>
                    <a:pt x="190500" y="9817247"/>
                    <a:pt x="190500" y="9450218"/>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756000"/>
            <a:ext cx="99105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FFF2CC"/>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84824" y="678484"/>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2</a:t>
              </a:r>
            </a:p>
          </p:txBody>
        </p:sp>
      </p:grpSp>
      <p:grpSp>
        <p:nvGrpSpPr>
          <p:cNvPr id="12" name="Group 12"/>
          <p:cNvGrpSpPr/>
          <p:nvPr/>
        </p:nvGrpSpPr>
        <p:grpSpPr>
          <a:xfrm>
            <a:off x="834156" y="723541"/>
            <a:ext cx="8170144" cy="844908"/>
            <a:chOff x="0" y="-28575"/>
            <a:chExt cx="2927995" cy="302796"/>
          </a:xfrm>
        </p:grpSpPr>
        <p:sp>
          <p:nvSpPr>
            <p:cNvPr id="13" name="Freeform 13"/>
            <p:cNvSpPr/>
            <p:nvPr/>
          </p:nvSpPr>
          <p:spPr>
            <a:xfrm>
              <a:off x="0" y="0"/>
              <a:ext cx="2533559" cy="248741"/>
            </a:xfrm>
            <a:custGeom>
              <a:avLst/>
              <a:gdLst/>
              <a:ahLst/>
              <a:cxnLst/>
              <a:rect l="l" t="t" r="r" b="b"/>
              <a:pathLst>
                <a:path w="2533559" h="248741">
                  <a:moveTo>
                    <a:pt x="40519" y="0"/>
                  </a:moveTo>
                  <a:lnTo>
                    <a:pt x="2493040" y="0"/>
                  </a:lnTo>
                  <a:cubicBezTo>
                    <a:pt x="2515418" y="0"/>
                    <a:pt x="2533559" y="18141"/>
                    <a:pt x="2533559" y="40519"/>
                  </a:cubicBezTo>
                  <a:lnTo>
                    <a:pt x="2533559" y="208222"/>
                  </a:lnTo>
                  <a:cubicBezTo>
                    <a:pt x="2533559" y="230600"/>
                    <a:pt x="2515418" y="248741"/>
                    <a:pt x="2493040" y="248741"/>
                  </a:cubicBezTo>
                  <a:lnTo>
                    <a:pt x="40519" y="248741"/>
                  </a:lnTo>
                  <a:cubicBezTo>
                    <a:pt x="18141" y="248741"/>
                    <a:pt x="0" y="230600"/>
                    <a:pt x="0" y="208222"/>
                  </a:cubicBezTo>
                  <a:lnTo>
                    <a:pt x="0" y="40519"/>
                  </a:lnTo>
                  <a:cubicBezTo>
                    <a:pt x="0" y="18141"/>
                    <a:pt x="18141" y="0"/>
                    <a:pt x="40519" y="0"/>
                  </a:cubicBezTo>
                  <a:close/>
                </a:path>
              </a:pathLst>
            </a:custGeom>
            <a:solidFill>
              <a:srgbClr val="626161"/>
            </a:solidFill>
          </p:spPr>
          <p:txBody>
            <a:bodyPr/>
            <a:lstStyle/>
            <a:p>
              <a:endParaRPr lang="en-GB"/>
            </a:p>
          </p:txBody>
        </p:sp>
        <p:sp>
          <p:nvSpPr>
            <p:cNvPr id="14" name="TextBox 14"/>
            <p:cNvSpPr txBox="1"/>
            <p:nvPr/>
          </p:nvSpPr>
          <p:spPr>
            <a:xfrm>
              <a:off x="0" y="-28575"/>
              <a:ext cx="2927995" cy="30279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Filling in a concept-pedagogy table</a:t>
              </a:r>
            </a:p>
            <a:p>
              <a:pPr algn="just">
                <a:lnSpc>
                  <a:spcPts val="2239"/>
                </a:lnSpc>
              </a:pPr>
              <a:r>
                <a:rPr lang="en-US" sz="1599" spc="100" dirty="0">
                  <a:solidFill>
                    <a:srgbClr val="FFFFFF"/>
                  </a:solidFill>
                  <a:latin typeface="Century Gothic"/>
                </a:rPr>
                <a:t>Content focus: Place value in the number system</a:t>
              </a:r>
            </a:p>
          </p:txBody>
        </p:sp>
      </p:grpSp>
      <p:graphicFrame>
        <p:nvGraphicFramePr>
          <p:cNvPr id="15" name="Table 15"/>
          <p:cNvGraphicFramePr>
            <a:graphicFrameLocks noGrp="1"/>
          </p:cNvGraphicFramePr>
          <p:nvPr>
            <p:extLst>
              <p:ext uri="{D42A27DB-BD31-4B8C-83A1-F6EECF244321}">
                <p14:modId xmlns:p14="http://schemas.microsoft.com/office/powerpoint/2010/main" val="2254435254"/>
              </p:ext>
            </p:extLst>
          </p:nvPr>
        </p:nvGraphicFramePr>
        <p:xfrm>
          <a:off x="546100" y="4159250"/>
          <a:ext cx="9516796" cy="2581813"/>
        </p:xfrm>
        <a:graphic>
          <a:graphicData uri="http://schemas.openxmlformats.org/drawingml/2006/table">
            <a:tbl>
              <a:tblPr/>
              <a:tblGrid>
                <a:gridCol w="1138496">
                  <a:extLst>
                    <a:ext uri="{9D8B030D-6E8A-4147-A177-3AD203B41FA5}">
                      <a16:colId xmlns:a16="http://schemas.microsoft.com/office/drawing/2014/main" val="20000"/>
                    </a:ext>
                  </a:extLst>
                </a:gridCol>
                <a:gridCol w="1448241">
                  <a:extLst>
                    <a:ext uri="{9D8B030D-6E8A-4147-A177-3AD203B41FA5}">
                      <a16:colId xmlns:a16="http://schemas.microsoft.com/office/drawing/2014/main" val="20001"/>
                    </a:ext>
                  </a:extLst>
                </a:gridCol>
                <a:gridCol w="2429648">
                  <a:extLst>
                    <a:ext uri="{9D8B030D-6E8A-4147-A177-3AD203B41FA5}">
                      <a16:colId xmlns:a16="http://schemas.microsoft.com/office/drawing/2014/main" val="20002"/>
                    </a:ext>
                  </a:extLst>
                </a:gridCol>
                <a:gridCol w="1279467">
                  <a:extLst>
                    <a:ext uri="{9D8B030D-6E8A-4147-A177-3AD203B41FA5}">
                      <a16:colId xmlns:a16="http://schemas.microsoft.com/office/drawing/2014/main" val="20003"/>
                    </a:ext>
                  </a:extLst>
                </a:gridCol>
                <a:gridCol w="1906420">
                  <a:extLst>
                    <a:ext uri="{9D8B030D-6E8A-4147-A177-3AD203B41FA5}">
                      <a16:colId xmlns:a16="http://schemas.microsoft.com/office/drawing/2014/main" val="20004"/>
                    </a:ext>
                  </a:extLst>
                </a:gridCol>
                <a:gridCol w="1314524">
                  <a:extLst>
                    <a:ext uri="{9D8B030D-6E8A-4147-A177-3AD203B41FA5}">
                      <a16:colId xmlns:a16="http://schemas.microsoft.com/office/drawing/2014/main" val="20005"/>
                    </a:ext>
                  </a:extLst>
                </a:gridCol>
              </a:tblGrid>
              <a:tr h="521393">
                <a:tc>
                  <a:txBody>
                    <a:bodyPr/>
                    <a:lstStyle/>
                    <a:p>
                      <a:pPr algn="l">
                        <a:defRPr/>
                      </a:pPr>
                      <a:r>
                        <a:rPr lang="en-US" sz="1200" dirty="0">
                          <a:solidFill>
                            <a:schemeClr val="bg1"/>
                          </a:solidFill>
                          <a:latin typeface="+mn-lt"/>
                        </a:rPr>
                        <a:t>Concept/</a:t>
                      </a:r>
                    </a:p>
                    <a:p>
                      <a:r>
                        <a:rPr lang="en-US" sz="1200" dirty="0">
                          <a:solidFill>
                            <a:schemeClr val="bg1"/>
                          </a:solidFill>
                          <a:latin typeface="+mn-lt"/>
                        </a:rPr>
                        <a:t>context</a:t>
                      </a: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200" dirty="0">
                          <a:solidFill>
                            <a:schemeClr val="bg1"/>
                          </a:solidFill>
                          <a:latin typeface="+mn-lt"/>
                        </a:rPr>
                        <a:t>Materials/</a:t>
                      </a:r>
                    </a:p>
                    <a:p>
                      <a:r>
                        <a:rPr lang="en-US" sz="1200" dirty="0">
                          <a:solidFill>
                            <a:schemeClr val="bg1"/>
                          </a:solidFill>
                          <a:latin typeface="+mn-lt"/>
                        </a:rPr>
                        <a:t>manipulatives</a:t>
                      </a: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200" dirty="0">
                          <a:solidFill>
                            <a:schemeClr val="bg1"/>
                          </a:solidFill>
                          <a:latin typeface="+mn-lt"/>
                        </a:rPr>
                        <a:t>Language</a:t>
                      </a: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200" dirty="0">
                          <a:solidFill>
                            <a:schemeClr val="bg1"/>
                          </a:solidFill>
                          <a:latin typeface="+mn-lt"/>
                        </a:rPr>
                        <a:t>Mental images/</a:t>
                      </a:r>
                    </a:p>
                    <a:p>
                      <a:r>
                        <a:rPr lang="en-US" sz="1200" dirty="0">
                          <a:solidFill>
                            <a:schemeClr val="bg1"/>
                          </a:solidFill>
                          <a:latin typeface="+mn-lt"/>
                        </a:rPr>
                        <a:t>diagrams</a:t>
                      </a: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200" dirty="0">
                          <a:solidFill>
                            <a:schemeClr val="bg1"/>
                          </a:solidFill>
                          <a:latin typeface="+mn-lt"/>
                        </a:rPr>
                        <a:t>Notation</a:t>
                      </a: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200" dirty="0">
                          <a:solidFill>
                            <a:schemeClr val="bg1"/>
                          </a:solidFill>
                          <a:latin typeface="+mn-lt"/>
                        </a:rPr>
                        <a:t>Understanding</a:t>
                      </a: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solidFill>
                      <a:srgbClr val="366D6D"/>
                    </a:solidFill>
                  </a:tcPr>
                </a:tc>
                <a:extLst>
                  <a:ext uri="{0D108BD9-81ED-4DB2-BD59-A6C34878D82A}">
                    <a16:rowId xmlns:a16="http://schemas.microsoft.com/office/drawing/2014/main" val="10000"/>
                  </a:ext>
                </a:extLst>
              </a:tr>
              <a:tr h="969670">
                <a:tc>
                  <a:txBody>
                    <a:bodyPr/>
                    <a:lstStyle/>
                    <a:p>
                      <a:pPr algn="l">
                        <a:defRPr/>
                      </a:pPr>
                      <a:r>
                        <a:rPr lang="en-US" sz="1100" dirty="0">
                          <a:solidFill>
                            <a:srgbClr val="000000"/>
                          </a:solidFill>
                          <a:latin typeface="+mn-lt"/>
                        </a:rPr>
                        <a:t>Value of digits</a:t>
                      </a:r>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mn-lt"/>
                        </a:rPr>
                        <a:t>Place value arrow cards</a:t>
                      </a:r>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mn-lt"/>
                        </a:rPr>
                        <a:t>Hearing and reading the values: 302 is ‘three hundreds, no tens and two ones’. ‘tenths’. Define and use consistently: digit is one symbol; number is the quantity or value you are representing using numerals that are made up of digits.</a:t>
                      </a:r>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tcPr>
                </a:tc>
                <a:tc>
                  <a:txBody>
                    <a:bodyPr/>
                    <a:lstStyle/>
                    <a:p>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100" dirty="0">
                          <a:solidFill>
                            <a:srgbClr val="000000"/>
                          </a:solidFill>
                          <a:latin typeface="+mn-lt"/>
                        </a:rPr>
                        <a:t>Numerals in a particular order; over 1000 digits are grouped in threes; in maths exam notation groups of three are separated by commas in the UK.</a:t>
                      </a:r>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mn-lt"/>
                        </a:rPr>
                        <a:t>‘digit’ v ‘number’ ‘tenths’ etc. relate to fractions. Value of each place. Meaning of decimal point.</a:t>
                      </a:r>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95500">
                <a:tc>
                  <a:txBody>
                    <a:bodyPr/>
                    <a:lstStyle/>
                    <a:p>
                      <a:pPr algn="l">
                        <a:defRPr/>
                      </a:pPr>
                      <a:r>
                        <a:rPr lang="en-US" sz="1100" dirty="0">
                          <a:solidFill>
                            <a:srgbClr val="000000"/>
                          </a:solidFill>
                          <a:latin typeface="+mn-lt"/>
                        </a:rPr>
                        <a:t>Counting in tens, hundreds etc.</a:t>
                      </a:r>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mn-lt"/>
                        </a:rPr>
                        <a:t>Base ten apparatus, PV counters, measures, calculator displays</a:t>
                      </a:r>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mn-lt"/>
                        </a:rPr>
                        <a:t>Emphasis on the first digit, plus its value. How decomposition is expressed, e.g. exchange</a:t>
                      </a:r>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mn-lt"/>
                        </a:rPr>
                        <a:t>Repeated use of digits 0 to 9. The action of exchange</a:t>
                      </a:r>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tcPr>
                </a:tc>
                <a:tc>
                  <a:txBody>
                    <a:bodyPr/>
                    <a:lstStyle/>
                    <a:p>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solidFill>
                      <a:srgbClr val="C2C2C2"/>
                    </a:solidFill>
                  </a:tcPr>
                </a:tc>
                <a:tc>
                  <a:txBody>
                    <a:bodyPr/>
                    <a:lstStyle/>
                    <a:p>
                      <a:endParaRPr lang="en-US" sz="1100" dirty="0">
                        <a:latin typeface="+mn-lt"/>
                      </a:endParaRPr>
                    </a:p>
                  </a:txBody>
                  <a:tcPr>
                    <a:lnL w="27373" cap="flat" cmpd="sng" algn="ctr">
                      <a:solidFill>
                        <a:srgbClr val="000000"/>
                      </a:solidFill>
                      <a:prstDash val="solid"/>
                      <a:round/>
                      <a:headEnd type="none" w="med" len="med"/>
                      <a:tailEnd type="none" w="med" len="med"/>
                    </a:lnL>
                    <a:lnR w="27373" cap="flat" cmpd="sng" algn="ctr">
                      <a:solidFill>
                        <a:srgbClr val="000000"/>
                      </a:solidFill>
                      <a:prstDash val="solid"/>
                      <a:round/>
                      <a:headEnd type="none" w="med" len="med"/>
                      <a:tailEnd type="none" w="med" len="med"/>
                    </a:lnR>
                    <a:lnT w="27373" cap="flat" cmpd="sng" algn="ctr">
                      <a:solidFill>
                        <a:srgbClr val="000000"/>
                      </a:solidFill>
                      <a:prstDash val="solid"/>
                      <a:round/>
                      <a:headEnd type="none" w="med" len="med"/>
                      <a:tailEnd type="none" w="med" len="med"/>
                    </a:lnT>
                    <a:lnB w="27373" cap="flat" cmpd="sng" algn="ctr">
                      <a:solidFill>
                        <a:srgbClr val="000000"/>
                      </a:solidFill>
                      <a:prstDash val="solid"/>
                      <a:round/>
                      <a:headEnd type="none" w="med" len="med"/>
                      <a:tailEnd type="none" w="med" len="med"/>
                    </a:lnB>
                    <a:solidFill>
                      <a:srgbClr val="C2C2C2"/>
                    </a:solidFill>
                  </a:tcPr>
                </a:tc>
                <a:extLst>
                  <a:ext uri="{0D108BD9-81ED-4DB2-BD59-A6C34878D82A}">
                    <a16:rowId xmlns:a16="http://schemas.microsoft.com/office/drawing/2014/main" val="10002"/>
                  </a:ext>
                </a:extLst>
              </a:tr>
            </a:tbl>
          </a:graphicData>
        </a:graphic>
      </p:graphicFrame>
      <p:sp>
        <p:nvSpPr>
          <p:cNvPr id="16" name="TextBox 16"/>
          <p:cNvSpPr txBox="1"/>
          <p:nvPr/>
        </p:nvSpPr>
        <p:spPr>
          <a:xfrm>
            <a:off x="525888" y="1657998"/>
            <a:ext cx="9537008" cy="1368965"/>
          </a:xfrm>
          <a:prstGeom prst="rect">
            <a:avLst/>
          </a:prstGeom>
        </p:spPr>
        <p:txBody>
          <a:bodyPr wrap="square" lIns="0" tIns="0" rIns="0" bIns="0" rtlCol="0" anchor="t">
            <a:spAutoFit/>
          </a:bodyPr>
          <a:lstStyle/>
          <a:p>
            <a:pPr>
              <a:lnSpc>
                <a:spcPts val="1836"/>
              </a:lnSpc>
            </a:pPr>
            <a:r>
              <a:rPr lang="en-US" sz="1200" b="1" dirty="0">
                <a:solidFill>
                  <a:srgbClr val="000000"/>
                </a:solidFill>
                <a:latin typeface="Coco Gothic" panose="020B0604020202020204" charset="0"/>
              </a:rPr>
              <a:t>Light version: </a:t>
            </a:r>
            <a:r>
              <a:rPr lang="en-US" sz="1200" dirty="0">
                <a:solidFill>
                  <a:srgbClr val="000000"/>
                </a:solidFill>
                <a:latin typeface="Coco Gothic" panose="020B0604020202020204" charset="0"/>
              </a:rPr>
              <a:t>This task focuses on connections between different aspects of a concept, and how the links might be made through images, materials, notation and language. The table is given to the novice by the mentor. If you want to use this task type with another content focus the table needs to be created before the session as the detail of a concept is unlikely to be generated by a novice teacher, but we strongly recommend using the place value focus as it can be a basis for many difficulties in future mathematical learning, such as problems with decimal understanding in KS2/3 and beyond. </a:t>
            </a:r>
            <a:r>
              <a:rPr lang="en-GB" sz="1200" dirty="0">
                <a:solidFill>
                  <a:srgbClr val="000000"/>
                </a:solidFill>
                <a:latin typeface="Coco Gothic" panose="020B0604020202020204" charset="0"/>
              </a:rPr>
              <a:t>Examples of this kind of task using the foci of angles, inequality, covariation and equivalence can be found in the file: </a:t>
            </a:r>
            <a:r>
              <a:rPr lang="en-GB" sz="1200" dirty="0">
                <a:solidFill>
                  <a:srgbClr val="000000"/>
                </a:solidFill>
                <a:latin typeface="Coco Gothic" panose="020B0604020202020204" charset="0"/>
                <a:hlinkClick r:id="rId3"/>
              </a:rPr>
              <a:t>ITT Mentoring Toolkit user reports and adaptations</a:t>
            </a:r>
            <a:r>
              <a:rPr lang="en-GB" sz="1200" dirty="0">
                <a:solidFill>
                  <a:srgbClr val="000000"/>
                </a:solidFill>
                <a:latin typeface="Coco Gothic" panose="020B0604020202020204" charset="0"/>
              </a:rPr>
              <a:t>.</a:t>
            </a:r>
            <a:endParaRPr lang="en-US" sz="1200" dirty="0">
              <a:solidFill>
                <a:srgbClr val="000000"/>
              </a:solidFill>
              <a:latin typeface="Coco Gothic" panose="020B0604020202020204" charset="0"/>
            </a:endParaRPr>
          </a:p>
        </p:txBody>
      </p:sp>
      <p:sp>
        <p:nvSpPr>
          <p:cNvPr id="17" name="TextBox 17"/>
          <p:cNvSpPr txBox="1"/>
          <p:nvPr/>
        </p:nvSpPr>
        <p:spPr>
          <a:xfrm>
            <a:off x="505410" y="3168650"/>
            <a:ext cx="9477159" cy="213776"/>
          </a:xfrm>
          <a:prstGeom prst="rect">
            <a:avLst/>
          </a:prstGeom>
        </p:spPr>
        <p:txBody>
          <a:bodyPr lIns="0" tIns="0" rIns="0" bIns="0" rtlCol="0" anchor="t">
            <a:spAutoFit/>
          </a:bodyPr>
          <a:lstStyle/>
          <a:p>
            <a:pPr>
              <a:lnSpc>
                <a:spcPts val="1836"/>
              </a:lnSpc>
            </a:pPr>
            <a:r>
              <a:rPr lang="en-US" sz="1200" dirty="0">
                <a:solidFill>
                  <a:srgbClr val="000000"/>
                </a:solidFill>
                <a:latin typeface="Coco Gothic" panose="020B0604020202020204" charset="0"/>
                <a:cs typeface="Calibri" panose="020F0502020204030204" pitchFamily="34" charset="0"/>
              </a:rPr>
              <a:t>Having actual manipulatives to hand would be helpful, or use pictures found </a:t>
            </a:r>
            <a:r>
              <a:rPr lang="en-US" sz="1200" dirty="0">
                <a:solidFill>
                  <a:srgbClr val="000000"/>
                </a:solidFill>
                <a:latin typeface="Coco Gothic" panose="020B0604020202020204" charset="0"/>
                <a:cs typeface="Calibri" panose="020F0502020204030204" pitchFamily="34" charset="0"/>
                <a:hlinkClick r:id="rId4" action="ppaction://hlinksldjump"/>
              </a:rPr>
              <a:t>here</a:t>
            </a:r>
            <a:r>
              <a:rPr lang="en-US" sz="1200" dirty="0">
                <a:solidFill>
                  <a:srgbClr val="000000"/>
                </a:solidFill>
                <a:latin typeface="Coco Gothic" panose="020B0604020202020204" charset="0"/>
                <a:cs typeface="Calibri" panose="020F0502020204030204" pitchFamily="34" charset="0"/>
              </a:rPr>
              <a:t>.</a:t>
            </a:r>
          </a:p>
        </p:txBody>
      </p:sp>
      <p:sp>
        <p:nvSpPr>
          <p:cNvPr id="18" name="TextBox 18"/>
          <p:cNvSpPr txBox="1"/>
          <p:nvPr/>
        </p:nvSpPr>
        <p:spPr>
          <a:xfrm>
            <a:off x="506481" y="3485015"/>
            <a:ext cx="9477159" cy="445635"/>
          </a:xfrm>
          <a:prstGeom prst="rect">
            <a:avLst/>
          </a:prstGeom>
        </p:spPr>
        <p:txBody>
          <a:bodyPr lIns="0" tIns="0" rIns="0" bIns="0" rtlCol="0" anchor="t">
            <a:spAutoFit/>
          </a:bodyPr>
          <a:lstStyle/>
          <a:p>
            <a:pPr>
              <a:lnSpc>
                <a:spcPts val="1836"/>
              </a:lnSpc>
            </a:pPr>
            <a:r>
              <a:rPr lang="en-US" sz="1200" dirty="0">
                <a:solidFill>
                  <a:srgbClr val="000000"/>
                </a:solidFill>
                <a:latin typeface="Coco Gothic" panose="020B0604020202020204" charset="0"/>
              </a:rPr>
              <a:t>Task: What can go into the blank cells? Make notes about what is easy or difficult about filling the cells. Discuss these with your mentor. Find out how these issues are dealt with in the scheme used in your school. Mauve cells that can be removed for primary.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756000"/>
            <a:ext cx="10286085" cy="6112315"/>
            <a:chOff x="0" y="0"/>
            <a:chExt cx="17472695" cy="10382824"/>
          </a:xfrm>
        </p:grpSpPr>
        <p:sp>
          <p:nvSpPr>
            <p:cNvPr id="3" name="Freeform 3"/>
            <p:cNvSpPr/>
            <p:nvPr/>
          </p:nvSpPr>
          <p:spPr>
            <a:xfrm>
              <a:off x="-12700" y="-12700"/>
              <a:ext cx="17498095" cy="10408224"/>
            </a:xfrm>
            <a:custGeom>
              <a:avLst/>
              <a:gdLst/>
              <a:ahLst/>
              <a:cxnLst/>
              <a:rect l="l" t="t" r="r" b="b"/>
              <a:pathLst>
                <a:path w="17498095" h="10408224">
                  <a:moveTo>
                    <a:pt x="16635764" y="0"/>
                  </a:moveTo>
                  <a:lnTo>
                    <a:pt x="862330" y="0"/>
                  </a:lnTo>
                  <a:cubicBezTo>
                    <a:pt x="389890" y="0"/>
                    <a:pt x="0" y="389890"/>
                    <a:pt x="0" y="862330"/>
                  </a:cubicBezTo>
                  <a:lnTo>
                    <a:pt x="0" y="9545894"/>
                  </a:lnTo>
                  <a:cubicBezTo>
                    <a:pt x="0" y="10018334"/>
                    <a:pt x="389890" y="10408224"/>
                    <a:pt x="862330" y="10408224"/>
                  </a:cubicBezTo>
                  <a:lnTo>
                    <a:pt x="16635764" y="10408224"/>
                  </a:lnTo>
                  <a:cubicBezTo>
                    <a:pt x="17108205" y="10408224"/>
                    <a:pt x="17498095" y="10018334"/>
                    <a:pt x="17498095" y="9545894"/>
                  </a:cubicBezTo>
                  <a:lnTo>
                    <a:pt x="17498095" y="862330"/>
                  </a:lnTo>
                  <a:cubicBezTo>
                    <a:pt x="17498095" y="389890"/>
                    <a:pt x="17108204" y="0"/>
                    <a:pt x="16635764" y="0"/>
                  </a:cubicBezTo>
                  <a:close/>
                  <a:moveTo>
                    <a:pt x="17307595" y="927100"/>
                  </a:moveTo>
                  <a:lnTo>
                    <a:pt x="17307595" y="9545894"/>
                  </a:lnTo>
                  <a:cubicBezTo>
                    <a:pt x="17307595" y="9912924"/>
                    <a:pt x="17002795" y="10217724"/>
                    <a:pt x="16635764" y="10217724"/>
                  </a:cubicBezTo>
                  <a:lnTo>
                    <a:pt x="862330" y="10217724"/>
                  </a:lnTo>
                  <a:cubicBezTo>
                    <a:pt x="495300" y="10217724"/>
                    <a:pt x="190500" y="9912924"/>
                    <a:pt x="190500" y="9545894"/>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717202"/>
            <a:ext cx="9877977" cy="594550"/>
            <a:chOff x="0" y="0"/>
            <a:chExt cx="3540044" cy="213073"/>
          </a:xfrm>
        </p:grpSpPr>
        <p:sp>
          <p:nvSpPr>
            <p:cNvPr id="5" name="Freeform 5"/>
            <p:cNvSpPr/>
            <p:nvPr/>
          </p:nvSpPr>
          <p:spPr>
            <a:xfrm>
              <a:off x="0" y="0"/>
              <a:ext cx="3540044" cy="213073"/>
            </a:xfrm>
            <a:custGeom>
              <a:avLst/>
              <a:gdLst/>
              <a:ahLst/>
              <a:cxnLst/>
              <a:rect l="l" t="t" r="r" b="b"/>
              <a:pathLst>
                <a:path w="3540044" h="213073">
                  <a:moveTo>
                    <a:pt x="0" y="0"/>
                  </a:moveTo>
                  <a:lnTo>
                    <a:pt x="3540044" y="0"/>
                  </a:lnTo>
                  <a:lnTo>
                    <a:pt x="3540044" y="213073"/>
                  </a:lnTo>
                  <a:lnTo>
                    <a:pt x="0" y="213073"/>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65100" y="654050"/>
            <a:ext cx="9750483" cy="636458"/>
            <a:chOff x="-7317" y="-38100"/>
            <a:chExt cx="3494353" cy="228092"/>
          </a:xfrm>
        </p:grpSpPr>
        <p:sp>
          <p:nvSpPr>
            <p:cNvPr id="9" name="Freeform 9"/>
            <p:cNvSpPr/>
            <p:nvPr/>
          </p:nvSpPr>
          <p:spPr>
            <a:xfrm>
              <a:off x="-7317" y="-4576"/>
              <a:ext cx="3494353" cy="194568"/>
            </a:xfrm>
            <a:custGeom>
              <a:avLst/>
              <a:gdLst/>
              <a:ahLst/>
              <a:cxnLst/>
              <a:rect l="l" t="t" r="r" b="b"/>
              <a:pathLst>
                <a:path w="3494353" h="194568">
                  <a:moveTo>
                    <a:pt x="15880" y="0"/>
                  </a:moveTo>
                  <a:lnTo>
                    <a:pt x="3478473" y="0"/>
                  </a:lnTo>
                  <a:cubicBezTo>
                    <a:pt x="3487243" y="0"/>
                    <a:pt x="3494353" y="7110"/>
                    <a:pt x="3494353" y="15880"/>
                  </a:cubicBezTo>
                  <a:lnTo>
                    <a:pt x="3494353" y="178688"/>
                  </a:lnTo>
                  <a:cubicBezTo>
                    <a:pt x="3494353" y="187458"/>
                    <a:pt x="3487243" y="194568"/>
                    <a:pt x="3478473" y="194568"/>
                  </a:cubicBezTo>
                  <a:lnTo>
                    <a:pt x="15880" y="194568"/>
                  </a:lnTo>
                  <a:cubicBezTo>
                    <a:pt x="7110" y="194568"/>
                    <a:pt x="0" y="187458"/>
                    <a:pt x="0" y="178688"/>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0" y="-38100"/>
              <a:ext cx="2614286" cy="224682"/>
            </a:xfrm>
            <a:prstGeom prst="rect">
              <a:avLst/>
            </a:prstGeom>
          </p:spPr>
          <p:txBody>
            <a:bodyPr lIns="50800" tIns="50800" rIns="50800" bIns="50800" rtlCol="0" anchor="ctr"/>
            <a:lstStyle/>
            <a:p>
              <a:pPr>
                <a:lnSpc>
                  <a:spcPts val="3220"/>
                </a:lnSpc>
              </a:pPr>
              <a:r>
                <a:rPr lang="en-US" sz="2300" dirty="0">
                  <a:solidFill>
                    <a:srgbClr val="FFFFFF"/>
                  </a:solidFill>
                  <a:latin typeface="Century Gothic"/>
                </a:rPr>
                <a:t> Participants of this Working Group</a:t>
              </a:r>
            </a:p>
          </p:txBody>
        </p:sp>
      </p:grpSp>
      <p:grpSp>
        <p:nvGrpSpPr>
          <p:cNvPr id="11" name="Group 11"/>
          <p:cNvGrpSpPr/>
          <p:nvPr/>
        </p:nvGrpSpPr>
        <p:grpSpPr>
          <a:xfrm>
            <a:off x="4423334" y="4234945"/>
            <a:ext cx="6124840" cy="2912568"/>
            <a:chOff x="0" y="0"/>
            <a:chExt cx="2195004" cy="1043799"/>
          </a:xfrm>
        </p:grpSpPr>
        <p:sp>
          <p:nvSpPr>
            <p:cNvPr id="12" name="Freeform 12"/>
            <p:cNvSpPr/>
            <p:nvPr/>
          </p:nvSpPr>
          <p:spPr>
            <a:xfrm>
              <a:off x="0" y="0"/>
              <a:ext cx="2195005" cy="1043799"/>
            </a:xfrm>
            <a:custGeom>
              <a:avLst/>
              <a:gdLst/>
              <a:ahLst/>
              <a:cxnLst/>
              <a:rect l="l" t="t" r="r" b="b"/>
              <a:pathLst>
                <a:path w="2195005" h="1043799">
                  <a:moveTo>
                    <a:pt x="0" y="0"/>
                  </a:moveTo>
                  <a:lnTo>
                    <a:pt x="2195005" y="0"/>
                  </a:lnTo>
                  <a:lnTo>
                    <a:pt x="2195005" y="1043799"/>
                  </a:lnTo>
                  <a:lnTo>
                    <a:pt x="0" y="1043799"/>
                  </a:lnTo>
                  <a:close/>
                </a:path>
              </a:pathLst>
            </a:custGeom>
            <a:solidFill>
              <a:srgbClr val="FFFFFF"/>
            </a:solidFill>
          </p:spPr>
          <p:txBody>
            <a:bodyPr/>
            <a:lstStyle/>
            <a:p>
              <a:endParaRPr lang="en-GB"/>
            </a:p>
          </p:txBody>
        </p:sp>
        <p:sp>
          <p:nvSpPr>
            <p:cNvPr id="13" name="TextBox 13"/>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4" name="Group 14"/>
          <p:cNvGrpSpPr/>
          <p:nvPr/>
        </p:nvGrpSpPr>
        <p:grpSpPr>
          <a:xfrm>
            <a:off x="4564759" y="4461967"/>
            <a:ext cx="5906150" cy="2406348"/>
            <a:chOff x="0" y="-38100"/>
            <a:chExt cx="2116631" cy="862381"/>
          </a:xfrm>
        </p:grpSpPr>
        <p:sp>
          <p:nvSpPr>
            <p:cNvPr id="15" name="Freeform 15"/>
            <p:cNvSpPr/>
            <p:nvPr/>
          </p:nvSpPr>
          <p:spPr>
            <a:xfrm>
              <a:off x="0" y="0"/>
              <a:ext cx="2116631" cy="824281"/>
            </a:xfrm>
            <a:custGeom>
              <a:avLst/>
              <a:gdLst/>
              <a:ahLst/>
              <a:cxnLst/>
              <a:rect l="l" t="t" r="r" b="b"/>
              <a:pathLst>
                <a:path w="2116631" h="824281">
                  <a:moveTo>
                    <a:pt x="48500" y="0"/>
                  </a:moveTo>
                  <a:lnTo>
                    <a:pt x="2068130" y="0"/>
                  </a:lnTo>
                  <a:cubicBezTo>
                    <a:pt x="2080994" y="0"/>
                    <a:pt x="2093330" y="5110"/>
                    <a:pt x="2102425" y="14205"/>
                  </a:cubicBezTo>
                  <a:cubicBezTo>
                    <a:pt x="2111521" y="23301"/>
                    <a:pt x="2116631" y="35637"/>
                    <a:pt x="2116631" y="48500"/>
                  </a:cubicBezTo>
                  <a:lnTo>
                    <a:pt x="2116631" y="775781"/>
                  </a:lnTo>
                  <a:cubicBezTo>
                    <a:pt x="2116631" y="788644"/>
                    <a:pt x="2111521" y="800980"/>
                    <a:pt x="2102425" y="810076"/>
                  </a:cubicBezTo>
                  <a:cubicBezTo>
                    <a:pt x="2093330" y="819171"/>
                    <a:pt x="2080994" y="824281"/>
                    <a:pt x="2068130" y="824281"/>
                  </a:cubicBezTo>
                  <a:lnTo>
                    <a:pt x="48500" y="824281"/>
                  </a:lnTo>
                  <a:cubicBezTo>
                    <a:pt x="21714" y="824281"/>
                    <a:pt x="0" y="802567"/>
                    <a:pt x="0" y="775781"/>
                  </a:cubicBezTo>
                  <a:lnTo>
                    <a:pt x="0" y="48500"/>
                  </a:lnTo>
                  <a:cubicBezTo>
                    <a:pt x="0" y="35637"/>
                    <a:pt x="5110" y="23301"/>
                    <a:pt x="14205" y="14205"/>
                  </a:cubicBezTo>
                  <a:cubicBezTo>
                    <a:pt x="23301" y="5110"/>
                    <a:pt x="35637" y="0"/>
                    <a:pt x="48500" y="0"/>
                  </a:cubicBezTo>
                  <a:close/>
                </a:path>
              </a:pathLst>
            </a:custGeom>
            <a:solidFill>
              <a:srgbClr val="366D6D"/>
            </a:solidFill>
          </p:spPr>
          <p:txBody>
            <a:bodyPr/>
            <a:lstStyle/>
            <a:p>
              <a:endParaRPr lang="en-GB"/>
            </a:p>
          </p:txBody>
        </p:sp>
        <p:sp>
          <p:nvSpPr>
            <p:cNvPr id="16" name="TextBox 16"/>
            <p:cNvSpPr txBox="1"/>
            <p:nvPr/>
          </p:nvSpPr>
          <p:spPr>
            <a:xfrm>
              <a:off x="0" y="-38100"/>
              <a:ext cx="2109890" cy="850900"/>
            </a:xfrm>
            <a:prstGeom prst="rect">
              <a:avLst/>
            </a:prstGeom>
          </p:spPr>
          <p:txBody>
            <a:bodyPr lIns="139700" tIns="139700" rIns="139700" bIns="139700" rtlCol="0" anchor="ctr"/>
            <a:lstStyle/>
            <a:p>
              <a:pPr algn="ctr">
                <a:lnSpc>
                  <a:spcPts val="2886"/>
                </a:lnSpc>
              </a:pPr>
              <a:r>
                <a:rPr lang="en-US" sz="2062" dirty="0">
                  <a:solidFill>
                    <a:srgbClr val="FFFFFF"/>
                  </a:solidFill>
                  <a:latin typeface="Muli Extra Light"/>
                </a:rPr>
                <a:t>This document was produced by a BBO Hub NCETM-funded working group of teacher education tutors and mentors from primary and secondary programmes working together, trialling tasks and feeding back experiences. </a:t>
              </a:r>
            </a:p>
          </p:txBody>
        </p:sp>
      </p:grpSp>
      <p:sp>
        <p:nvSpPr>
          <p:cNvPr id="17" name="TextBox 17"/>
          <p:cNvSpPr txBox="1"/>
          <p:nvPr/>
        </p:nvSpPr>
        <p:spPr>
          <a:xfrm>
            <a:off x="818053" y="1949450"/>
            <a:ext cx="3108564" cy="4001095"/>
          </a:xfrm>
          <a:prstGeom prst="rect">
            <a:avLst/>
          </a:prstGeom>
        </p:spPr>
        <p:txBody>
          <a:bodyPr lIns="0" tIns="0" rIns="0" bIns="0" rtlCol="0" anchor="t">
            <a:spAutoFit/>
          </a:bodyPr>
          <a:lstStyle/>
          <a:p>
            <a:pPr>
              <a:lnSpc>
                <a:spcPts val="2606"/>
              </a:lnSpc>
            </a:pPr>
            <a:r>
              <a:rPr lang="en-US" sz="1862" dirty="0">
                <a:solidFill>
                  <a:srgbClr val="000000"/>
                </a:solidFill>
                <a:latin typeface="Muli Extra Light Bold"/>
              </a:rPr>
              <a:t>Ruth Barnett</a:t>
            </a:r>
          </a:p>
          <a:p>
            <a:pPr>
              <a:lnSpc>
                <a:spcPts val="2606"/>
              </a:lnSpc>
            </a:pPr>
            <a:r>
              <a:rPr lang="en-US" sz="1862" dirty="0">
                <a:solidFill>
                  <a:srgbClr val="000000"/>
                </a:solidFill>
                <a:latin typeface="Muli Extra Light Bold"/>
              </a:rPr>
              <a:t>Kosser Choudry</a:t>
            </a:r>
          </a:p>
          <a:p>
            <a:pPr>
              <a:lnSpc>
                <a:spcPts val="2606"/>
              </a:lnSpc>
            </a:pPr>
            <a:r>
              <a:rPr lang="en-US" sz="1862" dirty="0">
                <a:solidFill>
                  <a:srgbClr val="000000"/>
                </a:solidFill>
                <a:latin typeface="Muli Extra Light Bold"/>
              </a:rPr>
              <a:t>Matthew Coatsworth</a:t>
            </a:r>
          </a:p>
          <a:p>
            <a:pPr>
              <a:lnSpc>
                <a:spcPts val="2606"/>
              </a:lnSpc>
            </a:pPr>
            <a:r>
              <a:rPr lang="en-US" sz="1862" dirty="0">
                <a:solidFill>
                  <a:srgbClr val="000000"/>
                </a:solidFill>
                <a:latin typeface="Muli Extra Light Bold"/>
              </a:rPr>
              <a:t>Lucy Dasgupta</a:t>
            </a:r>
          </a:p>
          <a:p>
            <a:pPr>
              <a:lnSpc>
                <a:spcPts val="2606"/>
              </a:lnSpc>
            </a:pPr>
            <a:r>
              <a:rPr lang="en-US" sz="1862" dirty="0">
                <a:solidFill>
                  <a:srgbClr val="000000"/>
                </a:solidFill>
                <a:latin typeface="Muli Extra Light Bold"/>
              </a:rPr>
              <a:t>Michelle Guy</a:t>
            </a:r>
          </a:p>
          <a:p>
            <a:pPr>
              <a:lnSpc>
                <a:spcPts val="2606"/>
              </a:lnSpc>
            </a:pPr>
            <a:r>
              <a:rPr lang="en-US" sz="1862" dirty="0">
                <a:solidFill>
                  <a:srgbClr val="000000"/>
                </a:solidFill>
                <a:latin typeface="Muli Extra Light Bold"/>
              </a:rPr>
              <a:t>Linda Hull</a:t>
            </a:r>
          </a:p>
          <a:p>
            <a:pPr>
              <a:lnSpc>
                <a:spcPts val="2606"/>
              </a:lnSpc>
            </a:pPr>
            <a:r>
              <a:rPr lang="en-US" sz="1862" dirty="0">
                <a:solidFill>
                  <a:srgbClr val="000000"/>
                </a:solidFill>
                <a:latin typeface="Muli Extra Light Bold"/>
              </a:rPr>
              <a:t>Jenni Ingram</a:t>
            </a:r>
          </a:p>
          <a:p>
            <a:pPr>
              <a:lnSpc>
                <a:spcPts val="2606"/>
              </a:lnSpc>
            </a:pPr>
            <a:r>
              <a:rPr lang="en-US" sz="1862" dirty="0">
                <a:solidFill>
                  <a:srgbClr val="000000"/>
                </a:solidFill>
                <a:latin typeface="Muli Extra Light Bold"/>
              </a:rPr>
              <a:t>Usman Nasir</a:t>
            </a:r>
          </a:p>
          <a:p>
            <a:pPr>
              <a:lnSpc>
                <a:spcPts val="2606"/>
              </a:lnSpc>
            </a:pPr>
            <a:r>
              <a:rPr lang="en-US" sz="1862" dirty="0">
                <a:solidFill>
                  <a:srgbClr val="000000"/>
                </a:solidFill>
                <a:latin typeface="Muli Extra Light Bold"/>
              </a:rPr>
              <a:t>Louise Price</a:t>
            </a:r>
          </a:p>
          <a:p>
            <a:pPr>
              <a:lnSpc>
                <a:spcPts val="2606"/>
              </a:lnSpc>
            </a:pPr>
            <a:r>
              <a:rPr lang="en-US" sz="1862" dirty="0">
                <a:solidFill>
                  <a:srgbClr val="000000"/>
                </a:solidFill>
                <a:latin typeface="Muli Extra Light Bold"/>
              </a:rPr>
              <a:t>Jo Skelton</a:t>
            </a:r>
          </a:p>
          <a:p>
            <a:pPr>
              <a:lnSpc>
                <a:spcPts val="2606"/>
              </a:lnSpc>
            </a:pPr>
            <a:r>
              <a:rPr lang="en-US" sz="1862" dirty="0">
                <a:solidFill>
                  <a:srgbClr val="000000"/>
                </a:solidFill>
                <a:latin typeface="Muli Extra Light Bold"/>
              </a:rPr>
              <a:t>Anne Watson</a:t>
            </a:r>
          </a:p>
          <a:p>
            <a:pPr>
              <a:lnSpc>
                <a:spcPts val="2606"/>
              </a:lnSpc>
              <a:spcBef>
                <a:spcPct val="0"/>
              </a:spcBef>
            </a:pPr>
            <a:r>
              <a:rPr lang="en-US" sz="1862" dirty="0">
                <a:solidFill>
                  <a:srgbClr val="000000"/>
                </a:solidFill>
                <a:latin typeface="Muli Extra Light Bold"/>
              </a:rPr>
              <a:t>Andrea Wickham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FFF2CC"/>
        </a:solidFill>
        <a:effectLst/>
      </p:bgPr>
    </p:bg>
    <p:spTree>
      <p:nvGrpSpPr>
        <p:cNvPr id="1" name=""/>
        <p:cNvGrpSpPr/>
        <p:nvPr/>
      </p:nvGrpSpPr>
      <p:grpSpPr>
        <a:xfrm>
          <a:off x="0" y="0"/>
          <a:ext cx="0" cy="0"/>
          <a:chOff x="0" y="0"/>
          <a:chExt cx="0" cy="0"/>
        </a:xfrm>
      </p:grpSpPr>
      <p:grpSp>
        <p:nvGrpSpPr>
          <p:cNvPr id="2" name="Group 2"/>
          <p:cNvGrpSpPr/>
          <p:nvPr/>
        </p:nvGrpSpPr>
        <p:grpSpPr>
          <a:xfrm>
            <a:off x="121424" y="104604"/>
            <a:ext cx="10452947" cy="7367891"/>
            <a:chOff x="0" y="0"/>
            <a:chExt cx="17756138" cy="12515637"/>
          </a:xfrm>
        </p:grpSpPr>
        <p:sp>
          <p:nvSpPr>
            <p:cNvPr id="3" name="Freeform 3"/>
            <p:cNvSpPr/>
            <p:nvPr/>
          </p:nvSpPr>
          <p:spPr>
            <a:xfrm>
              <a:off x="-12700" y="-12700"/>
              <a:ext cx="17781539" cy="12541037"/>
            </a:xfrm>
            <a:custGeom>
              <a:avLst/>
              <a:gdLst/>
              <a:ahLst/>
              <a:cxnLst/>
              <a:rect l="l" t="t" r="r" b="b"/>
              <a:pathLst>
                <a:path w="17781539" h="12541037">
                  <a:moveTo>
                    <a:pt x="16919209" y="0"/>
                  </a:moveTo>
                  <a:lnTo>
                    <a:pt x="862330" y="0"/>
                  </a:lnTo>
                  <a:cubicBezTo>
                    <a:pt x="389890" y="0"/>
                    <a:pt x="0" y="389890"/>
                    <a:pt x="0" y="862330"/>
                  </a:cubicBezTo>
                  <a:lnTo>
                    <a:pt x="0" y="11678707"/>
                  </a:lnTo>
                  <a:cubicBezTo>
                    <a:pt x="0" y="12151147"/>
                    <a:pt x="389890" y="12541037"/>
                    <a:pt x="862330" y="12541037"/>
                  </a:cubicBezTo>
                  <a:lnTo>
                    <a:pt x="16919209" y="12541037"/>
                  </a:lnTo>
                  <a:cubicBezTo>
                    <a:pt x="17391649" y="12541037"/>
                    <a:pt x="17781539" y="12151147"/>
                    <a:pt x="17781539" y="11678707"/>
                  </a:cubicBezTo>
                  <a:lnTo>
                    <a:pt x="17781539" y="862330"/>
                  </a:lnTo>
                  <a:cubicBezTo>
                    <a:pt x="17781538" y="389890"/>
                    <a:pt x="17391649" y="0"/>
                    <a:pt x="16919209" y="0"/>
                  </a:cubicBezTo>
                  <a:close/>
                  <a:moveTo>
                    <a:pt x="17591038" y="927100"/>
                  </a:moveTo>
                  <a:lnTo>
                    <a:pt x="17591038" y="11678707"/>
                  </a:lnTo>
                  <a:cubicBezTo>
                    <a:pt x="17591038" y="12045737"/>
                    <a:pt x="17286238" y="12350537"/>
                    <a:pt x="16919209" y="12350537"/>
                  </a:cubicBezTo>
                  <a:lnTo>
                    <a:pt x="862330" y="12350537"/>
                  </a:lnTo>
                  <a:cubicBezTo>
                    <a:pt x="495300" y="12350537"/>
                    <a:pt x="190500" y="12045737"/>
                    <a:pt x="190500" y="11678707"/>
                  </a:cubicBezTo>
                  <a:lnTo>
                    <a:pt x="190500" y="862330"/>
                  </a:lnTo>
                  <a:cubicBezTo>
                    <a:pt x="190500" y="495300"/>
                    <a:pt x="495300" y="190500"/>
                    <a:pt x="862330" y="190500"/>
                  </a:cubicBezTo>
                  <a:lnTo>
                    <a:pt x="16919209" y="190500"/>
                  </a:lnTo>
                  <a:cubicBezTo>
                    <a:pt x="17286238" y="190500"/>
                    <a:pt x="17591038" y="495300"/>
                    <a:pt x="17591038" y="862330"/>
                  </a:cubicBezTo>
                  <a:lnTo>
                    <a:pt x="17591038" y="927100"/>
                  </a:lnTo>
                  <a:close/>
                </a:path>
              </a:pathLst>
            </a:custGeom>
            <a:solidFill>
              <a:srgbClr val="626161"/>
            </a:solidFill>
          </p:spPr>
          <p:txBody>
            <a:bodyPr/>
            <a:lstStyle/>
            <a:p>
              <a:endParaRPr lang="en-GB"/>
            </a:p>
          </p:txBody>
        </p:sp>
      </p:grpSp>
      <p:grpSp>
        <p:nvGrpSpPr>
          <p:cNvPr id="8" name="Group 8"/>
          <p:cNvGrpSpPr/>
          <p:nvPr/>
        </p:nvGrpSpPr>
        <p:grpSpPr>
          <a:xfrm>
            <a:off x="88900" y="-14432"/>
            <a:ext cx="9847100" cy="836686"/>
            <a:chOff x="0" y="-38100"/>
            <a:chExt cx="3494353" cy="300085"/>
          </a:xfrm>
        </p:grpSpPr>
        <p:sp>
          <p:nvSpPr>
            <p:cNvPr id="9" name="Freeform 9"/>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0" name="TextBox 10"/>
            <p:cNvSpPr txBox="1"/>
            <p:nvPr/>
          </p:nvSpPr>
          <p:spPr>
            <a:xfrm>
              <a:off x="0" y="-38100"/>
              <a:ext cx="812800" cy="299849"/>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2</a:t>
              </a:r>
            </a:p>
          </p:txBody>
        </p:sp>
      </p:grpSp>
      <p:sp>
        <p:nvSpPr>
          <p:cNvPr id="13" name="TextBox 13"/>
          <p:cNvSpPr txBox="1"/>
          <p:nvPr/>
        </p:nvSpPr>
        <p:spPr>
          <a:xfrm>
            <a:off x="850900" y="188921"/>
            <a:ext cx="7953041" cy="541329"/>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Filling in a concept-pedagogy table</a:t>
            </a:r>
          </a:p>
          <a:p>
            <a:pPr algn="just">
              <a:lnSpc>
                <a:spcPts val="2239"/>
              </a:lnSpc>
            </a:pPr>
            <a:r>
              <a:rPr lang="en-US" sz="1599" spc="100" dirty="0">
                <a:solidFill>
                  <a:srgbClr val="FFFFFF"/>
                </a:solidFill>
                <a:latin typeface="Century Gothic"/>
              </a:rPr>
              <a:t>Content focus: Place value in the number system</a:t>
            </a:r>
          </a:p>
        </p:txBody>
      </p:sp>
      <p:graphicFrame>
        <p:nvGraphicFramePr>
          <p:cNvPr id="14" name="Table 14"/>
          <p:cNvGraphicFramePr>
            <a:graphicFrameLocks noGrp="1"/>
          </p:cNvGraphicFramePr>
          <p:nvPr>
            <p:extLst>
              <p:ext uri="{D42A27DB-BD31-4B8C-83A1-F6EECF244321}">
                <p14:modId xmlns:p14="http://schemas.microsoft.com/office/powerpoint/2010/main" val="1051536921"/>
              </p:ext>
            </p:extLst>
          </p:nvPr>
        </p:nvGraphicFramePr>
        <p:xfrm>
          <a:off x="317500" y="958850"/>
          <a:ext cx="10062971" cy="6091621"/>
        </p:xfrm>
        <a:graphic>
          <a:graphicData uri="http://schemas.openxmlformats.org/drawingml/2006/table">
            <a:tbl>
              <a:tblPr/>
              <a:tblGrid>
                <a:gridCol w="1188436">
                  <a:extLst>
                    <a:ext uri="{9D8B030D-6E8A-4147-A177-3AD203B41FA5}">
                      <a16:colId xmlns:a16="http://schemas.microsoft.com/office/drawing/2014/main" val="20000"/>
                    </a:ext>
                  </a:extLst>
                </a:gridCol>
                <a:gridCol w="1511768">
                  <a:extLst>
                    <a:ext uri="{9D8B030D-6E8A-4147-A177-3AD203B41FA5}">
                      <a16:colId xmlns:a16="http://schemas.microsoft.com/office/drawing/2014/main" val="20001"/>
                    </a:ext>
                  </a:extLst>
                </a:gridCol>
                <a:gridCol w="2155643">
                  <a:extLst>
                    <a:ext uri="{9D8B030D-6E8A-4147-A177-3AD203B41FA5}">
                      <a16:colId xmlns:a16="http://schemas.microsoft.com/office/drawing/2014/main" val="20002"/>
                    </a:ext>
                  </a:extLst>
                </a:gridCol>
                <a:gridCol w="1468753">
                  <a:extLst>
                    <a:ext uri="{9D8B030D-6E8A-4147-A177-3AD203B41FA5}">
                      <a16:colId xmlns:a16="http://schemas.microsoft.com/office/drawing/2014/main" val="20003"/>
                    </a:ext>
                  </a:extLst>
                </a:gridCol>
                <a:gridCol w="1630794">
                  <a:extLst>
                    <a:ext uri="{9D8B030D-6E8A-4147-A177-3AD203B41FA5}">
                      <a16:colId xmlns:a16="http://schemas.microsoft.com/office/drawing/2014/main" val="20004"/>
                    </a:ext>
                  </a:extLst>
                </a:gridCol>
                <a:gridCol w="2107577">
                  <a:extLst>
                    <a:ext uri="{9D8B030D-6E8A-4147-A177-3AD203B41FA5}">
                      <a16:colId xmlns:a16="http://schemas.microsoft.com/office/drawing/2014/main" val="20005"/>
                    </a:ext>
                  </a:extLst>
                </a:gridCol>
              </a:tblGrid>
              <a:tr h="492875">
                <a:tc>
                  <a:txBody>
                    <a:bodyPr/>
                    <a:lstStyle/>
                    <a:p>
                      <a:pPr algn="l">
                        <a:defRPr/>
                      </a:pPr>
                      <a:r>
                        <a:rPr lang="en-US" sz="1400" dirty="0">
                          <a:solidFill>
                            <a:schemeClr val="bg1"/>
                          </a:solidFill>
                          <a:latin typeface="+mn-lt"/>
                        </a:rPr>
                        <a:t>Concept/</a:t>
                      </a:r>
                    </a:p>
                    <a:p>
                      <a:r>
                        <a:rPr lang="en-US" sz="1400" dirty="0">
                          <a:solidFill>
                            <a:schemeClr val="bg1"/>
                          </a:solidFill>
                          <a:latin typeface="+mn-lt"/>
                        </a:rPr>
                        <a:t>context</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dirty="0">
                          <a:solidFill>
                            <a:schemeClr val="bg1"/>
                          </a:solidFill>
                          <a:latin typeface="+mn-lt"/>
                        </a:rPr>
                        <a:t>Materials/</a:t>
                      </a:r>
                    </a:p>
                    <a:p>
                      <a:r>
                        <a:rPr lang="en-US" sz="1400" dirty="0">
                          <a:solidFill>
                            <a:schemeClr val="bg1"/>
                          </a:solidFill>
                          <a:latin typeface="+mn-lt"/>
                        </a:rPr>
                        <a:t>manipulatives</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dirty="0">
                          <a:solidFill>
                            <a:schemeClr val="bg1"/>
                          </a:solidFill>
                          <a:latin typeface="+mn-lt"/>
                        </a:rPr>
                        <a:t>Language</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dirty="0">
                          <a:solidFill>
                            <a:schemeClr val="bg1"/>
                          </a:solidFill>
                          <a:latin typeface="+mn-lt"/>
                        </a:rPr>
                        <a:t>Mental images/</a:t>
                      </a:r>
                    </a:p>
                    <a:p>
                      <a:r>
                        <a:rPr lang="en-US" sz="1400" dirty="0">
                          <a:solidFill>
                            <a:schemeClr val="bg1"/>
                          </a:solidFill>
                          <a:latin typeface="+mn-lt"/>
                        </a:rPr>
                        <a:t>diagrams</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dirty="0">
                          <a:solidFill>
                            <a:schemeClr val="bg1"/>
                          </a:solidFill>
                          <a:latin typeface="+mn-lt"/>
                        </a:rPr>
                        <a:t>Notation</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dirty="0">
                          <a:solidFill>
                            <a:schemeClr val="bg1"/>
                          </a:solidFill>
                          <a:latin typeface="+mn-lt"/>
                        </a:rPr>
                        <a:t>Understanding</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extLst>
                  <a:ext uri="{0D108BD9-81ED-4DB2-BD59-A6C34878D82A}">
                    <a16:rowId xmlns:a16="http://schemas.microsoft.com/office/drawing/2014/main" val="10000"/>
                  </a:ext>
                </a:extLst>
              </a:tr>
              <a:tr h="870666">
                <a:tc>
                  <a:txBody>
                    <a:bodyPr/>
                    <a:lstStyle/>
                    <a:p>
                      <a:pPr algn="l">
                        <a:defRPr/>
                      </a:pPr>
                      <a:r>
                        <a:rPr lang="en-US" sz="1000" dirty="0">
                          <a:solidFill>
                            <a:srgbClr val="000000"/>
                          </a:solidFill>
                          <a:latin typeface="+mn-lt"/>
                        </a:rPr>
                        <a:t>Powers of ten</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Base ten apparatus, PV chart, PV counters,</a:t>
                      </a:r>
                    </a:p>
                    <a:p>
                      <a:r>
                        <a:rPr lang="en-US" sz="1000" dirty="0">
                          <a:solidFill>
                            <a:srgbClr val="000000"/>
                          </a:solidFill>
                          <a:latin typeface="+mn-lt"/>
                        </a:rPr>
                        <a:t>  numberline</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Reading digits with meaning; how decimal values are read, or often omitted (e.g. 0.435 read as ‘zero point 4 3 5) Reading very small and very large numbers.</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Symbols in columns, PV charts, zoom images of numberline</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000" dirty="0">
                          <a:solidFill>
                            <a:srgbClr val="000000"/>
                          </a:solidFill>
                          <a:latin typeface="+mn-lt"/>
                        </a:rPr>
                        <a:t>Cyclic nature of counting to 9 in every ‘place’. Multiplying and dividing by powers of 10. What digits to the right of the point mean. Rate of growth. Standard form. Rounding.</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68574">
                <a:tc>
                  <a:txBody>
                    <a:bodyPr/>
                    <a:lstStyle/>
                    <a:p>
                      <a:pPr algn="l">
                        <a:defRPr/>
                      </a:pPr>
                      <a:r>
                        <a:rPr lang="en-US" sz="1000" dirty="0">
                          <a:solidFill>
                            <a:srgbClr val="000000"/>
                          </a:solidFill>
                          <a:latin typeface="+mn-lt"/>
                        </a:rPr>
                        <a:t> Zero as placeholder in whole numbers </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Base ten apparatus, PV columns, PV chart, PV arrow</a:t>
                      </a:r>
                    </a:p>
                    <a:p>
                      <a:r>
                        <a:rPr lang="en-US" sz="1000" dirty="0">
                          <a:solidFill>
                            <a:srgbClr val="000000"/>
                          </a:solidFill>
                          <a:latin typeface="+mn-lt"/>
                        </a:rPr>
                        <a:t>  cards</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2C2C2"/>
                    </a:solidFill>
                  </a:tcPr>
                </a:tc>
                <a:tc>
                  <a:txBody>
                    <a:bodyPr/>
                    <a:lstStyle/>
                    <a:p>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2C2C2"/>
                    </a:solidFill>
                  </a:tcPr>
                </a:tc>
                <a:tc>
                  <a:txBody>
                    <a:bodyPr/>
                    <a:lstStyle/>
                    <a:p>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000" dirty="0">
                          <a:latin typeface="+mn-lt"/>
                        </a:rPr>
                        <a:t>Roles of zero. </a:t>
                      </a:r>
                    </a:p>
                    <a:p>
                      <a:r>
                        <a:rPr lang="en-US" sz="1000" dirty="0">
                          <a:solidFill>
                            <a:srgbClr val="000000"/>
                          </a:solidFill>
                          <a:latin typeface="+mn-lt"/>
                        </a:rPr>
                        <a:t>Approximation as ‘how close’</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17582">
                <a:tc>
                  <a:txBody>
                    <a:bodyPr/>
                    <a:lstStyle/>
                    <a:p>
                      <a:pPr algn="l">
                        <a:defRPr/>
                      </a:pPr>
                      <a:r>
                        <a:rPr lang="en-US" sz="1000" dirty="0">
                          <a:solidFill>
                            <a:srgbClr val="000000"/>
                          </a:solidFill>
                          <a:latin typeface="+mn-lt"/>
                        </a:rPr>
                        <a:t>Number expresses quantity</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endParaRPr sz="1000" dirty="0">
                        <a:latin typeface="+mn-lt"/>
                      </a:endParaRPr>
                    </a:p>
                    <a:p>
                      <a:r>
                        <a:rPr lang="en-US" sz="1000" dirty="0">
                          <a:latin typeface="+mn-lt"/>
                        </a:rPr>
                        <a:t>   </a:t>
                      </a:r>
                    </a:p>
                    <a:p>
                      <a:r>
                        <a:rPr lang="en-US" sz="1000" dirty="0">
                          <a:solidFill>
                            <a:srgbClr val="000000"/>
                          </a:solidFill>
                          <a:latin typeface="+mn-lt"/>
                        </a:rPr>
                        <a:t>  </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000" dirty="0">
                          <a:solidFill>
                            <a:srgbClr val="000000"/>
                          </a:solidFill>
                          <a:latin typeface="+mn-lt"/>
                        </a:rPr>
                        <a:t>Discuss &lt;, &gt;, = and changes, e.g. adding on, repeating units, growth</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Measures: spatial, mass, time, dimensions, exponential growth</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Units of measurement; common notations</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Dimensionality, approximation ‘how close’, relative sizes (ratio), &gt; and &lt; and =</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12845">
                <a:tc>
                  <a:txBody>
                    <a:bodyPr/>
                    <a:lstStyle/>
                    <a:p>
                      <a:pPr algn="l">
                        <a:defRPr/>
                      </a:pPr>
                      <a:r>
                        <a:rPr lang="en-US" sz="1000" dirty="0">
                          <a:solidFill>
                            <a:srgbClr val="000000"/>
                          </a:solidFill>
                          <a:latin typeface="+mn-lt"/>
                        </a:rPr>
                        <a:t>Negative numbers</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Rare real contexts: thermometers, car park levels.</a:t>
                      </a:r>
                    </a:p>
                    <a:p>
                      <a:r>
                        <a:rPr lang="en-US" sz="1000" dirty="0">
                          <a:solidFill>
                            <a:srgbClr val="000000"/>
                          </a:solidFill>
                          <a:latin typeface="+mn-lt"/>
                        </a:rPr>
                        <a:t>  ‘distance between’ gives meaning to subtraction.</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‘negative 3’ rather than ‘minus 3’</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2C2C2"/>
                    </a:solidFill>
                  </a:tcPr>
                </a:tc>
                <a:tc>
                  <a:txBody>
                    <a:bodyPr/>
                    <a:lstStyle/>
                    <a:p>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000" dirty="0">
                          <a:solidFill>
                            <a:srgbClr val="000000"/>
                          </a:solidFill>
                          <a:latin typeface="+mn-lt"/>
                        </a:rPr>
                        <a:t>An abstract and logical idea; reasoning with negative numbers depends on understanding that the negative of a negative must be a positive.</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23751">
                <a:tc>
                  <a:txBody>
                    <a:bodyPr/>
                    <a:lstStyle/>
                    <a:p>
                      <a:pPr algn="l">
                        <a:defRPr/>
                      </a:pPr>
                      <a:r>
                        <a:rPr lang="en-US" sz="1000" dirty="0">
                          <a:latin typeface="+mn-lt"/>
                        </a:rPr>
                        <a:t>x and ÷ by powers of</a:t>
                      </a:r>
                    </a:p>
                    <a:p>
                      <a:r>
                        <a:rPr lang="en-US" sz="1000" dirty="0">
                          <a:solidFill>
                            <a:srgbClr val="000000"/>
                          </a:solidFill>
                          <a:latin typeface="+mn-lt"/>
                        </a:rPr>
                        <a:t>  ten and then x and ÷ decimal numbers</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Measuring devices and base ten manipulatives</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Describe the outcome of mult/div a number by ten etc.</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PV columns, pictures of growth, scaling, zoom images.</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Is it the digits or the decimal places that ‘move’?</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That ‘shortcuts’ moving the decimal point obscure important meanings about the value of each digit.</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47869">
                <a:tc>
                  <a:txBody>
                    <a:bodyPr/>
                    <a:lstStyle/>
                    <a:p>
                      <a:pPr algn="l">
                        <a:defRPr/>
                      </a:pPr>
                      <a:r>
                        <a:rPr lang="en-US" sz="1000" dirty="0">
                          <a:solidFill>
                            <a:srgbClr val="000000"/>
                          </a:solidFill>
                          <a:latin typeface="+mn-lt"/>
                        </a:rPr>
                        <a:t>Decimals</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Base ten apparatus, PV chart, decimals, tape</a:t>
                      </a:r>
                    </a:p>
                    <a:p>
                      <a:r>
                        <a:rPr lang="en-US" sz="1000" dirty="0">
                          <a:solidFill>
                            <a:srgbClr val="000000"/>
                          </a:solidFill>
                          <a:latin typeface="+mn-lt"/>
                        </a:rPr>
                        <a:t>  measures, 100 squares, money</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How decimal digits are read and their meaning. </a:t>
                      </a:r>
                    </a:p>
                    <a:p>
                      <a:r>
                        <a:rPr lang="en-US" sz="1000" dirty="0">
                          <a:solidFill>
                            <a:srgbClr val="000000"/>
                          </a:solidFill>
                          <a:latin typeface="+mn-lt"/>
                        </a:rPr>
                        <a:t>The ‘th’ in tenths! Compare 3.24 with £3.24</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PV columns, zoom images. Money. </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000" dirty="0">
                          <a:solidFill>
                            <a:srgbClr val="000000"/>
                          </a:solidFill>
                          <a:latin typeface="+mn-lt"/>
                        </a:rPr>
                        <a:t>x10 and ÷10 etc. Number in science and other measures. Role of zero. £3.24 and 3.24</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99708">
                <a:tc>
                  <a:txBody>
                    <a:bodyPr/>
                    <a:lstStyle/>
                    <a:p>
                      <a:pPr algn="l">
                        <a:defRPr/>
                      </a:pPr>
                      <a:r>
                        <a:rPr lang="en-US" sz="1000" dirty="0">
                          <a:solidFill>
                            <a:srgbClr val="000000"/>
                          </a:solidFill>
                          <a:latin typeface="+mn-lt"/>
                        </a:rPr>
                        <a:t>Logarithms; standard form</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latin typeface="+mn-lt"/>
                        </a:rPr>
                        <a:t>Calculators,</a:t>
                      </a:r>
                    </a:p>
                    <a:p>
                      <a:r>
                        <a:rPr lang="en-US" sz="1000" dirty="0">
                          <a:solidFill>
                            <a:srgbClr val="000000"/>
                          </a:solidFill>
                          <a:latin typeface="+mn-lt"/>
                        </a:rPr>
                        <a:t>  scaling; logarithmic scales; powers of ten </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solidFill>
                            <a:srgbClr val="000000"/>
                          </a:solidFill>
                          <a:latin typeface="+mn-lt"/>
                        </a:rPr>
                        <a:t>Standard notation: how to read it</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solidFill>
                            <a:srgbClr val="000000"/>
                          </a:solidFill>
                          <a:latin typeface="+mn-lt"/>
                        </a:rPr>
                        <a:t>Zoom images; Examples of use­­­­­</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solidFill>
                            <a:srgbClr val="000000"/>
                          </a:solidFill>
                          <a:latin typeface="+mn-lt"/>
                        </a:rPr>
                        <a:t>Common notation in text and on calculators</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4DBFD"/>
                    </a:solidFill>
                  </a:tcPr>
                </a:tc>
                <a:tc>
                  <a:txBody>
                    <a:bodyPr/>
                    <a:lstStyle/>
                    <a:p>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4DBFD"/>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FFF2CC"/>
        </a:solidFill>
        <a:effectLst/>
      </p:bgPr>
    </p:bg>
    <p:spTree>
      <p:nvGrpSpPr>
        <p:cNvPr id="1" name=""/>
        <p:cNvGrpSpPr/>
        <p:nvPr/>
      </p:nvGrpSpPr>
      <p:grpSpPr>
        <a:xfrm>
          <a:off x="0" y="0"/>
          <a:ext cx="0" cy="0"/>
          <a:chOff x="0" y="0"/>
          <a:chExt cx="0" cy="0"/>
        </a:xfrm>
      </p:grpSpPr>
      <p:grpSp>
        <p:nvGrpSpPr>
          <p:cNvPr id="2" name="Group 2"/>
          <p:cNvGrpSpPr/>
          <p:nvPr/>
        </p:nvGrpSpPr>
        <p:grpSpPr>
          <a:xfrm>
            <a:off x="0" y="104604"/>
            <a:ext cx="9999400" cy="826376"/>
            <a:chOff x="0" y="0"/>
            <a:chExt cx="3583559" cy="296154"/>
          </a:xfrm>
        </p:grpSpPr>
        <p:sp>
          <p:nvSpPr>
            <p:cNvPr id="3" name="Freeform 3"/>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FFF2CC"/>
            </a:solidFill>
          </p:spPr>
          <p:txBody>
            <a:bodyPr/>
            <a:lstStyle/>
            <a:p>
              <a:endParaRPr lang="en-GB"/>
            </a:p>
          </p:txBody>
        </p:sp>
        <p:sp>
          <p:nvSpPr>
            <p:cNvPr id="4" name="TextBox 4"/>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aphicFrame>
        <p:nvGraphicFramePr>
          <p:cNvPr id="5" name="Table 5"/>
          <p:cNvGraphicFramePr>
            <a:graphicFrameLocks noGrp="1"/>
          </p:cNvGraphicFramePr>
          <p:nvPr>
            <p:extLst>
              <p:ext uri="{D42A27DB-BD31-4B8C-83A1-F6EECF244321}">
                <p14:modId xmlns:p14="http://schemas.microsoft.com/office/powerpoint/2010/main" val="1959368192"/>
              </p:ext>
            </p:extLst>
          </p:nvPr>
        </p:nvGraphicFramePr>
        <p:xfrm>
          <a:off x="0" y="0"/>
          <a:ext cx="10693400" cy="7248027"/>
        </p:xfrm>
        <a:graphic>
          <a:graphicData uri="http://schemas.openxmlformats.org/drawingml/2006/table">
            <a:tbl>
              <a:tblPr/>
              <a:tblGrid>
                <a:gridCol w="1188395">
                  <a:extLst>
                    <a:ext uri="{9D8B030D-6E8A-4147-A177-3AD203B41FA5}">
                      <a16:colId xmlns:a16="http://schemas.microsoft.com/office/drawing/2014/main" val="20000"/>
                    </a:ext>
                  </a:extLst>
                </a:gridCol>
                <a:gridCol w="1511715">
                  <a:extLst>
                    <a:ext uri="{9D8B030D-6E8A-4147-A177-3AD203B41FA5}">
                      <a16:colId xmlns:a16="http://schemas.microsoft.com/office/drawing/2014/main" val="20001"/>
                    </a:ext>
                  </a:extLst>
                </a:gridCol>
                <a:gridCol w="2155567">
                  <a:extLst>
                    <a:ext uri="{9D8B030D-6E8A-4147-A177-3AD203B41FA5}">
                      <a16:colId xmlns:a16="http://schemas.microsoft.com/office/drawing/2014/main" val="20002"/>
                    </a:ext>
                  </a:extLst>
                </a:gridCol>
                <a:gridCol w="1481623">
                  <a:extLst>
                    <a:ext uri="{9D8B030D-6E8A-4147-A177-3AD203B41FA5}">
                      <a16:colId xmlns:a16="http://schemas.microsoft.com/office/drawing/2014/main" val="20003"/>
                    </a:ext>
                  </a:extLst>
                </a:gridCol>
                <a:gridCol w="1617814">
                  <a:extLst>
                    <a:ext uri="{9D8B030D-6E8A-4147-A177-3AD203B41FA5}">
                      <a16:colId xmlns:a16="http://schemas.microsoft.com/office/drawing/2014/main" val="20004"/>
                    </a:ext>
                  </a:extLst>
                </a:gridCol>
                <a:gridCol w="2738286">
                  <a:extLst>
                    <a:ext uri="{9D8B030D-6E8A-4147-A177-3AD203B41FA5}">
                      <a16:colId xmlns:a16="http://schemas.microsoft.com/office/drawing/2014/main" val="20005"/>
                    </a:ext>
                  </a:extLst>
                </a:gridCol>
              </a:tblGrid>
              <a:tr h="437812">
                <a:tc>
                  <a:txBody>
                    <a:bodyPr/>
                    <a:lstStyle/>
                    <a:p>
                      <a:pPr algn="l">
                        <a:defRPr/>
                      </a:pPr>
                      <a:r>
                        <a:rPr lang="en-US" sz="1400" kern="1200" dirty="0">
                          <a:solidFill>
                            <a:schemeClr val="bg1"/>
                          </a:solidFill>
                          <a:latin typeface="+mn-lt"/>
                          <a:ea typeface="+mn-ea"/>
                          <a:cs typeface="+mn-cs"/>
                        </a:rPr>
                        <a:t>Concept/</a:t>
                      </a:r>
                    </a:p>
                    <a:p>
                      <a:r>
                        <a:rPr lang="en-US" sz="1400" kern="1200" dirty="0">
                          <a:solidFill>
                            <a:schemeClr val="bg1"/>
                          </a:solidFill>
                          <a:latin typeface="+mn-lt"/>
                          <a:ea typeface="+mn-ea"/>
                          <a:cs typeface="+mn-cs"/>
                        </a:rPr>
                        <a:t>context</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kern="1200" dirty="0">
                          <a:solidFill>
                            <a:schemeClr val="bg1"/>
                          </a:solidFill>
                          <a:latin typeface="+mn-lt"/>
                          <a:ea typeface="+mn-ea"/>
                          <a:cs typeface="+mn-cs"/>
                        </a:rPr>
                        <a:t>Materials/</a:t>
                      </a:r>
                    </a:p>
                    <a:p>
                      <a:r>
                        <a:rPr lang="en-US" sz="1400" kern="1200" dirty="0">
                          <a:solidFill>
                            <a:schemeClr val="bg1"/>
                          </a:solidFill>
                          <a:latin typeface="+mn-lt"/>
                          <a:ea typeface="+mn-ea"/>
                          <a:cs typeface="+mn-cs"/>
                        </a:rPr>
                        <a:t>manipulatives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kern="1200" dirty="0">
                          <a:solidFill>
                            <a:schemeClr val="bg1"/>
                          </a:solidFill>
                          <a:latin typeface="+mn-lt"/>
                          <a:ea typeface="+mn-ea"/>
                          <a:cs typeface="+mn-cs"/>
                        </a:rPr>
                        <a:t>Language</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kern="1200" dirty="0">
                          <a:solidFill>
                            <a:schemeClr val="bg1"/>
                          </a:solidFill>
                          <a:latin typeface="+mn-lt"/>
                          <a:ea typeface="+mn-ea"/>
                          <a:cs typeface="+mn-cs"/>
                        </a:rPr>
                        <a:t>Mental images/</a:t>
                      </a:r>
                    </a:p>
                    <a:p>
                      <a:r>
                        <a:rPr lang="en-US" sz="1400" kern="1200" dirty="0">
                          <a:solidFill>
                            <a:schemeClr val="bg1"/>
                          </a:solidFill>
                          <a:latin typeface="+mn-lt"/>
                          <a:ea typeface="+mn-ea"/>
                          <a:cs typeface="+mn-cs"/>
                        </a:rPr>
                        <a:t>diagrams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kern="1200" dirty="0">
                          <a:solidFill>
                            <a:schemeClr val="bg1"/>
                          </a:solidFill>
                          <a:latin typeface="+mn-lt"/>
                          <a:ea typeface="+mn-ea"/>
                          <a:cs typeface="+mn-cs"/>
                        </a:rPr>
                        <a:t>Notation</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kern="1200" dirty="0">
                          <a:solidFill>
                            <a:schemeClr val="bg1"/>
                          </a:solidFill>
                          <a:latin typeface="+mn-lt"/>
                          <a:ea typeface="+mn-ea"/>
                          <a:cs typeface="+mn-cs"/>
                        </a:rPr>
                        <a:t>Understanding</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extLst>
                  <a:ext uri="{0D108BD9-81ED-4DB2-BD59-A6C34878D82A}">
                    <a16:rowId xmlns:a16="http://schemas.microsoft.com/office/drawing/2014/main" val="10000"/>
                  </a:ext>
                </a:extLst>
              </a:tr>
              <a:tr h="815893">
                <a:tc>
                  <a:txBody>
                    <a:bodyPr/>
                    <a:lstStyle/>
                    <a:p>
                      <a:pPr algn="l">
                        <a:defRPr/>
                      </a:pPr>
                      <a:r>
                        <a:rPr lang="en-US" sz="1000" kern="1200" dirty="0">
                          <a:solidFill>
                            <a:srgbClr val="000000"/>
                          </a:solidFill>
                          <a:latin typeface="+mn-lt"/>
                          <a:ea typeface="+mn-ea"/>
                          <a:cs typeface="+mn-cs"/>
                        </a:rPr>
                        <a:t>Value of digits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kern="1200" dirty="0">
                          <a:solidFill>
                            <a:srgbClr val="000000"/>
                          </a:solidFill>
                          <a:latin typeface="+mn-lt"/>
                          <a:ea typeface="+mn-ea"/>
                          <a:cs typeface="+mn-cs"/>
                        </a:rPr>
                        <a:t>Place value arrow cards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GB" sz="1000" kern="1200" noProof="0" dirty="0">
                          <a:solidFill>
                            <a:srgbClr val="000000"/>
                          </a:solidFill>
                          <a:latin typeface="+mn-lt"/>
                          <a:ea typeface="+mn-ea"/>
                          <a:cs typeface="+mn-cs"/>
                        </a:rPr>
                        <a:t>Hearing</a:t>
                      </a:r>
                      <a:r>
                        <a:rPr lang="en-US" sz="1000" kern="1200" dirty="0">
                          <a:solidFill>
                            <a:srgbClr val="000000"/>
                          </a:solidFill>
                          <a:latin typeface="+mn-lt"/>
                          <a:ea typeface="+mn-ea"/>
                          <a:cs typeface="+mn-cs"/>
                        </a:rPr>
                        <a:t> and reading the values: 302 is ‘three hundreds, no tens and two ones’. ‘tenths’. Define and use consistently: digit is one symbol; number is the quantity or value you are representing using numerals that are made up of digits.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000" dirty="0">
                          <a:solidFill>
                            <a:srgbClr val="000000"/>
                          </a:solidFill>
                          <a:latin typeface="+mn-lt"/>
                        </a:rPr>
                        <a:t>Numerals in a particular order; over 1000 digits are grouped in threes; in maths exam notation groups of three are separated by commas in the UK.</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‘digit’ v ‘number’ ‘tenths’ etc. relate to fractions. Value of each place. Meaning of decimal point.</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0441">
                <a:tc>
                  <a:txBody>
                    <a:bodyPr/>
                    <a:lstStyle/>
                    <a:p>
                      <a:pPr algn="l">
                        <a:defRPr/>
                      </a:pPr>
                      <a:r>
                        <a:rPr lang="en-US" sz="1000" kern="1200" dirty="0">
                          <a:solidFill>
                            <a:srgbClr val="000000"/>
                          </a:solidFill>
                          <a:latin typeface="+mn-lt"/>
                          <a:ea typeface="+mn-ea"/>
                          <a:cs typeface="+mn-cs"/>
                        </a:rPr>
                        <a:t>Counting in tens, hundreds etc.</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kern="1200" dirty="0">
                          <a:solidFill>
                            <a:srgbClr val="000000"/>
                          </a:solidFill>
                          <a:latin typeface="+mn-lt"/>
                          <a:ea typeface="+mn-ea"/>
                          <a:cs typeface="+mn-cs"/>
                        </a:rPr>
                        <a:t>Base ten apparatus, PV counters, measures, calculator displays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kern="1200" dirty="0">
                          <a:solidFill>
                            <a:srgbClr val="000000"/>
                          </a:solidFill>
                          <a:latin typeface="+mn-lt"/>
                          <a:ea typeface="+mn-ea"/>
                          <a:cs typeface="+mn-cs"/>
                        </a:rPr>
                        <a:t>Emphasis on the first digit, plus its value. How decomposition is expressed, e.g. exchange</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Repeated use of digits 0 to 9. The action of exchange</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C2C2C2"/>
                    </a:solidFill>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C2C2C2"/>
                    </a:solidFill>
                  </a:tcPr>
                </a:tc>
                <a:extLst>
                  <a:ext uri="{0D108BD9-81ED-4DB2-BD59-A6C34878D82A}">
                    <a16:rowId xmlns:a16="http://schemas.microsoft.com/office/drawing/2014/main" val="10002"/>
                  </a:ext>
                </a:extLst>
              </a:tr>
              <a:tr h="577924">
                <a:tc>
                  <a:txBody>
                    <a:bodyPr/>
                    <a:lstStyle/>
                    <a:p>
                      <a:pPr algn="l">
                        <a:defRPr/>
                      </a:pPr>
                      <a:r>
                        <a:rPr lang="en-US" sz="1000" kern="1200" dirty="0">
                          <a:solidFill>
                            <a:srgbClr val="000000"/>
                          </a:solidFill>
                          <a:latin typeface="+mn-lt"/>
                          <a:ea typeface="+mn-ea"/>
                          <a:cs typeface="+mn-cs"/>
                        </a:rPr>
                        <a:t>Powers of ten</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kern="1200" dirty="0">
                          <a:solidFill>
                            <a:srgbClr val="000000"/>
                          </a:solidFill>
                          <a:latin typeface="+mn-lt"/>
                          <a:ea typeface="+mn-ea"/>
                          <a:cs typeface="+mn-cs"/>
                        </a:rPr>
                        <a:t>Base ten apparatus, PV chart, PV counters,</a:t>
                      </a:r>
                    </a:p>
                    <a:p>
                      <a:r>
                        <a:rPr lang="en-US" sz="1000" kern="1200" dirty="0">
                          <a:solidFill>
                            <a:srgbClr val="000000"/>
                          </a:solidFill>
                          <a:latin typeface="+mn-lt"/>
                          <a:ea typeface="+mn-ea"/>
                          <a:cs typeface="+mn-cs"/>
                        </a:rPr>
                        <a:t>  numberline</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kern="1200" dirty="0">
                          <a:solidFill>
                            <a:srgbClr val="000000"/>
                          </a:solidFill>
                          <a:latin typeface="+mn-lt"/>
                          <a:ea typeface="+mn-ea"/>
                          <a:cs typeface="+mn-cs"/>
                        </a:rPr>
                        <a:t>Reading digits with meaning; how decimal values are read, or often omitted (e.g. 0.435 read as ‘zero point 4 3 5) Reading very small and very large numbers.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Symbols in columns, PV charts, zoom images of numberline</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000" dirty="0">
                          <a:solidFill>
                            <a:srgbClr val="000000"/>
                          </a:solidFill>
                          <a:latin typeface="+mn-lt"/>
                        </a:rPr>
                        <a:t>Cyclic nature of counting to 9 in every ‘place’. Multiplying and dividing by powers of 10. What digits to the right of the point mean. Rate of growth. Standard form. Rounding.</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23570">
                <a:tc>
                  <a:txBody>
                    <a:bodyPr/>
                    <a:lstStyle/>
                    <a:p>
                      <a:pPr algn="l">
                        <a:defRPr/>
                      </a:pPr>
                      <a:r>
                        <a:rPr lang="en-US" sz="1000" dirty="0">
                          <a:solidFill>
                            <a:srgbClr val="000000"/>
                          </a:solidFill>
                          <a:latin typeface="+mn-lt"/>
                        </a:rPr>
                        <a:t> Zero as placeholder in whole numbers </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Base ten apparatus, PV columns, PV chart, PV arrow</a:t>
                      </a:r>
                      <a:r>
                        <a:rPr lang="en-US" sz="1000" dirty="0">
                          <a:solidFill>
                            <a:srgbClr val="000000"/>
                          </a:solidFill>
                          <a:latin typeface="+mn-lt"/>
                        </a:rPr>
                        <a:t> cards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C2C2C2"/>
                    </a:solidFill>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C2C2C2"/>
                    </a:solidFill>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000" dirty="0">
                          <a:latin typeface="+mn-lt"/>
                        </a:rPr>
                        <a:t>Roles of zero. </a:t>
                      </a:r>
                    </a:p>
                    <a:p>
                      <a:r>
                        <a:rPr lang="en-US" sz="1000" dirty="0">
                          <a:solidFill>
                            <a:srgbClr val="000000"/>
                          </a:solidFill>
                          <a:latin typeface="+mn-lt"/>
                        </a:rPr>
                        <a:t>Approximation as ‘how close’</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41987">
                <a:tc>
                  <a:txBody>
                    <a:bodyPr/>
                    <a:lstStyle/>
                    <a:p>
                      <a:pPr algn="l">
                        <a:defRPr/>
                      </a:pPr>
                      <a:r>
                        <a:rPr lang="en-US" sz="1000" dirty="0">
                          <a:solidFill>
                            <a:srgbClr val="000000"/>
                          </a:solidFill>
                          <a:latin typeface="+mn-lt"/>
                        </a:rPr>
                        <a:t>Number expresses quantity</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endParaRPr sz="1000" dirty="0">
                        <a:latin typeface="+mn-lt"/>
                      </a:endParaRPr>
                    </a:p>
                    <a:p>
                      <a:r>
                        <a:rPr lang="en-US" sz="1000" dirty="0">
                          <a:latin typeface="+mn-lt"/>
                        </a:rPr>
                        <a:t>   </a:t>
                      </a:r>
                    </a:p>
                    <a:p>
                      <a:r>
                        <a:rPr lang="en-US" sz="1000" dirty="0">
                          <a:solidFill>
                            <a:srgbClr val="000000"/>
                          </a:solidFill>
                          <a:latin typeface="+mn-lt"/>
                        </a:rPr>
                        <a:t>  </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000" dirty="0">
                          <a:solidFill>
                            <a:srgbClr val="000000"/>
                          </a:solidFill>
                          <a:latin typeface="+mn-lt"/>
                        </a:rPr>
                        <a:t>Discuss &lt;, &gt;, = and changes, e.g. adding on, repeating units, growth</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Measures: </a:t>
                      </a:r>
                      <a:r>
                        <a:rPr lang="en-GB" sz="1000" noProof="0" dirty="0">
                          <a:solidFill>
                            <a:srgbClr val="000000"/>
                          </a:solidFill>
                          <a:latin typeface="+mn-lt"/>
                        </a:rPr>
                        <a:t>spatial, mass</a:t>
                      </a:r>
                      <a:r>
                        <a:rPr lang="en-US" sz="1000" dirty="0">
                          <a:solidFill>
                            <a:srgbClr val="000000"/>
                          </a:solidFill>
                          <a:latin typeface="+mn-lt"/>
                        </a:rPr>
                        <a:t>, time, dimensions, exponential growth</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Units of measurement; common notations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Dimensionality, approximation ‘how close’, relative sizes (ratio), &gt; and &lt; and =</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810865">
                <a:tc>
                  <a:txBody>
                    <a:bodyPr/>
                    <a:lstStyle/>
                    <a:p>
                      <a:pPr algn="l">
                        <a:defRPr/>
                      </a:pPr>
                      <a:r>
                        <a:rPr lang="en-US" sz="1000" dirty="0">
                          <a:solidFill>
                            <a:srgbClr val="000000"/>
                          </a:solidFill>
                          <a:latin typeface="+mn-lt"/>
                        </a:rPr>
                        <a:t>Negative numbers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Rare real contexts: thermometers, car park levels.</a:t>
                      </a:r>
                    </a:p>
                    <a:p>
                      <a:r>
                        <a:rPr lang="en-US" sz="1000" dirty="0">
                          <a:solidFill>
                            <a:srgbClr val="000000"/>
                          </a:solidFill>
                          <a:latin typeface="+mn-lt"/>
                        </a:rPr>
                        <a:t>  ‘distance between’ gives meaning to subtraction.</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‘negative 3’ rather than ‘minus 3’</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C2C2C2"/>
                    </a:solidFill>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000" dirty="0">
                          <a:solidFill>
                            <a:srgbClr val="000000"/>
                          </a:solidFill>
                          <a:latin typeface="+mn-lt"/>
                        </a:rPr>
                        <a:t>An abstract and logical idea; reasoning with negative numbers depends on understanding that the negative of a negative must be a positive.</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894217">
                <a:tc>
                  <a:txBody>
                    <a:bodyPr/>
                    <a:lstStyle/>
                    <a:p>
                      <a:pPr algn="l">
                        <a:defRPr/>
                      </a:pPr>
                      <a:r>
                        <a:rPr lang="en-US" sz="1000" dirty="0">
                          <a:latin typeface="+mn-lt"/>
                        </a:rPr>
                        <a:t>x and ÷ by powers of</a:t>
                      </a:r>
                    </a:p>
                    <a:p>
                      <a:r>
                        <a:rPr lang="en-US" sz="1000" dirty="0">
                          <a:solidFill>
                            <a:srgbClr val="000000"/>
                          </a:solidFill>
                          <a:latin typeface="+mn-lt"/>
                        </a:rPr>
                        <a:t>  ten and then x and ÷ decimal numbers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Measuring devices and base ten manipulatives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Describe the outcome of mult/div a number by ten etc.</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PV columns, pictures of growth, scaling, zoom images.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Is it the digits or the decimal places that ‘move’?</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That ‘shortcuts’ moving the decimal point obscure important meanings about the value of each digit.</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64319">
                <a:tc>
                  <a:txBody>
                    <a:bodyPr/>
                    <a:lstStyle/>
                    <a:p>
                      <a:pPr algn="l">
                        <a:defRPr/>
                      </a:pPr>
                      <a:r>
                        <a:rPr lang="en-US" sz="1000" dirty="0">
                          <a:solidFill>
                            <a:srgbClr val="000000"/>
                          </a:solidFill>
                          <a:latin typeface="+mn-lt"/>
                        </a:rPr>
                        <a:t>Decimals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Base ten apparatus, PV chart, decimats, tape</a:t>
                      </a:r>
                    </a:p>
                    <a:p>
                      <a:r>
                        <a:rPr lang="en-US" sz="1000" dirty="0">
                          <a:solidFill>
                            <a:srgbClr val="000000"/>
                          </a:solidFill>
                          <a:latin typeface="+mn-lt"/>
                        </a:rPr>
                        <a:t>  measures, 100 squares, money</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How decimal digits are read and their meaning. </a:t>
                      </a:r>
                    </a:p>
                    <a:p>
                      <a:r>
                        <a:rPr lang="en-US" sz="1000" dirty="0">
                          <a:solidFill>
                            <a:srgbClr val="000000"/>
                          </a:solidFill>
                          <a:latin typeface="+mn-lt"/>
                        </a:rPr>
                        <a:t>The ‘th’ in tenths! Compare 3.24 with £3.24</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PV columns, zoom images. Money. </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C2C2C2"/>
                    </a:solidFill>
                  </a:tcPr>
                </a:tc>
                <a:tc>
                  <a:txBody>
                    <a:bodyPr/>
                    <a:lstStyle/>
                    <a:p>
                      <a:pPr algn="l">
                        <a:defRPr/>
                      </a:pPr>
                      <a:r>
                        <a:rPr lang="en-US" sz="1000" dirty="0">
                          <a:solidFill>
                            <a:srgbClr val="000000"/>
                          </a:solidFill>
                          <a:latin typeface="+mn-lt"/>
                        </a:rPr>
                        <a:t>x10 and ÷10 etc. Number in science and other measures. Role of zero. £3.24 and 3.24</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32710">
                <a:tc>
                  <a:txBody>
                    <a:bodyPr/>
                    <a:lstStyle/>
                    <a:p>
                      <a:pPr algn="l">
                        <a:defRPr/>
                      </a:pPr>
                      <a:r>
                        <a:rPr lang="en-US" sz="1000" dirty="0">
                          <a:solidFill>
                            <a:srgbClr val="000000"/>
                          </a:solidFill>
                          <a:latin typeface="+mn-lt"/>
                        </a:rPr>
                        <a:t>Logarithms; standard form</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latin typeface="+mn-lt"/>
                        </a:rPr>
                        <a:t>Calculators,</a:t>
                      </a:r>
                    </a:p>
                    <a:p>
                      <a:r>
                        <a:rPr lang="en-US" sz="1000" dirty="0">
                          <a:solidFill>
                            <a:srgbClr val="000000"/>
                          </a:solidFill>
                          <a:latin typeface="+mn-lt"/>
                        </a:rPr>
                        <a:t>  scaling; logarithmic scales; powers of ten </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solidFill>
                            <a:srgbClr val="000000"/>
                          </a:solidFill>
                          <a:latin typeface="+mn-lt"/>
                        </a:rPr>
                        <a:t>Standard notation: how to read it</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solidFill>
                            <a:srgbClr val="000000"/>
                          </a:solidFill>
                          <a:latin typeface="+mn-lt"/>
                        </a:rPr>
                        <a:t>Zoom images; Examples of use­­­­­</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solidFill>
                            <a:srgbClr val="000000"/>
                          </a:solidFill>
                          <a:latin typeface="+mn-lt"/>
                        </a:rPr>
                        <a:t>Common notation in text and on calculators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grpSp>
        <p:nvGrpSpPr>
          <p:cNvPr id="3" name="Group 3"/>
          <p:cNvGrpSpPr/>
          <p:nvPr/>
        </p:nvGrpSpPr>
        <p:grpSpPr>
          <a:xfrm>
            <a:off x="121424" y="883308"/>
            <a:ext cx="10286085" cy="6057768"/>
            <a:chOff x="0" y="0"/>
            <a:chExt cx="17472695" cy="10290167"/>
          </a:xfrm>
        </p:grpSpPr>
        <p:sp>
          <p:nvSpPr>
            <p:cNvPr id="4" name="Freeform 4"/>
            <p:cNvSpPr/>
            <p:nvPr/>
          </p:nvSpPr>
          <p:spPr>
            <a:xfrm>
              <a:off x="-12700" y="-12700"/>
              <a:ext cx="17498095" cy="10315567"/>
            </a:xfrm>
            <a:custGeom>
              <a:avLst/>
              <a:gdLst/>
              <a:ahLst/>
              <a:cxnLst/>
              <a:rect l="l" t="t" r="r" b="b"/>
              <a:pathLst>
                <a:path w="17498095" h="10315567">
                  <a:moveTo>
                    <a:pt x="16635764" y="0"/>
                  </a:moveTo>
                  <a:lnTo>
                    <a:pt x="862330" y="0"/>
                  </a:lnTo>
                  <a:cubicBezTo>
                    <a:pt x="389890" y="0"/>
                    <a:pt x="0" y="389890"/>
                    <a:pt x="0" y="862330"/>
                  </a:cubicBezTo>
                  <a:lnTo>
                    <a:pt x="0" y="9453237"/>
                  </a:lnTo>
                  <a:cubicBezTo>
                    <a:pt x="0" y="9925677"/>
                    <a:pt x="389890" y="10315567"/>
                    <a:pt x="862330" y="10315567"/>
                  </a:cubicBezTo>
                  <a:lnTo>
                    <a:pt x="16635764" y="10315567"/>
                  </a:lnTo>
                  <a:cubicBezTo>
                    <a:pt x="17108205" y="10315567"/>
                    <a:pt x="17498095" y="9925677"/>
                    <a:pt x="17498095" y="9453237"/>
                  </a:cubicBezTo>
                  <a:lnTo>
                    <a:pt x="17498095" y="862330"/>
                  </a:lnTo>
                  <a:cubicBezTo>
                    <a:pt x="17498095" y="389890"/>
                    <a:pt x="17108204" y="0"/>
                    <a:pt x="16635764" y="0"/>
                  </a:cubicBezTo>
                  <a:close/>
                  <a:moveTo>
                    <a:pt x="17307595" y="927100"/>
                  </a:moveTo>
                  <a:lnTo>
                    <a:pt x="17307595" y="9453237"/>
                  </a:lnTo>
                  <a:cubicBezTo>
                    <a:pt x="17307595" y="9820267"/>
                    <a:pt x="17002795" y="10125067"/>
                    <a:pt x="16635764" y="10125067"/>
                  </a:cubicBezTo>
                  <a:lnTo>
                    <a:pt x="862330" y="10125067"/>
                  </a:lnTo>
                  <a:cubicBezTo>
                    <a:pt x="495300" y="10125066"/>
                    <a:pt x="190500" y="9820266"/>
                    <a:pt x="190500" y="945323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756000"/>
            <a:ext cx="99105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FFF2CC"/>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84824" y="678484"/>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2</a:t>
              </a:r>
            </a:p>
          </p:txBody>
        </p:sp>
      </p:grpSp>
      <p:grpSp>
        <p:nvGrpSpPr>
          <p:cNvPr id="12" name="Group 12"/>
          <p:cNvGrpSpPr/>
          <p:nvPr/>
        </p:nvGrpSpPr>
        <p:grpSpPr>
          <a:xfrm>
            <a:off x="870460" y="723541"/>
            <a:ext cx="8286240" cy="844908"/>
            <a:chOff x="0" y="-28575"/>
            <a:chExt cx="2969601" cy="302796"/>
          </a:xfrm>
        </p:grpSpPr>
        <p:sp>
          <p:nvSpPr>
            <p:cNvPr id="13" name="Freeform 13"/>
            <p:cNvSpPr/>
            <p:nvPr/>
          </p:nvSpPr>
          <p:spPr>
            <a:xfrm>
              <a:off x="0" y="0"/>
              <a:ext cx="2533559" cy="248741"/>
            </a:xfrm>
            <a:custGeom>
              <a:avLst/>
              <a:gdLst/>
              <a:ahLst/>
              <a:cxnLst/>
              <a:rect l="l" t="t" r="r" b="b"/>
              <a:pathLst>
                <a:path w="2533559" h="248741">
                  <a:moveTo>
                    <a:pt x="40519" y="0"/>
                  </a:moveTo>
                  <a:lnTo>
                    <a:pt x="2493040" y="0"/>
                  </a:lnTo>
                  <a:cubicBezTo>
                    <a:pt x="2515418" y="0"/>
                    <a:pt x="2533559" y="18141"/>
                    <a:pt x="2533559" y="40519"/>
                  </a:cubicBezTo>
                  <a:lnTo>
                    <a:pt x="2533559" y="208222"/>
                  </a:lnTo>
                  <a:cubicBezTo>
                    <a:pt x="2533559" y="230600"/>
                    <a:pt x="2515418" y="248741"/>
                    <a:pt x="2493040" y="248741"/>
                  </a:cubicBezTo>
                  <a:lnTo>
                    <a:pt x="40519" y="248741"/>
                  </a:lnTo>
                  <a:cubicBezTo>
                    <a:pt x="18141" y="248741"/>
                    <a:pt x="0" y="230600"/>
                    <a:pt x="0" y="208222"/>
                  </a:cubicBezTo>
                  <a:lnTo>
                    <a:pt x="0" y="40519"/>
                  </a:lnTo>
                  <a:cubicBezTo>
                    <a:pt x="0" y="18141"/>
                    <a:pt x="18141" y="0"/>
                    <a:pt x="40519" y="0"/>
                  </a:cubicBezTo>
                  <a:close/>
                </a:path>
              </a:pathLst>
            </a:custGeom>
            <a:solidFill>
              <a:srgbClr val="626161"/>
            </a:solidFill>
          </p:spPr>
          <p:txBody>
            <a:bodyPr/>
            <a:lstStyle/>
            <a:p>
              <a:endParaRPr lang="en-GB"/>
            </a:p>
          </p:txBody>
        </p:sp>
        <p:sp>
          <p:nvSpPr>
            <p:cNvPr id="14" name="TextBox 14"/>
            <p:cNvSpPr txBox="1"/>
            <p:nvPr/>
          </p:nvSpPr>
          <p:spPr>
            <a:xfrm>
              <a:off x="0" y="-28575"/>
              <a:ext cx="2969601" cy="30279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Filling in a concept-pedagogy table</a:t>
              </a:r>
            </a:p>
            <a:p>
              <a:pPr algn="just">
                <a:lnSpc>
                  <a:spcPts val="2239"/>
                </a:lnSpc>
              </a:pPr>
              <a:r>
                <a:rPr lang="en-US" sz="1599" spc="100" dirty="0">
                  <a:solidFill>
                    <a:srgbClr val="FFFFFF"/>
                  </a:solidFill>
                  <a:latin typeface="Century Gothic"/>
                </a:rPr>
                <a:t>Content focus: Place value in the number system</a:t>
              </a:r>
            </a:p>
          </p:txBody>
        </p:sp>
      </p:grpSp>
      <p:sp>
        <p:nvSpPr>
          <p:cNvPr id="15" name="TextBox 15"/>
          <p:cNvSpPr txBox="1"/>
          <p:nvPr/>
        </p:nvSpPr>
        <p:spPr>
          <a:xfrm>
            <a:off x="469900" y="1720850"/>
            <a:ext cx="9477159" cy="4838440"/>
          </a:xfrm>
          <a:prstGeom prst="rect">
            <a:avLst/>
          </a:prstGeom>
        </p:spPr>
        <p:txBody>
          <a:bodyPr lIns="0" tIns="0" rIns="0" bIns="0" rtlCol="0" anchor="t">
            <a:spAutoFit/>
          </a:bodyPr>
          <a:lstStyle/>
          <a:p>
            <a:pPr>
              <a:lnSpc>
                <a:spcPts val="1836"/>
              </a:lnSpc>
            </a:pPr>
            <a:r>
              <a:rPr lang="en-US" sz="1400" b="1" dirty="0">
                <a:solidFill>
                  <a:srgbClr val="000000"/>
                </a:solidFill>
                <a:latin typeface="Coco Gothic" panose="020B0604020202020204" charset="0"/>
              </a:rPr>
              <a:t>Discussion points about place value</a:t>
            </a:r>
          </a:p>
          <a:p>
            <a:pPr>
              <a:lnSpc>
                <a:spcPts val="1836"/>
              </a:lnSpc>
            </a:pPr>
            <a:endParaRPr lang="en-US" sz="1400" dirty="0">
              <a:solidFill>
                <a:srgbClr val="000000"/>
              </a:solidFill>
              <a:latin typeface="Coco Gothic" panose="020B0604020202020204" charset="0"/>
            </a:endParaRPr>
          </a:p>
          <a:p>
            <a:pPr>
              <a:lnSpc>
                <a:spcPts val="1836"/>
              </a:lnSpc>
            </a:pPr>
            <a:r>
              <a:rPr lang="en-US" sz="1400" dirty="0">
                <a:solidFill>
                  <a:srgbClr val="000000"/>
                </a:solidFill>
                <a:latin typeface="Coco Gothic" panose="020B0604020202020204" charset="0"/>
              </a:rPr>
              <a:t>Place value lurks in learners’ understandings of money, metric quantity, notation, numberline, decimals, measurement and powers. Novice teachers may be unaware of the connections and common features of these ideas, including the importance of ‘ten’.</a:t>
            </a:r>
          </a:p>
          <a:p>
            <a:pPr>
              <a:lnSpc>
                <a:spcPts val="1836"/>
              </a:lnSpc>
            </a:pPr>
            <a:endParaRPr lang="en-US" sz="1400" dirty="0">
              <a:solidFill>
                <a:srgbClr val="000000"/>
              </a:solidFill>
              <a:latin typeface="Coco Gothic" panose="020B0604020202020204" charset="0"/>
            </a:endParaRPr>
          </a:p>
          <a:p>
            <a:pPr>
              <a:lnSpc>
                <a:spcPts val="1836"/>
              </a:lnSpc>
            </a:pPr>
            <a:r>
              <a:rPr lang="en-US" sz="1400" dirty="0">
                <a:solidFill>
                  <a:srgbClr val="000000"/>
                </a:solidFill>
                <a:latin typeface="Coco Gothic" panose="020B0604020202020204" charset="0"/>
              </a:rPr>
              <a:t>Listen to how we talk about the digits after the decimal point in money, numberline, measurement – can language choices emphasise the value of each digit (including zero)?</a:t>
            </a:r>
          </a:p>
          <a:p>
            <a:pPr>
              <a:lnSpc>
                <a:spcPts val="1836"/>
              </a:lnSpc>
            </a:pPr>
            <a:endParaRPr lang="en-US" sz="1400" dirty="0">
              <a:solidFill>
                <a:srgbClr val="000000"/>
              </a:solidFill>
              <a:latin typeface="Coco Gothic" panose="020B0604020202020204" charset="0"/>
            </a:endParaRPr>
          </a:p>
          <a:p>
            <a:pPr marL="259085" lvl="1" indent="-129542">
              <a:lnSpc>
                <a:spcPts val="1836"/>
              </a:lnSpc>
              <a:buFont typeface="Arial"/>
              <a:buChar char="•"/>
            </a:pPr>
            <a:r>
              <a:rPr lang="en-US" sz="1400" dirty="0">
                <a:solidFill>
                  <a:srgbClr val="000000"/>
                </a:solidFill>
                <a:latin typeface="Coco Gothic" panose="020B0604020202020204" charset="0"/>
              </a:rPr>
              <a:t>May say ‘units’ instead of ‘ones’</a:t>
            </a:r>
          </a:p>
          <a:p>
            <a:pPr marL="259085" lvl="1" indent="-129542">
              <a:lnSpc>
                <a:spcPts val="1836"/>
              </a:lnSpc>
              <a:buFont typeface="Arial"/>
              <a:buChar char="•"/>
            </a:pPr>
            <a:r>
              <a:rPr lang="en-US" sz="1400" dirty="0">
                <a:solidFill>
                  <a:srgbClr val="000000"/>
                </a:solidFill>
                <a:latin typeface="Coco Gothic" panose="020B0604020202020204" charset="0"/>
              </a:rPr>
              <a:t>May say 0.43 as ‘nought point forty-three’</a:t>
            </a:r>
          </a:p>
          <a:p>
            <a:pPr marL="259085" lvl="1" indent="-129542">
              <a:lnSpc>
                <a:spcPts val="1836"/>
              </a:lnSpc>
              <a:buFont typeface="Arial"/>
              <a:buChar char="•"/>
            </a:pPr>
            <a:r>
              <a:rPr lang="en-US" sz="1400" dirty="0">
                <a:solidFill>
                  <a:srgbClr val="000000"/>
                </a:solidFill>
                <a:latin typeface="Coco Gothic" panose="020B0604020202020204" charset="0"/>
              </a:rPr>
              <a:t>May name digits instead of value in whole number column arithmetic</a:t>
            </a:r>
          </a:p>
          <a:p>
            <a:pPr>
              <a:lnSpc>
                <a:spcPts val="1836"/>
              </a:lnSpc>
            </a:pPr>
            <a:endParaRPr lang="en-US" sz="1400" dirty="0">
              <a:solidFill>
                <a:srgbClr val="000000"/>
              </a:solidFill>
              <a:latin typeface="Coco Gothic" panose="020B0604020202020204" charset="0"/>
            </a:endParaRPr>
          </a:p>
          <a:p>
            <a:pPr>
              <a:lnSpc>
                <a:spcPts val="1836"/>
              </a:lnSpc>
            </a:pPr>
            <a:r>
              <a:rPr lang="en-US" sz="1400" dirty="0">
                <a:solidFill>
                  <a:srgbClr val="000000"/>
                </a:solidFill>
                <a:latin typeface="Coco Gothic" panose="020B0604020202020204" charset="0"/>
              </a:rPr>
              <a:t>Novice teachers might have depended on shortcuts such as ‘move the decimal point’ or ‘round up from the right’ (e.g. rounding 3.645 to one decimal place and arriving at 3.7 via 3.65).</a:t>
            </a:r>
          </a:p>
          <a:p>
            <a:pPr>
              <a:lnSpc>
                <a:spcPts val="1836"/>
              </a:lnSpc>
            </a:pPr>
            <a:endParaRPr lang="en-US" sz="1400" dirty="0">
              <a:solidFill>
                <a:srgbClr val="000000"/>
              </a:solidFill>
              <a:latin typeface="Coco Gothic" panose="020B0604020202020204" charset="0"/>
            </a:endParaRPr>
          </a:p>
          <a:p>
            <a:pPr>
              <a:lnSpc>
                <a:spcPts val="1836"/>
              </a:lnSpc>
            </a:pPr>
            <a:r>
              <a:rPr lang="en-US" sz="1400" dirty="0">
                <a:solidFill>
                  <a:srgbClr val="000000"/>
                </a:solidFill>
                <a:latin typeface="Coco Gothic" panose="020B0604020202020204" charset="0"/>
              </a:rPr>
              <a:t>When rounding, what is the role of zero?</a:t>
            </a:r>
          </a:p>
          <a:p>
            <a:pPr>
              <a:lnSpc>
                <a:spcPts val="1836"/>
              </a:lnSpc>
            </a:pPr>
            <a:endParaRPr lang="en-US" sz="1400" dirty="0">
              <a:solidFill>
                <a:srgbClr val="000000"/>
              </a:solidFill>
              <a:latin typeface="Coco Gothic" panose="020B0604020202020204" charset="0"/>
            </a:endParaRPr>
          </a:p>
          <a:p>
            <a:pPr>
              <a:lnSpc>
                <a:spcPts val="1836"/>
              </a:lnSpc>
            </a:pPr>
            <a:r>
              <a:rPr lang="en-US" sz="1400" dirty="0">
                <a:solidFill>
                  <a:srgbClr val="000000"/>
                </a:solidFill>
                <a:latin typeface="Coco Gothic" panose="020B0604020202020204" charset="0"/>
              </a:rPr>
              <a:t>A very common misconception is that the longer the decimal part, the bigger the number, e.g. 3.215 &gt; 3.4</a:t>
            </a:r>
          </a:p>
          <a:p>
            <a:pPr>
              <a:lnSpc>
                <a:spcPts val="1836"/>
              </a:lnSpc>
            </a:pPr>
            <a:endParaRPr lang="en-US" sz="1400" dirty="0">
              <a:solidFill>
                <a:srgbClr val="000000"/>
              </a:solidFill>
              <a:latin typeface="Coco Gothic" panose="020B0604020202020204" charset="0"/>
            </a:endParaRPr>
          </a:p>
          <a:p>
            <a:pPr>
              <a:lnSpc>
                <a:spcPts val="1836"/>
              </a:lnSpc>
            </a:pPr>
            <a:r>
              <a:rPr lang="en-US" sz="1400" dirty="0">
                <a:solidFill>
                  <a:srgbClr val="000000"/>
                </a:solidFill>
                <a:latin typeface="Coco Gothic" panose="020B0604020202020204" charset="0"/>
              </a:rPr>
              <a:t>Sources for learning about common misconceptions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121424" y="883308"/>
            <a:ext cx="10286085" cy="6047752"/>
            <a:chOff x="0" y="0"/>
            <a:chExt cx="17472695" cy="10273152"/>
          </a:xfrm>
        </p:grpSpPr>
        <p:sp>
          <p:nvSpPr>
            <p:cNvPr id="4" name="Freeform 4"/>
            <p:cNvSpPr/>
            <p:nvPr/>
          </p:nvSpPr>
          <p:spPr>
            <a:xfrm>
              <a:off x="-12700" y="-12700"/>
              <a:ext cx="17498095" cy="10298552"/>
            </a:xfrm>
            <a:custGeom>
              <a:avLst/>
              <a:gdLst/>
              <a:ahLst/>
              <a:cxnLst/>
              <a:rect l="l" t="t" r="r" b="b"/>
              <a:pathLst>
                <a:path w="17498095" h="10298552">
                  <a:moveTo>
                    <a:pt x="16635764" y="0"/>
                  </a:moveTo>
                  <a:lnTo>
                    <a:pt x="862330" y="0"/>
                  </a:lnTo>
                  <a:cubicBezTo>
                    <a:pt x="389890" y="0"/>
                    <a:pt x="0" y="389890"/>
                    <a:pt x="0" y="862330"/>
                  </a:cubicBezTo>
                  <a:lnTo>
                    <a:pt x="0" y="9436222"/>
                  </a:lnTo>
                  <a:cubicBezTo>
                    <a:pt x="0" y="9908662"/>
                    <a:pt x="389890" y="10298552"/>
                    <a:pt x="862330" y="10298552"/>
                  </a:cubicBezTo>
                  <a:lnTo>
                    <a:pt x="16635764" y="10298552"/>
                  </a:lnTo>
                  <a:cubicBezTo>
                    <a:pt x="17108205" y="10298552"/>
                    <a:pt x="17498095" y="9908662"/>
                    <a:pt x="17498095" y="9436222"/>
                  </a:cubicBezTo>
                  <a:lnTo>
                    <a:pt x="17498095" y="862330"/>
                  </a:lnTo>
                  <a:cubicBezTo>
                    <a:pt x="17498095" y="389890"/>
                    <a:pt x="17108204" y="0"/>
                    <a:pt x="16635764" y="0"/>
                  </a:cubicBezTo>
                  <a:close/>
                  <a:moveTo>
                    <a:pt x="17307595" y="927100"/>
                  </a:moveTo>
                  <a:lnTo>
                    <a:pt x="17307595" y="9436222"/>
                  </a:lnTo>
                  <a:cubicBezTo>
                    <a:pt x="17307595" y="9803252"/>
                    <a:pt x="17002795" y="10108052"/>
                    <a:pt x="16635764" y="10108052"/>
                  </a:cubicBezTo>
                  <a:lnTo>
                    <a:pt x="862330" y="10108052"/>
                  </a:lnTo>
                  <a:cubicBezTo>
                    <a:pt x="495300" y="10108052"/>
                    <a:pt x="190500" y="9803252"/>
                    <a:pt x="190500" y="9436222"/>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756000"/>
            <a:ext cx="99105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84824" y="678484"/>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2</a:t>
              </a:r>
            </a:p>
          </p:txBody>
        </p:sp>
      </p:grpSp>
      <p:grpSp>
        <p:nvGrpSpPr>
          <p:cNvPr id="12" name="Group 12"/>
          <p:cNvGrpSpPr/>
          <p:nvPr/>
        </p:nvGrpSpPr>
        <p:grpSpPr>
          <a:xfrm>
            <a:off x="834156" y="742019"/>
            <a:ext cx="7255745" cy="826430"/>
            <a:chOff x="0" y="-28575"/>
            <a:chExt cx="2600295" cy="296174"/>
          </a:xfrm>
        </p:grpSpPr>
        <p:sp>
          <p:nvSpPr>
            <p:cNvPr id="13" name="Freeform 13"/>
            <p:cNvSpPr/>
            <p:nvPr/>
          </p:nvSpPr>
          <p:spPr>
            <a:xfrm>
              <a:off x="0" y="0"/>
              <a:ext cx="2533559" cy="248741"/>
            </a:xfrm>
            <a:custGeom>
              <a:avLst/>
              <a:gdLst/>
              <a:ahLst/>
              <a:cxnLst/>
              <a:rect l="l" t="t" r="r" b="b"/>
              <a:pathLst>
                <a:path w="2533559" h="248741">
                  <a:moveTo>
                    <a:pt x="40519" y="0"/>
                  </a:moveTo>
                  <a:lnTo>
                    <a:pt x="2493040" y="0"/>
                  </a:lnTo>
                  <a:cubicBezTo>
                    <a:pt x="2515418" y="0"/>
                    <a:pt x="2533559" y="18141"/>
                    <a:pt x="2533559" y="40519"/>
                  </a:cubicBezTo>
                  <a:lnTo>
                    <a:pt x="2533559" y="208222"/>
                  </a:lnTo>
                  <a:cubicBezTo>
                    <a:pt x="2533559" y="230600"/>
                    <a:pt x="2515418" y="248741"/>
                    <a:pt x="2493040" y="248741"/>
                  </a:cubicBezTo>
                  <a:lnTo>
                    <a:pt x="40519" y="248741"/>
                  </a:lnTo>
                  <a:cubicBezTo>
                    <a:pt x="18141" y="248741"/>
                    <a:pt x="0" y="230600"/>
                    <a:pt x="0" y="208222"/>
                  </a:cubicBezTo>
                  <a:lnTo>
                    <a:pt x="0" y="40519"/>
                  </a:lnTo>
                  <a:cubicBezTo>
                    <a:pt x="0" y="18141"/>
                    <a:pt x="18141" y="0"/>
                    <a:pt x="40519" y="0"/>
                  </a:cubicBezTo>
                  <a:close/>
                </a:path>
              </a:pathLst>
            </a:custGeom>
            <a:solidFill>
              <a:srgbClr val="626161"/>
            </a:solidFill>
          </p:spPr>
          <p:txBody>
            <a:bodyPr/>
            <a:lstStyle/>
            <a:p>
              <a:endParaRPr lang="en-GB"/>
            </a:p>
          </p:txBody>
        </p:sp>
        <p:sp>
          <p:nvSpPr>
            <p:cNvPr id="14" name="TextBox 14"/>
            <p:cNvSpPr txBox="1"/>
            <p:nvPr/>
          </p:nvSpPr>
          <p:spPr>
            <a:xfrm>
              <a:off x="0" y="-28575"/>
              <a:ext cx="2600295" cy="296174"/>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Filling in a concept-pedagogy table</a:t>
              </a:r>
            </a:p>
            <a:p>
              <a:pPr algn="just">
                <a:lnSpc>
                  <a:spcPts val="2239"/>
                </a:lnSpc>
              </a:pPr>
              <a:r>
                <a:rPr lang="en-US" sz="1599" spc="100" dirty="0">
                  <a:solidFill>
                    <a:srgbClr val="FFFFFF"/>
                  </a:solidFill>
                  <a:latin typeface="Century Gothic"/>
                </a:rPr>
                <a:t>Content focus: Place value in the number system</a:t>
              </a:r>
            </a:p>
          </p:txBody>
        </p:sp>
      </p:grpSp>
      <p:sp>
        <p:nvSpPr>
          <p:cNvPr id="15" name="TextBox 15"/>
          <p:cNvSpPr txBox="1"/>
          <p:nvPr/>
        </p:nvSpPr>
        <p:spPr>
          <a:xfrm>
            <a:off x="458148" y="1919196"/>
            <a:ext cx="9477159" cy="4368760"/>
          </a:xfrm>
          <a:prstGeom prst="rect">
            <a:avLst/>
          </a:prstGeom>
        </p:spPr>
        <p:txBody>
          <a:bodyPr lIns="0" tIns="0" rIns="0" bIns="0" rtlCol="0" anchor="t">
            <a:spAutoFit/>
          </a:bodyPr>
          <a:lstStyle/>
          <a:p>
            <a:pPr>
              <a:lnSpc>
                <a:spcPts val="1836"/>
              </a:lnSpc>
            </a:pPr>
            <a:r>
              <a:rPr lang="en-US" sz="1400" b="1" dirty="0">
                <a:solidFill>
                  <a:srgbClr val="000000"/>
                </a:solidFill>
                <a:latin typeface="Coco Gothic" panose="020B0604020202020204" charset="0"/>
              </a:rPr>
              <a:t>Deep version (for extended mentoring session, groupwork, homework, department workshop)</a:t>
            </a:r>
          </a:p>
          <a:p>
            <a:pPr>
              <a:lnSpc>
                <a:spcPts val="1836"/>
              </a:lnSpc>
            </a:pPr>
            <a:endParaRPr lang="en-US" sz="1400" dirty="0">
              <a:solidFill>
                <a:srgbClr val="000000"/>
              </a:solidFill>
              <a:latin typeface="Coco Gothic" panose="020B0604020202020204" charset="0"/>
            </a:endParaRPr>
          </a:p>
          <a:p>
            <a:pPr>
              <a:lnSpc>
                <a:spcPts val="1836"/>
              </a:lnSpc>
            </a:pPr>
            <a:r>
              <a:rPr lang="en-US" sz="1400" dirty="0">
                <a:solidFill>
                  <a:srgbClr val="000000"/>
                </a:solidFill>
                <a:latin typeface="Coco Gothic" panose="020B0604020202020204" charset="0"/>
              </a:rPr>
              <a:t>Provide a pile of materials typically used to teach or use place value. Use pictures of materials you might not have to hand, see </a:t>
            </a:r>
            <a:r>
              <a:rPr lang="en-US" sz="1400" dirty="0">
                <a:solidFill>
                  <a:srgbClr val="000000"/>
                </a:solidFill>
                <a:latin typeface="Coco Gothic" panose="020B0604020202020204" charset="0"/>
                <a:hlinkClick r:id="rId2" action="ppaction://hlinksldjump"/>
              </a:rPr>
              <a:t>here</a:t>
            </a:r>
            <a:r>
              <a:rPr lang="en-US" sz="1400" dirty="0">
                <a:solidFill>
                  <a:srgbClr val="000000"/>
                </a:solidFill>
                <a:latin typeface="Coco Gothic" panose="020B0604020202020204" charset="0"/>
              </a:rPr>
              <a:t>.</a:t>
            </a:r>
          </a:p>
          <a:p>
            <a:pPr>
              <a:lnSpc>
                <a:spcPts val="1836"/>
              </a:lnSpc>
            </a:pPr>
            <a:endParaRPr lang="en-US" sz="1400" dirty="0">
              <a:solidFill>
                <a:srgbClr val="000000"/>
              </a:solidFill>
              <a:latin typeface="Coco Gothic" panose="020B0604020202020204" charset="0"/>
            </a:endParaRPr>
          </a:p>
          <a:p>
            <a:pPr>
              <a:lnSpc>
                <a:spcPts val="1836"/>
              </a:lnSpc>
            </a:pPr>
            <a:r>
              <a:rPr lang="en-US" sz="1400" dirty="0">
                <a:solidFill>
                  <a:srgbClr val="000000"/>
                </a:solidFill>
                <a:latin typeface="Coco Gothic" panose="020B0604020202020204" charset="0"/>
              </a:rPr>
              <a:t>Task: Have copies of the empty table below. Start with a row that is immediately relevant for current teaching. Using the materials as starters for discussion, consider each cell to connect materials, language associated with materials, probably image arising from materials and language, notation and (therefore) understanding. Then move to the row above, or another earlier row that is a prerequisite for the row you have chosen. If you have time, go also to later rows. Alternatively, novices can share the row work with others and report back. Cells that can be removed for primary novices are coloured mauve.</a:t>
            </a:r>
          </a:p>
          <a:p>
            <a:pPr>
              <a:lnSpc>
                <a:spcPts val="1836"/>
              </a:lnSpc>
            </a:pPr>
            <a:endParaRPr lang="en-US" sz="1400" dirty="0">
              <a:solidFill>
                <a:srgbClr val="000000"/>
              </a:solidFill>
              <a:latin typeface="Coco Gothic" panose="020B0604020202020204" charset="0"/>
            </a:endParaRPr>
          </a:p>
          <a:p>
            <a:pPr>
              <a:lnSpc>
                <a:spcPts val="1836"/>
              </a:lnSpc>
            </a:pPr>
            <a:r>
              <a:rPr lang="en-US" sz="1400" dirty="0">
                <a:solidFill>
                  <a:srgbClr val="000000"/>
                </a:solidFill>
                <a:latin typeface="Coco Gothic" panose="020B0604020202020204" charset="0"/>
              </a:rPr>
              <a:t>If you want to use this task type with another content focus the table needs to be created before the session as the detail of a concept is unlikely to be generated by a novice teacher, but we strongly recommend using the place value focus as it can be a basis for many difficulties in future mathematical learning, such as problems with decimal understanding in KS2/3 and beyond.</a:t>
            </a:r>
          </a:p>
          <a:p>
            <a:pPr>
              <a:lnSpc>
                <a:spcPts val="1836"/>
              </a:lnSpc>
            </a:pPr>
            <a:endParaRPr lang="en-US" sz="1400" dirty="0">
              <a:solidFill>
                <a:srgbClr val="000000"/>
              </a:solidFill>
              <a:latin typeface="Coco Gothic" panose="020B0604020202020204" charset="0"/>
            </a:endParaRPr>
          </a:p>
          <a:p>
            <a:pPr>
              <a:lnSpc>
                <a:spcPts val="1836"/>
              </a:lnSpc>
            </a:pPr>
            <a:r>
              <a:rPr lang="en-GB" sz="1400" dirty="0">
                <a:solidFill>
                  <a:srgbClr val="000000"/>
                </a:solidFill>
                <a:latin typeface="Coco Gothic" panose="020B0604020202020204" charset="0"/>
              </a:rPr>
              <a:t>Examples of this kind of task using the foci of angles, inequality, covariation and equivalence can be found in the file: </a:t>
            </a:r>
            <a:r>
              <a:rPr lang="en-GB" sz="1400" dirty="0">
                <a:solidFill>
                  <a:srgbClr val="000000"/>
                </a:solidFill>
                <a:latin typeface="Coco Gothic" panose="020B0604020202020204" charset="0"/>
                <a:hlinkClick r:id="rId3"/>
              </a:rPr>
              <a:t>ITT Mentoring Toolkit user reports and adaptations</a:t>
            </a:r>
            <a:r>
              <a:rPr lang="en-GB" sz="1400" dirty="0">
                <a:solidFill>
                  <a:srgbClr val="000000"/>
                </a:solidFill>
                <a:latin typeface="Coco Gothic" panose="020B0604020202020204" charset="0"/>
              </a:rPr>
              <a:t>.</a:t>
            </a:r>
            <a:endParaRPr lang="en-US" sz="1200" dirty="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rgbClr val="D1E7C3"/>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3142492706"/>
              </p:ext>
            </p:extLst>
          </p:nvPr>
        </p:nvGraphicFramePr>
        <p:xfrm>
          <a:off x="16164" y="-577"/>
          <a:ext cx="10693399" cy="6905265"/>
        </p:xfrm>
        <a:graphic>
          <a:graphicData uri="http://schemas.openxmlformats.org/drawingml/2006/table">
            <a:tbl>
              <a:tblPr/>
              <a:tblGrid>
                <a:gridCol w="1262889">
                  <a:extLst>
                    <a:ext uri="{9D8B030D-6E8A-4147-A177-3AD203B41FA5}">
                      <a16:colId xmlns:a16="http://schemas.microsoft.com/office/drawing/2014/main" val="20000"/>
                    </a:ext>
                  </a:extLst>
                </a:gridCol>
                <a:gridCol w="1606478">
                  <a:extLst>
                    <a:ext uri="{9D8B030D-6E8A-4147-A177-3AD203B41FA5}">
                      <a16:colId xmlns:a16="http://schemas.microsoft.com/office/drawing/2014/main" val="20001"/>
                    </a:ext>
                  </a:extLst>
                </a:gridCol>
                <a:gridCol w="2290690">
                  <a:extLst>
                    <a:ext uri="{9D8B030D-6E8A-4147-A177-3AD203B41FA5}">
                      <a16:colId xmlns:a16="http://schemas.microsoft.com/office/drawing/2014/main" val="20002"/>
                    </a:ext>
                  </a:extLst>
                </a:gridCol>
                <a:gridCol w="1494836">
                  <a:extLst>
                    <a:ext uri="{9D8B030D-6E8A-4147-A177-3AD203B41FA5}">
                      <a16:colId xmlns:a16="http://schemas.microsoft.com/office/drawing/2014/main" val="20003"/>
                    </a:ext>
                  </a:extLst>
                </a:gridCol>
                <a:gridCol w="1798893">
                  <a:extLst>
                    <a:ext uri="{9D8B030D-6E8A-4147-A177-3AD203B41FA5}">
                      <a16:colId xmlns:a16="http://schemas.microsoft.com/office/drawing/2014/main" val="20004"/>
                    </a:ext>
                  </a:extLst>
                </a:gridCol>
                <a:gridCol w="2239613">
                  <a:extLst>
                    <a:ext uri="{9D8B030D-6E8A-4147-A177-3AD203B41FA5}">
                      <a16:colId xmlns:a16="http://schemas.microsoft.com/office/drawing/2014/main" val="20005"/>
                    </a:ext>
                  </a:extLst>
                </a:gridCol>
              </a:tblGrid>
              <a:tr h="416439">
                <a:tc>
                  <a:txBody>
                    <a:bodyPr/>
                    <a:lstStyle/>
                    <a:p>
                      <a:pPr algn="l">
                        <a:defRPr/>
                      </a:pPr>
                      <a:r>
                        <a:rPr lang="en-US" sz="1400" dirty="0">
                          <a:solidFill>
                            <a:schemeClr val="bg1"/>
                          </a:solidFill>
                          <a:latin typeface="+mn-lt"/>
                        </a:rPr>
                        <a:t>Concept/</a:t>
                      </a:r>
                    </a:p>
                    <a:p>
                      <a:r>
                        <a:rPr lang="en-US" sz="1400" dirty="0">
                          <a:solidFill>
                            <a:schemeClr val="bg1"/>
                          </a:solidFill>
                          <a:latin typeface="+mn-lt"/>
                        </a:rPr>
                        <a:t>context</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dirty="0">
                          <a:solidFill>
                            <a:schemeClr val="bg1"/>
                          </a:solidFill>
                          <a:latin typeface="+mn-lt"/>
                        </a:rPr>
                        <a:t>Materials/</a:t>
                      </a:r>
                    </a:p>
                    <a:p>
                      <a:r>
                        <a:rPr lang="en-US" sz="1400" dirty="0">
                          <a:solidFill>
                            <a:schemeClr val="bg1"/>
                          </a:solidFill>
                          <a:latin typeface="+mn-lt"/>
                        </a:rPr>
                        <a:t>manipulatives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dirty="0">
                          <a:solidFill>
                            <a:schemeClr val="bg1"/>
                          </a:solidFill>
                          <a:latin typeface="+mn-lt"/>
                        </a:rPr>
                        <a:t>Language</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dirty="0">
                          <a:solidFill>
                            <a:schemeClr val="bg1"/>
                          </a:solidFill>
                          <a:latin typeface="+mn-lt"/>
                        </a:rPr>
                        <a:t>Mental images/</a:t>
                      </a:r>
                    </a:p>
                    <a:p>
                      <a:r>
                        <a:rPr lang="en-US" sz="1400" dirty="0">
                          <a:solidFill>
                            <a:schemeClr val="bg1"/>
                          </a:solidFill>
                          <a:latin typeface="+mn-lt"/>
                        </a:rPr>
                        <a:t>diagrams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dirty="0">
                          <a:solidFill>
                            <a:schemeClr val="bg1"/>
                          </a:solidFill>
                          <a:latin typeface="+mn-lt"/>
                        </a:rPr>
                        <a:t>Notation</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400" dirty="0">
                          <a:solidFill>
                            <a:schemeClr val="bg1"/>
                          </a:solidFill>
                          <a:latin typeface="+mn-lt"/>
                        </a:rPr>
                        <a:t>Understanding</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extLst>
                  <a:ext uri="{0D108BD9-81ED-4DB2-BD59-A6C34878D82A}">
                    <a16:rowId xmlns:a16="http://schemas.microsoft.com/office/drawing/2014/main" val="10000"/>
                  </a:ext>
                </a:extLst>
              </a:tr>
              <a:tr h="927615">
                <a:tc>
                  <a:txBody>
                    <a:bodyPr/>
                    <a:lstStyle/>
                    <a:p>
                      <a:pPr algn="l">
                        <a:defRPr/>
                      </a:pPr>
                      <a:r>
                        <a:rPr lang="en-US" sz="1200" dirty="0">
                          <a:solidFill>
                            <a:srgbClr val="000000"/>
                          </a:solidFill>
                          <a:latin typeface="+mn-lt"/>
                        </a:rPr>
                        <a:t>Value of digits</a:t>
                      </a:r>
                      <a:endParaRPr lang="en-US" sz="12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65002">
                <a:tc>
                  <a:txBody>
                    <a:bodyPr/>
                    <a:lstStyle/>
                    <a:p>
                      <a:pPr algn="l">
                        <a:defRPr/>
                      </a:pPr>
                      <a:r>
                        <a:rPr lang="en-US" sz="1200" dirty="0">
                          <a:solidFill>
                            <a:srgbClr val="000000"/>
                          </a:solidFill>
                          <a:latin typeface="+mn-lt"/>
                        </a:rPr>
                        <a:t>Counting in tens, hundreds etc.</a:t>
                      </a:r>
                      <a:endParaRPr lang="en-US" sz="12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85873">
                <a:tc>
                  <a:txBody>
                    <a:bodyPr/>
                    <a:lstStyle/>
                    <a:p>
                      <a:pPr algn="l">
                        <a:defRPr/>
                      </a:pPr>
                      <a:r>
                        <a:rPr lang="en-US" sz="1200" dirty="0">
                          <a:solidFill>
                            <a:srgbClr val="000000"/>
                          </a:solidFill>
                          <a:latin typeface="+mn-lt"/>
                        </a:rPr>
                        <a:t>Powers of ten</a:t>
                      </a:r>
                      <a:endParaRPr lang="en-US" sz="12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10131">
                <a:tc>
                  <a:txBody>
                    <a:bodyPr/>
                    <a:lstStyle/>
                    <a:p>
                      <a:pPr algn="l">
                        <a:defRPr/>
                      </a:pPr>
                      <a:r>
                        <a:rPr lang="en-US" sz="1200" dirty="0">
                          <a:solidFill>
                            <a:srgbClr val="000000"/>
                          </a:solidFill>
                          <a:latin typeface="+mn-lt"/>
                        </a:rPr>
                        <a:t> Zero as placeholder in whole numbers </a:t>
                      </a:r>
                      <a:endParaRPr lang="en-US" sz="12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65002">
                <a:tc>
                  <a:txBody>
                    <a:bodyPr/>
                    <a:lstStyle/>
                    <a:p>
                      <a:pPr algn="l">
                        <a:defRPr/>
                      </a:pPr>
                      <a:r>
                        <a:rPr lang="en-US" sz="1200" dirty="0">
                          <a:solidFill>
                            <a:srgbClr val="000000"/>
                          </a:solidFill>
                          <a:latin typeface="+mn-lt"/>
                        </a:rPr>
                        <a:t>Number expresses quantity</a:t>
                      </a:r>
                      <a:endParaRPr lang="en-US" sz="12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85873">
                <a:tc>
                  <a:txBody>
                    <a:bodyPr/>
                    <a:lstStyle/>
                    <a:p>
                      <a:pPr algn="l">
                        <a:defRPr/>
                      </a:pPr>
                      <a:r>
                        <a:rPr lang="en-US" sz="1200" dirty="0">
                          <a:solidFill>
                            <a:srgbClr val="000000"/>
                          </a:solidFill>
                          <a:latin typeface="+mn-lt"/>
                        </a:rPr>
                        <a:t>Negative numbers</a:t>
                      </a:r>
                      <a:endParaRPr lang="en-US" sz="12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042527">
                <a:tc>
                  <a:txBody>
                    <a:bodyPr/>
                    <a:lstStyle/>
                    <a:p>
                      <a:pPr algn="l">
                        <a:defRPr/>
                      </a:pPr>
                      <a:r>
                        <a:rPr lang="en-US" sz="1200" dirty="0">
                          <a:latin typeface="+mn-lt"/>
                        </a:rPr>
                        <a:t>x and ÷ by powers of</a:t>
                      </a:r>
                    </a:p>
                    <a:p>
                      <a:r>
                        <a:rPr lang="en-US" sz="1200" dirty="0">
                          <a:solidFill>
                            <a:srgbClr val="000000"/>
                          </a:solidFill>
                          <a:latin typeface="+mn-lt"/>
                        </a:rPr>
                        <a:t>  ten and then x and ÷ decimal numbers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65002">
                <a:tc>
                  <a:txBody>
                    <a:bodyPr/>
                    <a:lstStyle/>
                    <a:p>
                      <a:pPr algn="l">
                        <a:defRPr/>
                      </a:pPr>
                      <a:r>
                        <a:rPr lang="en-US" sz="1200" dirty="0">
                          <a:solidFill>
                            <a:srgbClr val="000000"/>
                          </a:solidFill>
                          <a:latin typeface="+mn-lt"/>
                        </a:rPr>
                        <a:t>Decimals</a:t>
                      </a:r>
                      <a:endParaRPr lang="en-US" sz="12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65002">
                <a:tc>
                  <a:txBody>
                    <a:bodyPr/>
                    <a:lstStyle/>
                    <a:p>
                      <a:pPr algn="l">
                        <a:defRPr/>
                      </a:pPr>
                      <a:r>
                        <a:rPr lang="en-US" sz="1200" dirty="0">
                          <a:solidFill>
                            <a:srgbClr val="000000"/>
                          </a:solidFill>
                          <a:latin typeface="+mn-lt"/>
                        </a:rPr>
                        <a:t>Logarithms; standard form</a:t>
                      </a:r>
                      <a:endParaRPr lang="en-US" sz="12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D1E7C3"/>
        </a:solidFill>
        <a:effectLst/>
      </p:bgPr>
    </p:bg>
    <p:spTree>
      <p:nvGrpSpPr>
        <p:cNvPr id="1" name=""/>
        <p:cNvGrpSpPr/>
        <p:nvPr/>
      </p:nvGrpSpPr>
      <p:grpSpPr>
        <a:xfrm>
          <a:off x="0" y="0"/>
          <a:ext cx="0" cy="0"/>
          <a:chOff x="0" y="0"/>
          <a:chExt cx="0" cy="0"/>
        </a:xfrm>
      </p:grpSpPr>
      <p:graphicFrame>
        <p:nvGraphicFramePr>
          <p:cNvPr id="3" name="Table 3"/>
          <p:cNvGraphicFramePr>
            <a:graphicFrameLocks noGrp="1"/>
          </p:cNvGraphicFramePr>
          <p:nvPr>
            <p:extLst>
              <p:ext uri="{D42A27DB-BD31-4B8C-83A1-F6EECF244321}">
                <p14:modId xmlns:p14="http://schemas.microsoft.com/office/powerpoint/2010/main" val="3987202749"/>
              </p:ext>
            </p:extLst>
          </p:nvPr>
        </p:nvGraphicFramePr>
        <p:xfrm>
          <a:off x="1" y="637540"/>
          <a:ext cx="10693399" cy="6766560"/>
        </p:xfrm>
        <a:graphic>
          <a:graphicData uri="http://schemas.openxmlformats.org/drawingml/2006/table">
            <a:tbl>
              <a:tblPr/>
              <a:tblGrid>
                <a:gridCol w="1262890">
                  <a:extLst>
                    <a:ext uri="{9D8B030D-6E8A-4147-A177-3AD203B41FA5}">
                      <a16:colId xmlns:a16="http://schemas.microsoft.com/office/drawing/2014/main" val="20000"/>
                    </a:ext>
                  </a:extLst>
                </a:gridCol>
                <a:gridCol w="156921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gridCol w="1689194">
                  <a:extLst>
                    <a:ext uri="{9D8B030D-6E8A-4147-A177-3AD203B41FA5}">
                      <a16:colId xmlns:a16="http://schemas.microsoft.com/office/drawing/2014/main" val="20003"/>
                    </a:ext>
                  </a:extLst>
                </a:gridCol>
                <a:gridCol w="1587406">
                  <a:extLst>
                    <a:ext uri="{9D8B030D-6E8A-4147-A177-3AD203B41FA5}">
                      <a16:colId xmlns:a16="http://schemas.microsoft.com/office/drawing/2014/main" val="20004"/>
                    </a:ext>
                  </a:extLst>
                </a:gridCol>
                <a:gridCol w="2451099">
                  <a:extLst>
                    <a:ext uri="{9D8B030D-6E8A-4147-A177-3AD203B41FA5}">
                      <a16:colId xmlns:a16="http://schemas.microsoft.com/office/drawing/2014/main" val="20005"/>
                    </a:ext>
                  </a:extLst>
                </a:gridCol>
              </a:tblGrid>
              <a:tr h="416759">
                <a:tc>
                  <a:txBody>
                    <a:bodyPr/>
                    <a:lstStyle/>
                    <a:p>
                      <a:pPr algn="l">
                        <a:defRPr/>
                      </a:pPr>
                      <a:r>
                        <a:rPr lang="en-US" sz="1200" dirty="0">
                          <a:solidFill>
                            <a:schemeClr val="bg1"/>
                          </a:solidFill>
                          <a:latin typeface="+mn-lt"/>
                        </a:rPr>
                        <a:t>Concept/</a:t>
                      </a:r>
                    </a:p>
                    <a:p>
                      <a:r>
                        <a:rPr lang="en-US" sz="1200" dirty="0">
                          <a:solidFill>
                            <a:schemeClr val="bg1"/>
                          </a:solidFill>
                          <a:latin typeface="+mn-lt"/>
                        </a:rPr>
                        <a:t>context</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200" dirty="0">
                          <a:solidFill>
                            <a:schemeClr val="bg1"/>
                          </a:solidFill>
                          <a:latin typeface="+mn-lt"/>
                        </a:rPr>
                        <a:t>Materials/</a:t>
                      </a:r>
                    </a:p>
                    <a:p>
                      <a:r>
                        <a:rPr lang="en-US" sz="1200" dirty="0">
                          <a:solidFill>
                            <a:schemeClr val="bg1"/>
                          </a:solidFill>
                          <a:latin typeface="+mn-lt"/>
                        </a:rPr>
                        <a:t>manipulatives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200" dirty="0">
                          <a:solidFill>
                            <a:schemeClr val="bg1"/>
                          </a:solidFill>
                          <a:latin typeface="+mn-lt"/>
                        </a:rPr>
                        <a:t>Language</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200" dirty="0">
                          <a:solidFill>
                            <a:schemeClr val="bg1"/>
                          </a:solidFill>
                          <a:latin typeface="+mn-lt"/>
                        </a:rPr>
                        <a:t>Mental images/</a:t>
                      </a:r>
                    </a:p>
                    <a:p>
                      <a:r>
                        <a:rPr lang="en-US" sz="1200" dirty="0">
                          <a:solidFill>
                            <a:schemeClr val="bg1"/>
                          </a:solidFill>
                          <a:latin typeface="+mn-lt"/>
                        </a:rPr>
                        <a:t>diagrams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200" dirty="0">
                          <a:solidFill>
                            <a:schemeClr val="bg1"/>
                          </a:solidFill>
                          <a:latin typeface="+mn-lt"/>
                        </a:rPr>
                        <a:t>Notation</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200" dirty="0">
                          <a:solidFill>
                            <a:schemeClr val="bg1"/>
                          </a:solidFill>
                          <a:latin typeface="+mn-lt"/>
                        </a:rPr>
                        <a:t>Understanding</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366D6D"/>
                    </a:solidFill>
                  </a:tcPr>
                </a:tc>
                <a:extLst>
                  <a:ext uri="{0D108BD9-81ED-4DB2-BD59-A6C34878D82A}">
                    <a16:rowId xmlns:a16="http://schemas.microsoft.com/office/drawing/2014/main" val="10000"/>
                  </a:ext>
                </a:extLst>
              </a:tr>
              <a:tr h="816507">
                <a:tc>
                  <a:txBody>
                    <a:bodyPr/>
                    <a:lstStyle/>
                    <a:p>
                      <a:pPr algn="l">
                        <a:defRPr/>
                      </a:pPr>
                      <a:r>
                        <a:rPr lang="en-US" sz="1000" dirty="0">
                          <a:solidFill>
                            <a:srgbClr val="000000"/>
                          </a:solidFill>
                          <a:latin typeface="+mn-lt"/>
                        </a:rPr>
                        <a:t>Value of digits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Place value arrow cards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Hearing and reading the values: 302 is ‘three hundreds, no tens and two ones’. ‘tenths’. Define and use consistently: digit is one symbol; number is the quantity or value you are representing using numerals that are made up of digits.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Written numerals. Groupings of objects, e.g. bundles of straws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Numerals in a particular order; over 1000 digits are grouped in threes; in maths exam notation groups of three are separated by commas in the UK.</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‘digit’ v ‘number’ ‘tenths’ etc. relate to fractions. Value of each place. Meaning of decimal point.</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0780">
                <a:tc>
                  <a:txBody>
                    <a:bodyPr/>
                    <a:lstStyle/>
                    <a:p>
                      <a:pPr algn="l">
                        <a:defRPr/>
                      </a:pPr>
                      <a:r>
                        <a:rPr lang="en-US" sz="1000" dirty="0">
                          <a:solidFill>
                            <a:srgbClr val="000000"/>
                          </a:solidFill>
                          <a:latin typeface="+mn-lt"/>
                        </a:rPr>
                        <a:t>Counting in tens, hundreds etc.</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Base ten apparatus, PV counters, measures, calculator displays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Emphasis on the first digit, plus its value. How decomposition is expressed, e.g. exchange</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Repeated use of digits 0 to 9. The action of exchange</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71679">
                <a:tc>
                  <a:txBody>
                    <a:bodyPr/>
                    <a:lstStyle/>
                    <a:p>
                      <a:pPr algn="l">
                        <a:defRPr/>
                      </a:pPr>
                      <a:r>
                        <a:rPr lang="en-US" sz="1000" dirty="0">
                          <a:solidFill>
                            <a:srgbClr val="000000"/>
                          </a:solidFill>
                          <a:latin typeface="+mn-lt"/>
                        </a:rPr>
                        <a:t>Powers of ten</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Base ten apparatus, PV chart, PV counters,</a:t>
                      </a:r>
                      <a:r>
                        <a:rPr lang="en-US" sz="1000" dirty="0">
                          <a:solidFill>
                            <a:srgbClr val="000000"/>
                          </a:solidFill>
                          <a:latin typeface="+mn-lt"/>
                        </a:rPr>
                        <a:t> numberline</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Reading digits with meaning; how decimal values are read, or often omitted (e.g. 0.435 read as ‘zero point 4 3 5) Reading very small and very large numbers.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Symbols in columns, PV charts, zoom images of numberline</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Meaning of the decimal point. Very large and very small numbers. Measures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Cyclic nature of counting to 9 in every ‘place’. Multiplying and dividing by powers of 10. What digits to the right of the point mean. Rate of growth. Standard form. Rounding.</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0762">
                <a:tc>
                  <a:txBody>
                    <a:bodyPr/>
                    <a:lstStyle/>
                    <a:p>
                      <a:pPr algn="l">
                        <a:defRPr/>
                      </a:pPr>
                      <a:r>
                        <a:rPr lang="en-US" sz="1000" dirty="0">
                          <a:solidFill>
                            <a:srgbClr val="000000"/>
                          </a:solidFill>
                          <a:latin typeface="+mn-lt"/>
                        </a:rPr>
                        <a:t> Zero as placeholder in whole numbers </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Base ten apparatus, PV columns, PV chart, PV arrow </a:t>
                      </a:r>
                      <a:r>
                        <a:rPr lang="en-US" sz="1000" dirty="0">
                          <a:solidFill>
                            <a:srgbClr val="000000"/>
                          </a:solidFill>
                          <a:latin typeface="+mn-lt"/>
                        </a:rPr>
                        <a:t>cards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When and how zero is read, or not read.</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PV columns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When and how zero is used</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Roles of zero. </a:t>
                      </a:r>
                    </a:p>
                    <a:p>
                      <a:r>
                        <a:rPr lang="en-US" sz="1000" dirty="0">
                          <a:solidFill>
                            <a:srgbClr val="000000"/>
                          </a:solidFill>
                          <a:latin typeface="+mn-lt"/>
                        </a:rPr>
                        <a:t>Approximation as ‘how close’</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0780">
                <a:tc>
                  <a:txBody>
                    <a:bodyPr/>
                    <a:lstStyle/>
                    <a:p>
                      <a:pPr algn="l">
                        <a:defRPr/>
                      </a:pPr>
                      <a:r>
                        <a:rPr lang="en-US" sz="1000" dirty="0">
                          <a:solidFill>
                            <a:srgbClr val="000000"/>
                          </a:solidFill>
                          <a:latin typeface="+mn-lt"/>
                        </a:rPr>
                        <a:t>Number expresses quantity</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‘stuff’ and usual measuring devices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Discuss &lt;, &gt;, = and changes, e.g. adding on, repeating units, growth</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Measures: spatial, mass, time, dimensions, exponential growth</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Units of measurement; common notations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Dimensionality, approximation ‘how close’, relative sizes (ratio), &gt; and &lt; and =</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78359">
                <a:tc>
                  <a:txBody>
                    <a:bodyPr/>
                    <a:lstStyle/>
                    <a:p>
                      <a:pPr algn="l">
                        <a:defRPr/>
                      </a:pPr>
                      <a:r>
                        <a:rPr lang="en-US" sz="1000" dirty="0">
                          <a:solidFill>
                            <a:srgbClr val="000000"/>
                          </a:solidFill>
                          <a:latin typeface="+mn-lt"/>
                        </a:rPr>
                        <a:t>Negative numbers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Rare real contexts: thermometers, car park levels.</a:t>
                      </a:r>
                    </a:p>
                    <a:p>
                      <a:r>
                        <a:rPr lang="en-US" sz="1000" dirty="0">
                          <a:solidFill>
                            <a:srgbClr val="000000"/>
                          </a:solidFill>
                          <a:latin typeface="+mn-lt"/>
                        </a:rPr>
                        <a:t>  ‘distance between’ gives meaning to subtraction.</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‘negative 3’ rather than ‘minus 3’</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Numberline beyond zero; symmetry around zero; double-sided counters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Use of this sign ‘-‘. The apparent ‘reversal’ of the order of the numerals.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An abstract and logical idea; reasoning with negative numbers depends on understanding that the negative of a negative must be a positive.</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31450">
                <a:tc>
                  <a:txBody>
                    <a:bodyPr/>
                    <a:lstStyle/>
                    <a:p>
                      <a:pPr algn="l">
                        <a:defRPr/>
                      </a:pPr>
                      <a:r>
                        <a:rPr lang="en-US" sz="1000" dirty="0">
                          <a:latin typeface="+mn-lt"/>
                        </a:rPr>
                        <a:t>x and ÷ by powers of</a:t>
                      </a:r>
                    </a:p>
                    <a:p>
                      <a:r>
                        <a:rPr lang="en-US" sz="1000" dirty="0">
                          <a:solidFill>
                            <a:srgbClr val="000000"/>
                          </a:solidFill>
                          <a:latin typeface="+mn-lt"/>
                        </a:rPr>
                        <a:t>  ten and then x and ÷ decimal numbers</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Measuring devices and base ten manipulatives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Describe the outcome of mult/div a number by ten etc.</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PV columns, pictures of growth, scaling, zoom images.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Is it the digits or the decimal places that ‘move’?</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That ‘shortcuts’ moving the decimal point obscure important meanings about the value of each digit.</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algn="l">
                        <a:defRPr/>
                      </a:pPr>
                      <a:r>
                        <a:rPr lang="en-US" sz="1000" dirty="0">
                          <a:solidFill>
                            <a:srgbClr val="000000"/>
                          </a:solidFill>
                          <a:latin typeface="+mn-lt"/>
                        </a:rPr>
                        <a:t>Decimals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Base ten apparatus, PV chart, decimats, tape</a:t>
                      </a:r>
                    </a:p>
                    <a:p>
                      <a:r>
                        <a:rPr lang="en-US" sz="1000" dirty="0">
                          <a:solidFill>
                            <a:srgbClr val="000000"/>
                          </a:solidFill>
                          <a:latin typeface="+mn-lt"/>
                        </a:rPr>
                        <a:t>  measures, 100 squares, money</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How decimal digits are read and their meaning. </a:t>
                      </a:r>
                    </a:p>
                    <a:p>
                      <a:r>
                        <a:rPr lang="en-US" sz="1000" dirty="0">
                          <a:solidFill>
                            <a:srgbClr val="000000"/>
                          </a:solidFill>
                          <a:latin typeface="+mn-lt"/>
                        </a:rPr>
                        <a:t>The ‘th’ in tenths! Compare 3.24 with £3.24</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PV columns, zoom images. Money. </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Role of zero in decimal places.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x10 and ÷10 etc. Number in science and other measures. Role of zero. £3.24 and 3.24</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50780">
                <a:tc>
                  <a:txBody>
                    <a:bodyPr/>
                    <a:lstStyle/>
                    <a:p>
                      <a:pPr algn="l">
                        <a:defRPr/>
                      </a:pPr>
                      <a:r>
                        <a:rPr lang="en-US" sz="1000" dirty="0">
                          <a:solidFill>
                            <a:srgbClr val="000000"/>
                          </a:solidFill>
                          <a:latin typeface="+mn-lt"/>
                        </a:rPr>
                        <a:t>Logarithms; standard form</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latin typeface="+mn-lt"/>
                        </a:rPr>
                        <a:t>Calculators, </a:t>
                      </a:r>
                      <a:r>
                        <a:rPr lang="en-US" sz="1000" dirty="0">
                          <a:solidFill>
                            <a:srgbClr val="000000"/>
                          </a:solidFill>
                          <a:latin typeface="+mn-lt"/>
                        </a:rPr>
                        <a:t>scaling; logarithmic scales; powers of ten </a:t>
                      </a: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solidFill>
                            <a:srgbClr val="000000"/>
                          </a:solidFill>
                          <a:latin typeface="+mn-lt"/>
                        </a:rPr>
                        <a:t>Standard notation: how to read it</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solidFill>
                            <a:srgbClr val="000000"/>
                          </a:solidFill>
                          <a:latin typeface="+mn-lt"/>
                        </a:rPr>
                        <a:t>Zoom images; Examples of use­­­­­</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pPr algn="l">
                        <a:defRPr/>
                      </a:pPr>
                      <a:r>
                        <a:rPr lang="en-US" sz="1000" dirty="0">
                          <a:solidFill>
                            <a:srgbClr val="000000"/>
                          </a:solidFill>
                          <a:latin typeface="+mn-lt"/>
                        </a:rPr>
                        <a:t>Common notation in text and on calculators</a:t>
                      </a:r>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tc>
                  <a:txBody>
                    <a:bodyPr/>
                    <a:lstStyle/>
                    <a:p>
                      <a:endParaRPr lang="en-US" sz="1000" dirty="0">
                        <a:latin typeface="+mn-lt"/>
                      </a:endParaRPr>
                    </a:p>
                  </a:txBody>
                  <a:tcPr>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solidFill>
                      <a:srgbClr val="F4DBFD"/>
                    </a:solidFill>
                  </a:tcPr>
                </a:tc>
                <a:extLst>
                  <a:ext uri="{0D108BD9-81ED-4DB2-BD59-A6C34878D82A}">
                    <a16:rowId xmlns:a16="http://schemas.microsoft.com/office/drawing/2014/main" val="10009"/>
                  </a:ext>
                </a:extLst>
              </a:tr>
            </a:tbl>
          </a:graphicData>
        </a:graphic>
      </p:graphicFrame>
      <p:sp>
        <p:nvSpPr>
          <p:cNvPr id="5" name="TextBox 5"/>
          <p:cNvSpPr txBox="1"/>
          <p:nvPr/>
        </p:nvSpPr>
        <p:spPr>
          <a:xfrm>
            <a:off x="165100" y="27132"/>
            <a:ext cx="7321460" cy="468590"/>
          </a:xfrm>
          <a:prstGeom prst="rect">
            <a:avLst/>
          </a:prstGeom>
        </p:spPr>
        <p:txBody>
          <a:bodyPr lIns="0" tIns="0" rIns="0" bIns="0" rtlCol="0" anchor="t">
            <a:spAutoFit/>
          </a:bodyPr>
          <a:lstStyle/>
          <a:p>
            <a:pPr marL="0" lvl="0" indent="0" algn="l">
              <a:lnSpc>
                <a:spcPts val="1905"/>
              </a:lnSpc>
              <a:spcBef>
                <a:spcPct val="0"/>
              </a:spcBef>
            </a:pPr>
            <a:r>
              <a:rPr lang="en-US" sz="1245" b="1" u="none" dirty="0">
                <a:solidFill>
                  <a:srgbClr val="000000"/>
                </a:solidFill>
                <a:latin typeface="Calibri" panose="020F0502020204030204" pitchFamily="34" charset="0"/>
                <a:cs typeface="Calibri" panose="020F0502020204030204" pitchFamily="34" charset="0"/>
              </a:rPr>
              <a:t>Here is a filled table using our experience as mentors/tutors, work with novices and also drawing on research. Other versions are possible of course.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121424" y="501650"/>
            <a:ext cx="10286085" cy="6434805"/>
            <a:chOff x="0" y="0"/>
            <a:chExt cx="17472695" cy="10282317"/>
          </a:xfrm>
        </p:grpSpPr>
        <p:sp>
          <p:nvSpPr>
            <p:cNvPr id="4" name="Freeform 4"/>
            <p:cNvSpPr/>
            <p:nvPr/>
          </p:nvSpPr>
          <p:spPr>
            <a:xfrm>
              <a:off x="-12700" y="-12700"/>
              <a:ext cx="17498095" cy="10307717"/>
            </a:xfrm>
            <a:custGeom>
              <a:avLst/>
              <a:gdLst/>
              <a:ahLst/>
              <a:cxnLst/>
              <a:rect l="l" t="t" r="r" b="b"/>
              <a:pathLst>
                <a:path w="17498095" h="10307717">
                  <a:moveTo>
                    <a:pt x="16635764" y="0"/>
                  </a:moveTo>
                  <a:lnTo>
                    <a:pt x="862330" y="0"/>
                  </a:lnTo>
                  <a:cubicBezTo>
                    <a:pt x="389890" y="0"/>
                    <a:pt x="0" y="389890"/>
                    <a:pt x="0" y="862330"/>
                  </a:cubicBezTo>
                  <a:lnTo>
                    <a:pt x="0" y="9445387"/>
                  </a:lnTo>
                  <a:cubicBezTo>
                    <a:pt x="0" y="9917826"/>
                    <a:pt x="389890" y="10307717"/>
                    <a:pt x="862330" y="10307717"/>
                  </a:cubicBezTo>
                  <a:lnTo>
                    <a:pt x="16635764" y="10307717"/>
                  </a:lnTo>
                  <a:cubicBezTo>
                    <a:pt x="17108205" y="10307717"/>
                    <a:pt x="17498095" y="9917826"/>
                    <a:pt x="17498095" y="9445387"/>
                  </a:cubicBezTo>
                  <a:lnTo>
                    <a:pt x="17498095" y="862330"/>
                  </a:lnTo>
                  <a:cubicBezTo>
                    <a:pt x="17498095" y="389890"/>
                    <a:pt x="17108204" y="0"/>
                    <a:pt x="16635764" y="0"/>
                  </a:cubicBezTo>
                  <a:close/>
                  <a:moveTo>
                    <a:pt x="17307595" y="927100"/>
                  </a:moveTo>
                  <a:lnTo>
                    <a:pt x="17307595" y="9445386"/>
                  </a:lnTo>
                  <a:cubicBezTo>
                    <a:pt x="17307595" y="9812417"/>
                    <a:pt x="17002795" y="10117217"/>
                    <a:pt x="16635764" y="10117217"/>
                  </a:cubicBezTo>
                  <a:lnTo>
                    <a:pt x="862330" y="10117217"/>
                  </a:lnTo>
                  <a:cubicBezTo>
                    <a:pt x="495300" y="10117217"/>
                    <a:pt x="190500" y="9812417"/>
                    <a:pt x="190500" y="9445386"/>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501650"/>
            <a:ext cx="9999400" cy="992757"/>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65100" y="425450"/>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2</a:t>
              </a:r>
            </a:p>
          </p:txBody>
        </p:sp>
      </p:grpSp>
      <p:grpSp>
        <p:nvGrpSpPr>
          <p:cNvPr id="12" name="Group 12"/>
          <p:cNvGrpSpPr/>
          <p:nvPr/>
        </p:nvGrpSpPr>
        <p:grpSpPr>
          <a:xfrm>
            <a:off x="774700" y="501650"/>
            <a:ext cx="8017744" cy="826430"/>
            <a:chOff x="-81925" y="-28575"/>
            <a:chExt cx="2873378" cy="296174"/>
          </a:xfrm>
        </p:grpSpPr>
        <p:sp>
          <p:nvSpPr>
            <p:cNvPr id="13" name="Freeform 13"/>
            <p:cNvSpPr/>
            <p:nvPr/>
          </p:nvSpPr>
          <p:spPr>
            <a:xfrm>
              <a:off x="6001" y="-5484"/>
              <a:ext cx="2533559" cy="248741"/>
            </a:xfrm>
            <a:custGeom>
              <a:avLst/>
              <a:gdLst/>
              <a:ahLst/>
              <a:cxnLst/>
              <a:rect l="l" t="t" r="r" b="b"/>
              <a:pathLst>
                <a:path w="2533559" h="248741">
                  <a:moveTo>
                    <a:pt x="40519" y="0"/>
                  </a:moveTo>
                  <a:lnTo>
                    <a:pt x="2493040" y="0"/>
                  </a:lnTo>
                  <a:cubicBezTo>
                    <a:pt x="2515418" y="0"/>
                    <a:pt x="2533559" y="18141"/>
                    <a:pt x="2533559" y="40519"/>
                  </a:cubicBezTo>
                  <a:lnTo>
                    <a:pt x="2533559" y="208222"/>
                  </a:lnTo>
                  <a:cubicBezTo>
                    <a:pt x="2533559" y="230600"/>
                    <a:pt x="2515418" y="248741"/>
                    <a:pt x="2493040" y="248741"/>
                  </a:cubicBezTo>
                  <a:lnTo>
                    <a:pt x="40519" y="248741"/>
                  </a:lnTo>
                  <a:cubicBezTo>
                    <a:pt x="18141" y="248741"/>
                    <a:pt x="0" y="230600"/>
                    <a:pt x="0" y="208222"/>
                  </a:cubicBezTo>
                  <a:lnTo>
                    <a:pt x="0" y="40519"/>
                  </a:lnTo>
                  <a:cubicBezTo>
                    <a:pt x="0" y="18141"/>
                    <a:pt x="18141" y="0"/>
                    <a:pt x="40519" y="0"/>
                  </a:cubicBezTo>
                  <a:close/>
                </a:path>
              </a:pathLst>
            </a:custGeom>
            <a:solidFill>
              <a:srgbClr val="626161"/>
            </a:solidFill>
          </p:spPr>
          <p:txBody>
            <a:bodyPr/>
            <a:lstStyle/>
            <a:p>
              <a:endParaRPr lang="en-GB"/>
            </a:p>
          </p:txBody>
        </p:sp>
        <p:sp>
          <p:nvSpPr>
            <p:cNvPr id="14" name="TextBox 14"/>
            <p:cNvSpPr txBox="1"/>
            <p:nvPr/>
          </p:nvSpPr>
          <p:spPr>
            <a:xfrm>
              <a:off x="-81925" y="-28575"/>
              <a:ext cx="2873378" cy="296174"/>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Filling in a concept-pedagogy table</a:t>
              </a:r>
            </a:p>
            <a:p>
              <a:pPr algn="just">
                <a:lnSpc>
                  <a:spcPts val="2239"/>
                </a:lnSpc>
              </a:pPr>
              <a:r>
                <a:rPr lang="en-US" sz="1599" spc="100" dirty="0">
                  <a:solidFill>
                    <a:srgbClr val="FFFFFF"/>
                  </a:solidFill>
                  <a:latin typeface="Century Gothic"/>
                </a:rPr>
                <a:t>Content focus: Place value in the number system</a:t>
              </a:r>
            </a:p>
          </p:txBody>
        </p:sp>
      </p:grpSp>
      <p:graphicFrame>
        <p:nvGraphicFramePr>
          <p:cNvPr id="15" name="Table 15"/>
          <p:cNvGraphicFramePr>
            <a:graphicFrameLocks noGrp="1"/>
          </p:cNvGraphicFramePr>
          <p:nvPr>
            <p:extLst>
              <p:ext uri="{D42A27DB-BD31-4B8C-83A1-F6EECF244321}">
                <p14:modId xmlns:p14="http://schemas.microsoft.com/office/powerpoint/2010/main" val="3812544420"/>
              </p:ext>
            </p:extLst>
          </p:nvPr>
        </p:nvGraphicFramePr>
        <p:xfrm>
          <a:off x="317500" y="2061178"/>
          <a:ext cx="9912589" cy="4612672"/>
        </p:xfrm>
        <a:graphic>
          <a:graphicData uri="http://schemas.openxmlformats.org/drawingml/2006/table">
            <a:tbl>
              <a:tblPr/>
              <a:tblGrid>
                <a:gridCol w="3827982">
                  <a:extLst>
                    <a:ext uri="{9D8B030D-6E8A-4147-A177-3AD203B41FA5}">
                      <a16:colId xmlns:a16="http://schemas.microsoft.com/office/drawing/2014/main" val="20000"/>
                    </a:ext>
                  </a:extLst>
                </a:gridCol>
                <a:gridCol w="6084607">
                  <a:extLst>
                    <a:ext uri="{9D8B030D-6E8A-4147-A177-3AD203B41FA5}">
                      <a16:colId xmlns:a16="http://schemas.microsoft.com/office/drawing/2014/main" val="20001"/>
                    </a:ext>
                  </a:extLst>
                </a:gridCol>
              </a:tblGrid>
              <a:tr h="325296">
                <a:tc>
                  <a:txBody>
                    <a:bodyPr/>
                    <a:lstStyle/>
                    <a:p>
                      <a:pPr algn="l">
                        <a:defRPr/>
                      </a:pPr>
                      <a:r>
                        <a:rPr lang="en-US" sz="1600" b="1" dirty="0">
                          <a:solidFill>
                            <a:srgbClr val="000000"/>
                          </a:solidFill>
                          <a:latin typeface="+mn-lt"/>
                        </a:rPr>
                        <a:t>Novice teacher understandings</a:t>
                      </a:r>
                      <a:endParaRPr lang="en-US" sz="16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1600" b="1" dirty="0">
                          <a:solidFill>
                            <a:srgbClr val="000000"/>
                          </a:solidFill>
                          <a:latin typeface="+mn-lt"/>
                        </a:rPr>
                        <a:t>Further work  with novice teachers </a:t>
                      </a:r>
                      <a:endParaRPr lang="en-US" sz="16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51510">
                <a:tc>
                  <a:txBody>
                    <a:bodyPr/>
                    <a:lstStyle/>
                    <a:p>
                      <a:pPr algn="l">
                        <a:defRPr/>
                      </a:pPr>
                      <a:r>
                        <a:rPr lang="en-US" sz="1000" dirty="0">
                          <a:latin typeface="+mn-lt"/>
                        </a:rPr>
                        <a:t>May be unaware of the meaning of ‘place value’ and unaware of any possible problems.</a:t>
                      </a:r>
                    </a:p>
                    <a:p>
                      <a:r>
                        <a:rPr lang="en-US" sz="1000" dirty="0">
                          <a:latin typeface="+mn-lt"/>
                        </a:rPr>
                        <a:t>May say ‘units’ instead of ‘ones’</a:t>
                      </a:r>
                    </a:p>
                    <a:p>
                      <a:r>
                        <a:rPr lang="en-US" sz="1000" dirty="0">
                          <a:solidFill>
                            <a:srgbClr val="000000"/>
                          </a:solidFill>
                          <a:latin typeface="+mn-lt"/>
                        </a:rPr>
                        <a:t>May say 0.43 as ‘nought point forty-three.</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Value depends on place. What is a digit? What is a number?</a:t>
                      </a:r>
                    </a:p>
                    <a:p>
                      <a:r>
                        <a:rPr lang="en-US" sz="1000" dirty="0">
                          <a:latin typeface="+mn-lt"/>
                        </a:rPr>
                        <a:t>Possible intro to place value chart &lt;link&gt; and its use. </a:t>
                      </a:r>
                    </a:p>
                    <a:p>
                      <a:r>
                        <a:rPr lang="en-US" sz="1000" dirty="0">
                          <a:latin typeface="+mn-lt"/>
                        </a:rPr>
                        <a:t>Relate to familiar linear measure.</a:t>
                      </a:r>
                    </a:p>
                    <a:p>
                      <a:r>
                        <a:rPr lang="en-US" sz="1000" dirty="0">
                          <a:solidFill>
                            <a:srgbClr val="000000"/>
                          </a:solidFill>
                          <a:latin typeface="+mn-lt"/>
                        </a:rPr>
                        <a:t>Forty-three means four tens and three ones. (In some cultures, it is OK to say ‘nought point 43’ as pupils have learnt to think ‘43 hundredths’; this is a potential confusion with money where £0.43 means ’43 pence’)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32767">
                <a:tc>
                  <a:txBody>
                    <a:bodyPr/>
                    <a:lstStyle/>
                    <a:p>
                      <a:pPr algn="l">
                        <a:defRPr/>
                      </a:pPr>
                      <a:r>
                        <a:rPr lang="en-US" sz="1000" dirty="0">
                          <a:solidFill>
                            <a:srgbClr val="000000"/>
                          </a:solidFill>
                          <a:latin typeface="+mn-lt"/>
                        </a:rPr>
                        <a:t>Not knowing the importance of 10.</a:t>
                      </a:r>
                      <a:endParaRPr lang="en-US" sz="10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Questions arising from using the place value chart &lt;link&gt;</a:t>
                      </a:r>
                    </a:p>
                    <a:p>
                      <a:r>
                        <a:rPr lang="en-US" sz="1000" dirty="0">
                          <a:solidFill>
                            <a:srgbClr val="000000"/>
                          </a:solidFill>
                          <a:latin typeface="+mn-lt"/>
                        </a:rPr>
                        <a:t>Use Dienes/base10 apparatus themselves as a separate experience from preparation to teach to get a ‘feel’ for how it supports understanding; identify typical difficulties by listening to learners chanting counts</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51510">
                <a:tc>
                  <a:txBody>
                    <a:bodyPr/>
                    <a:lstStyle/>
                    <a:p>
                      <a:pPr algn="l">
                        <a:defRPr/>
                      </a:pPr>
                      <a:r>
                        <a:rPr lang="en-US" sz="1000" dirty="0">
                          <a:latin typeface="+mn-lt"/>
                        </a:rPr>
                        <a:t>Not knowing the importance of base 10.</a:t>
                      </a:r>
                    </a:p>
                    <a:p>
                      <a:r>
                        <a:rPr lang="en-US" sz="1000" dirty="0">
                          <a:latin typeface="+mn-lt"/>
                        </a:rPr>
                        <a:t>Own inner speech has shortcuts.</a:t>
                      </a:r>
                    </a:p>
                    <a:p>
                      <a:r>
                        <a:rPr lang="en-US" sz="1000" dirty="0">
                          <a:latin typeface="+mn-lt"/>
                        </a:rPr>
                        <a:t>Column methods can lead to digits being named instead of their value being understood. </a:t>
                      </a:r>
                    </a:p>
                    <a:p>
                      <a:r>
                        <a:rPr lang="en-US" sz="1000" dirty="0">
                          <a:solidFill>
                            <a:srgbClr val="000000"/>
                          </a:solidFill>
                          <a:latin typeface="+mn-lt"/>
                        </a:rPr>
                        <a:t>Role of zero when rounding to sig. fig. or nearest ten.</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‘What if?’ work in different bases (2 (binary),60 (time), 12.</a:t>
                      </a:r>
                    </a:p>
                    <a:p>
                      <a:r>
                        <a:rPr lang="en-US" sz="1000" dirty="0">
                          <a:latin typeface="+mn-lt"/>
                        </a:rPr>
                        <a:t>Connect use of materials to language.</a:t>
                      </a:r>
                    </a:p>
                    <a:p>
                      <a:r>
                        <a:rPr lang="en-US" sz="1000" dirty="0">
                          <a:latin typeface="+mn-lt"/>
                        </a:rPr>
                        <a:t>Get novices to say numbers out loud, compare different ways of saying them and identify whether these ways have numerical meaning.</a:t>
                      </a:r>
                    </a:p>
                    <a:p>
                      <a:r>
                        <a:rPr lang="en-US" sz="1000" dirty="0">
                          <a:solidFill>
                            <a:srgbClr val="000000"/>
                          </a:solidFill>
                          <a:latin typeface="+mn-lt"/>
                        </a:rPr>
                        <a:t>Can they round 2.45 correctly to the nearest whole number? (i.e. not by rounding to 2.5 and thence to 3 and similar examples.)</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45349">
                <a:tc>
                  <a:txBody>
                    <a:bodyPr/>
                    <a:lstStyle/>
                    <a:p>
                      <a:pPr algn="l">
                        <a:defRPr/>
                      </a:pPr>
                      <a:r>
                        <a:rPr lang="en-US" sz="1000" dirty="0">
                          <a:latin typeface="+mn-lt"/>
                        </a:rPr>
                        <a:t>Own knowledge of positional value of decimals;</a:t>
                      </a:r>
                    </a:p>
                    <a:p>
                      <a:r>
                        <a:rPr lang="en-US" sz="1000" dirty="0">
                          <a:latin typeface="+mn-lt"/>
                        </a:rPr>
                        <a:t>Assumptions about obviousness of place value.</a:t>
                      </a:r>
                    </a:p>
                    <a:p>
                      <a:r>
                        <a:rPr lang="en-US" sz="1000" dirty="0">
                          <a:solidFill>
                            <a:srgbClr val="000000"/>
                          </a:solidFill>
                          <a:latin typeface="+mn-lt"/>
                        </a:rPr>
                        <a:t>Role of zero when rounding to sig. fig. or nearest whole number</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Connect symbols to language.   </a:t>
                      </a:r>
                    </a:p>
                    <a:p>
                      <a:r>
                        <a:rPr lang="en-US" sz="1000" dirty="0">
                          <a:solidFill>
                            <a:srgbClr val="000000"/>
                          </a:solidFill>
                          <a:latin typeface="+mn-lt"/>
                        </a:rPr>
                        <a:t>Carry out small group  ‘research’ with a few learners and observe what they do/say etc.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39188">
                <a:tc>
                  <a:txBody>
                    <a:bodyPr/>
                    <a:lstStyle/>
                    <a:p>
                      <a:pPr algn="l">
                        <a:defRPr/>
                      </a:pPr>
                      <a:r>
                        <a:rPr lang="en-US" sz="1000" dirty="0">
                          <a:solidFill>
                            <a:srgbClr val="000000"/>
                          </a:solidFill>
                          <a:latin typeface="+mn-lt"/>
                        </a:rPr>
                        <a:t>Shortcuts that have limited value; moving decimal point; adding a zero etc.</a:t>
                      </a:r>
                      <a:endParaRPr lang="en-US" sz="10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Relate the change in position to the multiplication or division that has been done.</a:t>
                      </a:r>
                      <a:endParaRPr lang="en-US" sz="10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90852">
                <a:tc>
                  <a:txBody>
                    <a:bodyPr/>
                    <a:lstStyle/>
                    <a:p>
                      <a:pPr algn="l">
                        <a:defRPr/>
                      </a:pPr>
                      <a:r>
                        <a:rPr lang="en-US" sz="900" dirty="0">
                          <a:solidFill>
                            <a:srgbClr val="000000"/>
                          </a:solidFill>
                          <a:latin typeface="Calibri 1"/>
                        </a:rPr>
                        <a:t>Use of number to mean ‘digit’.</a:t>
                      </a:r>
                      <a:endParaRPr lang="en-US" sz="1100" dirty="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900" dirty="0">
                          <a:solidFill>
                            <a:srgbClr val="000000"/>
                          </a:solidFill>
                          <a:latin typeface="Calibri 1"/>
                        </a:rPr>
                        <a:t>Define and use consistently: digit is one symbol; numeral is the written symbolic representation of a number; number is the enumeration you are representing using numerals that are made up of digits.</a:t>
                      </a:r>
                      <a:endParaRPr lang="en-US" sz="1100" dirty="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49613">
                <a:tc>
                  <a:txBody>
                    <a:bodyPr/>
                    <a:lstStyle/>
                    <a:p>
                      <a:pPr algn="l">
                        <a:defRPr/>
                      </a:pPr>
                      <a:r>
                        <a:rPr lang="en-US" sz="900" dirty="0">
                          <a:solidFill>
                            <a:srgbClr val="000000"/>
                          </a:solidFill>
                          <a:latin typeface="Calibri 1"/>
                        </a:rPr>
                        <a:t>Using a comma to separate large numbers v. using a space (as in science). Using a dot as the decimal separator v. using a comma (as in other countries)</a:t>
                      </a:r>
                      <a:endParaRPr lang="en-US" sz="1100" dirty="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900" dirty="0">
                          <a:solidFill>
                            <a:srgbClr val="000000"/>
                          </a:solidFill>
                          <a:latin typeface="Calibri 1"/>
                        </a:rPr>
                        <a:t>Show the testing regime; be aware of correct writing of numbers that is judged incorrect by the current regime. Be aware of novice teachers whose schooling was in other cultures.</a:t>
                      </a:r>
                      <a:endParaRPr lang="en-US" sz="1100" dirty="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16" name="TextBox 16"/>
          <p:cNvSpPr txBox="1"/>
          <p:nvPr/>
        </p:nvSpPr>
        <p:spPr>
          <a:xfrm>
            <a:off x="278414" y="1328080"/>
            <a:ext cx="9999400" cy="676467"/>
          </a:xfrm>
          <a:prstGeom prst="rect">
            <a:avLst/>
          </a:prstGeom>
        </p:spPr>
        <p:txBody>
          <a:bodyPr wrap="square" lIns="0" tIns="0" rIns="0" bIns="0" rtlCol="0" anchor="t">
            <a:spAutoFit/>
          </a:bodyPr>
          <a:lstStyle/>
          <a:p>
            <a:pPr>
              <a:lnSpc>
                <a:spcPts val="1836"/>
              </a:lnSpc>
            </a:pPr>
            <a:r>
              <a:rPr lang="en-US" sz="1200" dirty="0">
                <a:solidFill>
                  <a:srgbClr val="000000"/>
                </a:solidFill>
                <a:latin typeface="Coco Gothic" panose="020B0604020202020204" charset="0"/>
                <a:cs typeface="Calibri" panose="020F0502020204030204" pitchFamily="34" charset="0"/>
              </a:rPr>
              <a:t>Novices’ awareness of learners’ place value understanding can often lead to problems, so we include here some details advice for recognising when and how to discuss precise meanings with them. </a:t>
            </a:r>
            <a:r>
              <a:rPr lang="en-GB" sz="1200" dirty="0">
                <a:solidFill>
                  <a:srgbClr val="000000"/>
                </a:solidFill>
                <a:latin typeface="Coco Gothic" panose="020B0604020202020204" charset="0"/>
              </a:rPr>
              <a:t>Examples of this kind of task using the foci of angles, inequality, covariation and equivalence can be found in the file: </a:t>
            </a:r>
            <a:r>
              <a:rPr lang="en-GB" sz="1200" dirty="0">
                <a:solidFill>
                  <a:srgbClr val="000000"/>
                </a:solidFill>
                <a:latin typeface="Coco Gothic" panose="020B0604020202020204" charset="0"/>
                <a:hlinkClick r:id="rId2"/>
              </a:rPr>
              <a:t>ITT Mentoring Toolkit user reports and adaptations</a:t>
            </a:r>
            <a:r>
              <a:rPr lang="en-GB" sz="1200" dirty="0">
                <a:solidFill>
                  <a:srgbClr val="000000"/>
                </a:solidFill>
                <a:latin typeface="Coco Gothic" panose="020B0604020202020204" charset="0"/>
              </a:rPr>
              <a:t>.</a:t>
            </a:r>
            <a:endParaRPr lang="en-US" sz="1200" dirty="0">
              <a:solidFill>
                <a:srgbClr val="000000"/>
              </a:solidFill>
              <a:latin typeface="Coco Gothic" panose="020B0604020202020204" charset="0"/>
              <a:cs typeface="Calibri" panose="020F050202020403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866182"/>
            <a:ext cx="10286085" cy="5865993"/>
            <a:chOff x="0" y="0"/>
            <a:chExt cx="17472695" cy="9964403"/>
          </a:xfrm>
        </p:grpSpPr>
        <p:sp>
          <p:nvSpPr>
            <p:cNvPr id="3" name="Freeform 3"/>
            <p:cNvSpPr/>
            <p:nvPr/>
          </p:nvSpPr>
          <p:spPr>
            <a:xfrm>
              <a:off x="-12700" y="-12700"/>
              <a:ext cx="17498095" cy="9989803"/>
            </a:xfrm>
            <a:custGeom>
              <a:avLst/>
              <a:gdLst/>
              <a:ahLst/>
              <a:cxnLst/>
              <a:rect l="l" t="t" r="r" b="b"/>
              <a:pathLst>
                <a:path w="17498095" h="9989803">
                  <a:moveTo>
                    <a:pt x="16635764" y="0"/>
                  </a:moveTo>
                  <a:lnTo>
                    <a:pt x="862330" y="0"/>
                  </a:lnTo>
                  <a:cubicBezTo>
                    <a:pt x="389890" y="0"/>
                    <a:pt x="0" y="389890"/>
                    <a:pt x="0" y="862330"/>
                  </a:cubicBezTo>
                  <a:lnTo>
                    <a:pt x="0" y="9127473"/>
                  </a:lnTo>
                  <a:cubicBezTo>
                    <a:pt x="0" y="9599913"/>
                    <a:pt x="389890" y="9989803"/>
                    <a:pt x="862330" y="9989803"/>
                  </a:cubicBezTo>
                  <a:lnTo>
                    <a:pt x="16635764" y="9989803"/>
                  </a:lnTo>
                  <a:cubicBezTo>
                    <a:pt x="17108205" y="9989803"/>
                    <a:pt x="17498095" y="9599913"/>
                    <a:pt x="17498095" y="9127473"/>
                  </a:cubicBezTo>
                  <a:lnTo>
                    <a:pt x="17498095" y="862330"/>
                  </a:lnTo>
                  <a:cubicBezTo>
                    <a:pt x="17498095" y="389890"/>
                    <a:pt x="17108204" y="0"/>
                    <a:pt x="16635764" y="0"/>
                  </a:cubicBezTo>
                  <a:close/>
                  <a:moveTo>
                    <a:pt x="17307595" y="927100"/>
                  </a:moveTo>
                  <a:lnTo>
                    <a:pt x="17307595" y="9127473"/>
                  </a:lnTo>
                  <a:cubicBezTo>
                    <a:pt x="17307595" y="9494503"/>
                    <a:pt x="17002795" y="9799303"/>
                    <a:pt x="16635764" y="9799303"/>
                  </a:cubicBezTo>
                  <a:lnTo>
                    <a:pt x="862330" y="9799303"/>
                  </a:lnTo>
                  <a:cubicBezTo>
                    <a:pt x="495300" y="9799303"/>
                    <a:pt x="190500" y="9494503"/>
                    <a:pt x="190500" y="9127473"/>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866182"/>
            <a:ext cx="9877977" cy="568260"/>
            <a:chOff x="0" y="0"/>
            <a:chExt cx="3540044" cy="203652"/>
          </a:xfrm>
        </p:grpSpPr>
        <p:sp>
          <p:nvSpPr>
            <p:cNvPr id="5" name="Freeform 5"/>
            <p:cNvSpPr/>
            <p:nvPr/>
          </p:nvSpPr>
          <p:spPr>
            <a:xfrm>
              <a:off x="0" y="0"/>
              <a:ext cx="3540044" cy="203652"/>
            </a:xfrm>
            <a:custGeom>
              <a:avLst/>
              <a:gdLst/>
              <a:ahLst/>
              <a:cxnLst/>
              <a:rect l="l" t="t" r="r" b="b"/>
              <a:pathLst>
                <a:path w="3540044" h="203652">
                  <a:moveTo>
                    <a:pt x="0" y="0"/>
                  </a:moveTo>
                  <a:lnTo>
                    <a:pt x="3540044" y="0"/>
                  </a:lnTo>
                  <a:lnTo>
                    <a:pt x="3540044" y="203652"/>
                  </a:lnTo>
                  <a:lnTo>
                    <a:pt x="0" y="203652"/>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58440" y="809357"/>
            <a:ext cx="10141259" cy="1973210"/>
            <a:chOff x="74178" y="73423"/>
            <a:chExt cx="3526778" cy="344508"/>
          </a:xfrm>
        </p:grpSpPr>
        <p:sp>
          <p:nvSpPr>
            <p:cNvPr id="9" name="Freeform 9"/>
            <p:cNvSpPr/>
            <p:nvPr/>
          </p:nvSpPr>
          <p:spPr>
            <a:xfrm>
              <a:off x="74178" y="73423"/>
              <a:ext cx="3526778" cy="344508"/>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74178" y="131307"/>
              <a:ext cx="3441793" cy="262469"/>
            </a:xfrm>
            <a:prstGeom prst="rect">
              <a:avLst/>
            </a:prstGeom>
          </p:spPr>
          <p:txBody>
            <a:bodyPr lIns="63500" tIns="63500" rIns="63500" bIns="63500" rtlCol="0" anchor="ctr"/>
            <a:lstStyle/>
            <a:p>
              <a:pPr>
                <a:lnSpc>
                  <a:spcPts val="2239"/>
                </a:lnSpc>
              </a:pPr>
              <a:r>
                <a:rPr lang="en-US" sz="2300" spc="144" dirty="0">
                  <a:solidFill>
                    <a:srgbClr val="FFFFFF"/>
                  </a:solidFill>
                  <a:latin typeface="Century Gothic"/>
                </a:rPr>
                <a:t>  3 </a:t>
              </a:r>
              <a:r>
                <a:rPr lang="en-US" sz="2400" spc="100" dirty="0">
                  <a:solidFill>
                    <a:srgbClr val="FFFFFF"/>
                  </a:solidFill>
                  <a:latin typeface="Century Gothic"/>
                </a:rPr>
                <a:t>Task type: Watching online lessons: teaching intentions</a:t>
              </a:r>
            </a:p>
            <a:p>
              <a:pPr>
                <a:lnSpc>
                  <a:spcPts val="2239"/>
                </a:lnSpc>
              </a:pPr>
              <a:endParaRPr lang="en-US" sz="2400" spc="100" dirty="0">
                <a:solidFill>
                  <a:srgbClr val="FFFFFF"/>
                </a:solidFill>
                <a:latin typeface="Century Gothic"/>
              </a:endParaRPr>
            </a:p>
            <a:p>
              <a:pPr algn="just">
                <a:lnSpc>
                  <a:spcPts val="2239"/>
                </a:lnSpc>
              </a:pPr>
              <a:r>
                <a:rPr lang="en-US" sz="2400" spc="100" dirty="0">
                  <a:solidFill>
                    <a:srgbClr val="FFFFFF"/>
                  </a:solidFill>
                  <a:latin typeface="Century Gothic"/>
                </a:rPr>
                <a:t>     Content focus: Fractions: part/whole relationships</a:t>
              </a:r>
            </a:p>
            <a:p>
              <a:pPr>
                <a:lnSpc>
                  <a:spcPts val="2239"/>
                </a:lnSpc>
              </a:pPr>
              <a:endParaRPr lang="en-US" sz="2300" spc="144" dirty="0">
                <a:solidFill>
                  <a:srgbClr val="FFFFFF"/>
                </a:solidFill>
                <a:latin typeface="Century Gothic"/>
              </a:endParaRPr>
            </a:p>
          </p:txBody>
        </p:sp>
      </p:grpSp>
      <p:sp>
        <p:nvSpPr>
          <p:cNvPr id="13" name="TextBox 13"/>
          <p:cNvSpPr txBox="1"/>
          <p:nvPr/>
        </p:nvSpPr>
        <p:spPr>
          <a:xfrm>
            <a:off x="4170419" y="6765900"/>
            <a:ext cx="6300490" cy="636270"/>
          </a:xfrm>
          <a:prstGeom prst="rect">
            <a:avLst/>
          </a:prstGeom>
        </p:spPr>
        <p:txBody>
          <a:bodyPr lIns="0" tIns="0" rIns="0" bIns="0" rtlCol="0" anchor="t">
            <a:spAutoFit/>
          </a:bodyPr>
          <a:lstStyle/>
          <a:p>
            <a:pPr>
              <a:lnSpc>
                <a:spcPts val="1679"/>
              </a:lnSpc>
            </a:pPr>
            <a:r>
              <a:rPr lang="en-US" sz="1200" dirty="0">
                <a:solidFill>
                  <a:srgbClr val="000000"/>
                </a:solidFill>
                <a:latin typeface="Calibri" panose="020F0502020204030204" pitchFamily="34" charset="0"/>
                <a:cs typeface="Calibri" panose="020F0502020204030204" pitchFamily="34" charset="0"/>
              </a:rPr>
              <a:t>[2] https://www.gov.uk/government/publications/initial-teacher-training-itt-core-content-framework</a:t>
            </a:r>
          </a:p>
          <a:p>
            <a:pPr>
              <a:lnSpc>
                <a:spcPts val="1679"/>
              </a:lnSpc>
            </a:pPr>
            <a:r>
              <a:rPr lang="en-US" sz="1200" dirty="0">
                <a:solidFill>
                  <a:srgbClr val="000000"/>
                </a:solidFill>
                <a:latin typeface="Calibri" panose="020F0502020204030204" pitchFamily="34" charset="0"/>
                <a:cs typeface="Calibri" panose="020F0502020204030204" pitchFamily="34" charset="0"/>
              </a:rPr>
              <a:t>[3] https://www.google.com/search?client=firefox-b-d&amp;q=early+career+framework+2021</a:t>
            </a:r>
          </a:p>
          <a:p>
            <a:pPr>
              <a:lnSpc>
                <a:spcPts val="1679"/>
              </a:lnSpc>
            </a:pPr>
            <a:r>
              <a:rPr lang="en-US" sz="1200" dirty="0">
                <a:solidFill>
                  <a:srgbClr val="000000"/>
                </a:solidFill>
                <a:latin typeface="Calibri" panose="020F0502020204030204" pitchFamily="34" charset="0"/>
                <a:cs typeface="Calibri" panose="020F0502020204030204" pitchFamily="34" charset="0"/>
              </a:rPr>
              <a:t>[4] https://www.ncetm.org.uk/teaching-for-mastery</a:t>
            </a:r>
          </a:p>
        </p:txBody>
      </p:sp>
    </p:spTree>
    <p:extLst>
      <p:ext uri="{BB962C8B-B14F-4D97-AF65-F5344CB8AC3E}">
        <p14:creationId xmlns:p14="http://schemas.microsoft.com/office/powerpoint/2010/main" val="3613213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grpSp>
        <p:nvGrpSpPr>
          <p:cNvPr id="3" name="Group 3"/>
          <p:cNvGrpSpPr/>
          <p:nvPr/>
        </p:nvGrpSpPr>
        <p:grpSpPr>
          <a:xfrm>
            <a:off x="121424" y="883308"/>
            <a:ext cx="10286085" cy="6050407"/>
            <a:chOff x="0" y="0"/>
            <a:chExt cx="17472695" cy="10277663"/>
          </a:xfrm>
        </p:grpSpPr>
        <p:sp>
          <p:nvSpPr>
            <p:cNvPr id="4" name="Freeform 4"/>
            <p:cNvSpPr/>
            <p:nvPr/>
          </p:nvSpPr>
          <p:spPr>
            <a:xfrm>
              <a:off x="-12700" y="-12700"/>
              <a:ext cx="17498095" cy="10303063"/>
            </a:xfrm>
            <a:custGeom>
              <a:avLst/>
              <a:gdLst/>
              <a:ahLst/>
              <a:cxnLst/>
              <a:rect l="l" t="t" r="r" b="b"/>
              <a:pathLst>
                <a:path w="17498095" h="10303063">
                  <a:moveTo>
                    <a:pt x="16635764" y="0"/>
                  </a:moveTo>
                  <a:lnTo>
                    <a:pt x="862330" y="0"/>
                  </a:lnTo>
                  <a:cubicBezTo>
                    <a:pt x="389890" y="0"/>
                    <a:pt x="0" y="389890"/>
                    <a:pt x="0" y="862330"/>
                  </a:cubicBezTo>
                  <a:lnTo>
                    <a:pt x="0" y="9440733"/>
                  </a:lnTo>
                  <a:cubicBezTo>
                    <a:pt x="0" y="9913173"/>
                    <a:pt x="389890" y="10303063"/>
                    <a:pt x="862330" y="10303063"/>
                  </a:cubicBezTo>
                  <a:lnTo>
                    <a:pt x="16635764" y="10303063"/>
                  </a:lnTo>
                  <a:cubicBezTo>
                    <a:pt x="17108205" y="10303063"/>
                    <a:pt x="17498095" y="9913173"/>
                    <a:pt x="17498095" y="9440733"/>
                  </a:cubicBezTo>
                  <a:lnTo>
                    <a:pt x="17498095" y="862330"/>
                  </a:lnTo>
                  <a:cubicBezTo>
                    <a:pt x="17498095" y="389890"/>
                    <a:pt x="17108204" y="0"/>
                    <a:pt x="16635764" y="0"/>
                  </a:cubicBezTo>
                  <a:close/>
                  <a:moveTo>
                    <a:pt x="17307595" y="927100"/>
                  </a:moveTo>
                  <a:lnTo>
                    <a:pt x="17307595" y="9440733"/>
                  </a:lnTo>
                  <a:cubicBezTo>
                    <a:pt x="17307595" y="9807763"/>
                    <a:pt x="17002795" y="10112563"/>
                    <a:pt x="16635764" y="10112563"/>
                  </a:cubicBezTo>
                  <a:lnTo>
                    <a:pt x="862330" y="10112563"/>
                  </a:lnTo>
                  <a:cubicBezTo>
                    <a:pt x="495300" y="10112563"/>
                    <a:pt x="190500" y="9807763"/>
                    <a:pt x="190500" y="9440733"/>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730250"/>
            <a:ext cx="99994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FFF2CC"/>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84824" y="678484"/>
            <a:ext cx="9750483" cy="966166"/>
            <a:chOff x="0" y="-38100"/>
            <a:chExt cx="3494353" cy="346252"/>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46252"/>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3</a:t>
              </a:r>
            </a:p>
          </p:txBody>
        </p:sp>
      </p:grpSp>
      <p:grpSp>
        <p:nvGrpSpPr>
          <p:cNvPr id="12" name="Group 12"/>
          <p:cNvGrpSpPr/>
          <p:nvPr/>
        </p:nvGrpSpPr>
        <p:grpSpPr>
          <a:xfrm>
            <a:off x="808294" y="723541"/>
            <a:ext cx="8503542" cy="844908"/>
            <a:chOff x="0" y="-28575"/>
            <a:chExt cx="3047478" cy="302796"/>
          </a:xfrm>
        </p:grpSpPr>
        <p:sp>
          <p:nvSpPr>
            <p:cNvPr id="13" name="Freeform 13"/>
            <p:cNvSpPr/>
            <p:nvPr/>
          </p:nvSpPr>
          <p:spPr>
            <a:xfrm>
              <a:off x="0" y="0"/>
              <a:ext cx="3047478" cy="248741"/>
            </a:xfrm>
            <a:custGeom>
              <a:avLst/>
              <a:gdLst/>
              <a:ahLst/>
              <a:cxnLst/>
              <a:rect l="l" t="t" r="r" b="b"/>
              <a:pathLst>
                <a:path w="3047478" h="248741">
                  <a:moveTo>
                    <a:pt x="33686" y="0"/>
                  </a:moveTo>
                  <a:lnTo>
                    <a:pt x="3013791" y="0"/>
                  </a:lnTo>
                  <a:cubicBezTo>
                    <a:pt x="3032396" y="0"/>
                    <a:pt x="3047478" y="15082"/>
                    <a:pt x="3047478" y="33686"/>
                  </a:cubicBezTo>
                  <a:lnTo>
                    <a:pt x="3047478" y="215055"/>
                  </a:lnTo>
                  <a:cubicBezTo>
                    <a:pt x="3047478" y="233659"/>
                    <a:pt x="3032396" y="248741"/>
                    <a:pt x="3013791" y="248741"/>
                  </a:cubicBezTo>
                  <a:lnTo>
                    <a:pt x="33686" y="248741"/>
                  </a:lnTo>
                  <a:cubicBezTo>
                    <a:pt x="15082" y="248741"/>
                    <a:pt x="0" y="233659"/>
                    <a:pt x="0" y="215055"/>
                  </a:cubicBezTo>
                  <a:lnTo>
                    <a:pt x="0" y="33686"/>
                  </a:lnTo>
                  <a:cubicBezTo>
                    <a:pt x="0" y="15082"/>
                    <a:pt x="15082" y="0"/>
                    <a:pt x="33686" y="0"/>
                  </a:cubicBezTo>
                  <a:close/>
                </a:path>
              </a:pathLst>
            </a:custGeom>
            <a:solidFill>
              <a:srgbClr val="626161"/>
            </a:solidFill>
          </p:spPr>
          <p:txBody>
            <a:bodyPr/>
            <a:lstStyle/>
            <a:p>
              <a:endParaRPr lang="en-GB"/>
            </a:p>
          </p:txBody>
        </p:sp>
        <p:sp>
          <p:nvSpPr>
            <p:cNvPr id="14" name="TextBox 14"/>
            <p:cNvSpPr txBox="1"/>
            <p:nvPr/>
          </p:nvSpPr>
          <p:spPr>
            <a:xfrm>
              <a:off x="0" y="-28575"/>
              <a:ext cx="2909956" cy="30279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Watching an online lesson video - the teaching intentions</a:t>
              </a:r>
            </a:p>
            <a:p>
              <a:pPr algn="just">
                <a:lnSpc>
                  <a:spcPts val="2239"/>
                </a:lnSpc>
              </a:pPr>
              <a:r>
                <a:rPr lang="en-US" sz="1599" spc="100" dirty="0">
                  <a:solidFill>
                    <a:srgbClr val="FFFFFF"/>
                  </a:solidFill>
                  <a:latin typeface="Century Gothic"/>
                </a:rPr>
                <a:t>Content focus: Fractions - part/whole relationships</a:t>
              </a:r>
            </a:p>
          </p:txBody>
        </p:sp>
      </p:grpSp>
      <p:graphicFrame>
        <p:nvGraphicFramePr>
          <p:cNvPr id="15" name="Table 15"/>
          <p:cNvGraphicFramePr>
            <a:graphicFrameLocks noGrp="1"/>
          </p:cNvGraphicFramePr>
          <p:nvPr>
            <p:extLst>
              <p:ext uri="{D42A27DB-BD31-4B8C-83A1-F6EECF244321}">
                <p14:modId xmlns:p14="http://schemas.microsoft.com/office/powerpoint/2010/main" val="3858909363"/>
              </p:ext>
            </p:extLst>
          </p:nvPr>
        </p:nvGraphicFramePr>
        <p:xfrm>
          <a:off x="469900" y="3632156"/>
          <a:ext cx="6934200" cy="3083063"/>
        </p:xfrm>
        <a:graphic>
          <a:graphicData uri="http://schemas.openxmlformats.org/drawingml/2006/table">
            <a:tbl>
              <a:tblPr/>
              <a:tblGrid>
                <a:gridCol w="6934200">
                  <a:extLst>
                    <a:ext uri="{9D8B030D-6E8A-4147-A177-3AD203B41FA5}">
                      <a16:colId xmlns:a16="http://schemas.microsoft.com/office/drawing/2014/main" val="20000"/>
                    </a:ext>
                  </a:extLst>
                </a:gridCol>
              </a:tblGrid>
              <a:tr h="297553">
                <a:tc>
                  <a:txBody>
                    <a:bodyPr/>
                    <a:lstStyle/>
                    <a:p>
                      <a:pPr algn="l">
                        <a:defRPr/>
                      </a:pPr>
                      <a:r>
                        <a:rPr lang="en-US" sz="1200" dirty="0">
                          <a:solidFill>
                            <a:srgbClr val="FFFFFF"/>
                          </a:solidFill>
                          <a:latin typeface="Coco Gothic" panose="020B0604020202020204" charset="0"/>
                        </a:rPr>
                        <a:t>Makes notes about:</a:t>
                      </a:r>
                      <a:endParaRPr lang="en-US" sz="12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extLst>
                  <a:ext uri="{0D108BD9-81ED-4DB2-BD59-A6C34878D82A}">
                    <a16:rowId xmlns:a16="http://schemas.microsoft.com/office/drawing/2014/main" val="10000"/>
                  </a:ext>
                </a:extLst>
              </a:tr>
              <a:tr h="286394">
                <a:tc>
                  <a:txBody>
                    <a:bodyPr/>
                    <a:lstStyle/>
                    <a:p>
                      <a:pPr algn="l">
                        <a:defRPr/>
                      </a:pPr>
                      <a:r>
                        <a:rPr lang="en-US" sz="1200" dirty="0">
                          <a:solidFill>
                            <a:srgbClr val="000000"/>
                          </a:solidFill>
                          <a:latin typeface="Coco Gothic" panose="020B0604020202020204" charset="0"/>
                        </a:rPr>
                        <a:t>Having watched this lesson, what was the content?</a:t>
                      </a:r>
                      <a:endParaRPr lang="en-US" sz="12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6394">
                <a:tc>
                  <a:txBody>
                    <a:bodyPr/>
                    <a:lstStyle/>
                    <a:p>
                      <a:pPr algn="l">
                        <a:defRPr/>
                      </a:pPr>
                      <a:r>
                        <a:rPr lang="en-US" sz="1200" dirty="0">
                          <a:solidFill>
                            <a:srgbClr val="000000"/>
                          </a:solidFill>
                          <a:latin typeface="Coco Gothic" panose="020B0604020202020204" charset="0"/>
                        </a:rPr>
                        <a:t>What might the learners have seen? Heard? Done? Connected? Thought about?</a:t>
                      </a:r>
                      <a:endParaRPr lang="en-US" sz="12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6394">
                <a:tc>
                  <a:txBody>
                    <a:bodyPr/>
                    <a:lstStyle/>
                    <a:p>
                      <a:pPr algn="l">
                        <a:defRPr/>
                      </a:pPr>
                      <a:r>
                        <a:rPr lang="en-US" sz="1200" dirty="0">
                          <a:solidFill>
                            <a:srgbClr val="000000"/>
                          </a:solidFill>
                          <a:latin typeface="Coco Gothic" panose="020B0604020202020204" charset="0"/>
                        </a:rPr>
                        <a:t>What does the lesson assume about prior mathematical knowledge and ways of working with mathematics?</a:t>
                      </a:r>
                      <a:endParaRPr lang="en-US" sz="12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86394">
                <a:tc>
                  <a:txBody>
                    <a:bodyPr/>
                    <a:lstStyle/>
                    <a:p>
                      <a:pPr algn="l">
                        <a:defRPr/>
                      </a:pPr>
                      <a:r>
                        <a:rPr lang="en-US" sz="1200" dirty="0">
                          <a:solidFill>
                            <a:srgbClr val="000000"/>
                          </a:solidFill>
                          <a:latin typeface="Coco Gothic" panose="020B0604020202020204" charset="0"/>
                        </a:rPr>
                        <a:t>Describe the developme</a:t>
                      </a:r>
                      <a:r>
                        <a:rPr lang="en-US" sz="1200" kern="1200" dirty="0">
                          <a:solidFill>
                            <a:srgbClr val="000000"/>
                          </a:solidFill>
                          <a:latin typeface="Coco Gothic" panose="020B0604020202020204" charset="0"/>
                          <a:ea typeface="+mn-ea"/>
                          <a:cs typeface="+mn-cs"/>
                        </a:rPr>
                        <a:t>n</a:t>
                      </a:r>
                      <a:r>
                        <a:rPr lang="en-US" sz="1200" dirty="0">
                          <a:solidFill>
                            <a:srgbClr val="000000"/>
                          </a:solidFill>
                          <a:latin typeface="Coco Gothic" panose="020B0604020202020204" charset="0"/>
                        </a:rPr>
                        <a:t>t of the mathematical idea through different stages of the lesson</a:t>
                      </a:r>
                      <a:endParaRPr lang="en-US" sz="12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86394">
                <a:tc>
                  <a:txBody>
                    <a:bodyPr/>
                    <a:lstStyle/>
                    <a:p>
                      <a:pPr algn="l">
                        <a:defRPr/>
                      </a:pPr>
                      <a:r>
                        <a:rPr lang="en-US" sz="1200" dirty="0">
                          <a:solidFill>
                            <a:srgbClr val="000000"/>
                          </a:solidFill>
                          <a:latin typeface="Coco Gothic" panose="020B0604020202020204" charset="0"/>
                        </a:rPr>
                        <a:t>How has the teacher constructed the development of the content through the learners’ experience?</a:t>
                      </a:r>
                      <a:endParaRPr lang="en-US" sz="12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011928">
                <a:tc>
                  <a:txBody>
                    <a:bodyPr/>
                    <a:lstStyle/>
                    <a:p>
                      <a:pPr algn="l">
                        <a:defRPr/>
                      </a:pPr>
                      <a:r>
                        <a:rPr lang="en-US" sz="1200" dirty="0">
                          <a:latin typeface="Coco Gothic" panose="020B0604020202020204" charset="0"/>
                        </a:rPr>
                        <a:t>Selection and sequence of examples (what and how …?)</a:t>
                      </a:r>
                    </a:p>
                    <a:p>
                      <a:r>
                        <a:rPr lang="en-US" sz="1200" dirty="0">
                          <a:latin typeface="Coco Gothic" panose="020B0604020202020204" charset="0"/>
                        </a:rPr>
                        <a:t>Use of materials (what and how were materials used?)</a:t>
                      </a:r>
                    </a:p>
                    <a:p>
                      <a:r>
                        <a:rPr lang="en-US" sz="1200" dirty="0">
                          <a:latin typeface="Coco Gothic" panose="020B0604020202020204" charset="0"/>
                        </a:rPr>
                        <a:t>Representations (what and how …?)</a:t>
                      </a:r>
                    </a:p>
                    <a:p>
                      <a:r>
                        <a:rPr lang="en-US" sz="1200" dirty="0">
                          <a:latin typeface="Coco Gothic" panose="020B0604020202020204" charset="0"/>
                        </a:rPr>
                        <a:t>Use of images (what and how …?</a:t>
                      </a:r>
                    </a:p>
                    <a:p>
                      <a:r>
                        <a:rPr lang="en-US" sz="1200" dirty="0">
                          <a:solidFill>
                            <a:srgbClr val="000000"/>
                          </a:solidFill>
                          <a:latin typeface="Coco Gothic" panose="020B0604020202020204" charset="0"/>
                        </a:rPr>
                        <a:t>Use of language (what and how …?)</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6" name="TextBox 16"/>
          <p:cNvSpPr txBox="1"/>
          <p:nvPr/>
        </p:nvSpPr>
        <p:spPr>
          <a:xfrm>
            <a:off x="546100" y="1720850"/>
            <a:ext cx="9477159" cy="1685333"/>
          </a:xfrm>
          <a:prstGeom prst="rect">
            <a:avLst/>
          </a:prstGeom>
        </p:spPr>
        <p:txBody>
          <a:bodyPr lIns="0" tIns="0" rIns="0" bIns="0" rtlCol="0" anchor="t">
            <a:spAutoFit/>
          </a:bodyPr>
          <a:lstStyle/>
          <a:p>
            <a:pPr>
              <a:lnSpc>
                <a:spcPts val="1908"/>
              </a:lnSpc>
            </a:pPr>
            <a:r>
              <a:rPr lang="en-US" sz="1400" dirty="0">
                <a:solidFill>
                  <a:srgbClr val="000000"/>
                </a:solidFill>
                <a:latin typeface="Coco Gothic" panose="020B0604020202020204" charset="0"/>
                <a:cs typeface="Calibri" panose="020F0502020204030204" pitchFamily="34" charset="0"/>
              </a:rPr>
              <a:t>Find a suitable video of a teacher presenting an online prepared lesson </a:t>
            </a:r>
            <a:r>
              <a:rPr lang="en-US" sz="1400" u="sng" dirty="0">
                <a:solidFill>
                  <a:srgbClr val="000000"/>
                </a:solidFill>
                <a:latin typeface="Coco Gothic" panose="020B0604020202020204" charset="0"/>
                <a:cs typeface="Calibri" panose="020F0502020204030204" pitchFamily="34" charset="0"/>
              </a:rPr>
              <a:t>with no pupils.</a:t>
            </a:r>
            <a:r>
              <a:rPr lang="en-US" sz="1400" dirty="0">
                <a:solidFill>
                  <a:srgbClr val="000000"/>
                </a:solidFill>
                <a:latin typeface="Coco Gothic" panose="020B0604020202020204" charset="0"/>
                <a:cs typeface="Calibri" panose="020F0502020204030204" pitchFamily="34" charset="0"/>
              </a:rPr>
              <a:t> We used NCETM and Oak National Academy as free sources that were produced for use during Covid lockdown. </a:t>
            </a:r>
          </a:p>
          <a:p>
            <a:pPr>
              <a:lnSpc>
                <a:spcPts val="1908"/>
              </a:lnSpc>
            </a:pPr>
            <a:r>
              <a:rPr lang="en-US" sz="1400" dirty="0">
                <a:solidFill>
                  <a:srgbClr val="000000"/>
                </a:solidFill>
                <a:latin typeface="Coco Gothic" panose="020B0604020202020204" charset="0"/>
                <a:cs typeface="Calibri" panose="020F0502020204030204" pitchFamily="34" charset="0"/>
                <a:hlinkClick r:id="rId2"/>
              </a:rPr>
              <a:t>This video </a:t>
            </a:r>
            <a:r>
              <a:rPr lang="en-US" sz="1400" dirty="0">
                <a:solidFill>
                  <a:srgbClr val="000000"/>
                </a:solidFill>
                <a:latin typeface="Coco Gothic" panose="020B0604020202020204" charset="0"/>
                <a:cs typeface="Calibri" panose="020F0502020204030204" pitchFamily="34" charset="0"/>
              </a:rPr>
              <a:t>addresses the ideas of ‘whole’ and ‘part’ as an </a:t>
            </a:r>
            <a:r>
              <a:rPr lang="en-US" sz="1400" u="sng" dirty="0">
                <a:solidFill>
                  <a:srgbClr val="000000"/>
                </a:solidFill>
                <a:latin typeface="Coco Gothic" panose="020B0604020202020204" charset="0"/>
                <a:cs typeface="Calibri" panose="020F0502020204030204" pitchFamily="34" charset="0"/>
              </a:rPr>
              <a:t>introduction to fractions for KS2</a:t>
            </a:r>
          </a:p>
          <a:p>
            <a:pPr>
              <a:lnSpc>
                <a:spcPts val="1908"/>
              </a:lnSpc>
            </a:pPr>
            <a:r>
              <a:rPr lang="en-US" sz="1400" dirty="0">
                <a:solidFill>
                  <a:srgbClr val="000000"/>
                </a:solidFill>
                <a:latin typeface="Coco Gothic" panose="020B0604020202020204" charset="0"/>
                <a:cs typeface="Calibri" panose="020F0502020204030204" pitchFamily="34" charset="0"/>
                <a:hlinkClick r:id="rId3"/>
              </a:rPr>
              <a:t>This video</a:t>
            </a:r>
            <a:r>
              <a:rPr lang="en-US" sz="1400" dirty="0">
                <a:solidFill>
                  <a:srgbClr val="000000"/>
                </a:solidFill>
                <a:latin typeface="Coco Gothic" panose="020B0604020202020204" charset="0"/>
                <a:cs typeface="Calibri" panose="020F0502020204030204" pitchFamily="34" charset="0"/>
              </a:rPr>
              <a:t> addresses related ideas for KS3: </a:t>
            </a:r>
            <a:r>
              <a:rPr lang="en-US" sz="1400" u="sng" dirty="0">
                <a:solidFill>
                  <a:srgbClr val="000000"/>
                </a:solidFill>
                <a:latin typeface="Coco Gothic" panose="020B0604020202020204" charset="0"/>
                <a:cs typeface="Calibri" panose="020F0502020204030204" pitchFamily="34" charset="0"/>
              </a:rPr>
              <a:t>Equal parts of a whole</a:t>
            </a:r>
            <a:r>
              <a:rPr lang="en-US" sz="1400" dirty="0">
                <a:solidFill>
                  <a:srgbClr val="000000"/>
                </a:solidFill>
                <a:latin typeface="Coco Gothic" panose="020B0604020202020204" charset="0"/>
                <a:cs typeface="Calibri" panose="020F0502020204030204" pitchFamily="34" charset="0"/>
              </a:rPr>
              <a:t>.</a:t>
            </a:r>
          </a:p>
          <a:p>
            <a:pPr>
              <a:lnSpc>
                <a:spcPts val="1908"/>
              </a:lnSpc>
            </a:pPr>
            <a:r>
              <a:rPr lang="en-US" sz="1400" dirty="0">
                <a:solidFill>
                  <a:srgbClr val="000000"/>
                </a:solidFill>
                <a:latin typeface="Coco Gothic" panose="020B0604020202020204" charset="0"/>
                <a:cs typeface="Calibri" panose="020F0502020204030204" pitchFamily="34" charset="0"/>
              </a:rPr>
              <a:t>If you are working at KS4 you might also use a </a:t>
            </a:r>
            <a:r>
              <a:rPr lang="en-US" sz="1400" dirty="0">
                <a:solidFill>
                  <a:srgbClr val="000000"/>
                </a:solidFill>
                <a:latin typeface="Coco Gothic" panose="020B0604020202020204" charset="0"/>
                <a:cs typeface="Calibri" panose="020F0502020204030204" pitchFamily="34" charset="0"/>
                <a:hlinkClick r:id="rId4"/>
              </a:rPr>
              <a:t>video that uses </a:t>
            </a:r>
            <a:r>
              <a:rPr lang="en-US" sz="1400" u="sng" dirty="0">
                <a:solidFill>
                  <a:srgbClr val="000000"/>
                </a:solidFill>
                <a:latin typeface="Coco Gothic" panose="020B0604020202020204" charset="0"/>
                <a:cs typeface="Calibri" panose="020F0502020204030204" pitchFamily="34" charset="0"/>
                <a:hlinkClick r:id="rId4"/>
              </a:rPr>
              <a:t>algebraic fractions</a:t>
            </a:r>
            <a:r>
              <a:rPr lang="en-US" sz="1400" dirty="0">
                <a:solidFill>
                  <a:srgbClr val="000000"/>
                </a:solidFill>
                <a:latin typeface="Coco Gothic" panose="020B0604020202020204" charset="0"/>
                <a:cs typeface="Calibri" panose="020F0502020204030204" pitchFamily="34" charset="0"/>
              </a:rPr>
              <a:t>.</a:t>
            </a:r>
          </a:p>
          <a:p>
            <a:pPr>
              <a:lnSpc>
                <a:spcPts val="1908"/>
              </a:lnSpc>
            </a:pPr>
            <a:endParaRPr lang="en-US" sz="1200" dirty="0">
              <a:solidFill>
                <a:srgbClr val="000000"/>
              </a:solidFill>
              <a:latin typeface="Calibri" panose="020F0502020204030204" pitchFamily="34" charset="0"/>
              <a:cs typeface="Calibri" panose="020F0502020204030204" pitchFamily="34" charset="0"/>
            </a:endParaRPr>
          </a:p>
          <a:p>
            <a:pPr>
              <a:lnSpc>
                <a:spcPts val="1908"/>
              </a:lnSpc>
            </a:pPr>
            <a:r>
              <a:rPr lang="en-US" sz="1200" dirty="0">
                <a:solidFill>
                  <a:srgbClr val="000000"/>
                </a:solidFill>
                <a:latin typeface="Calibri" panose="020F0502020204030204" pitchFamily="34" charset="0"/>
                <a:cs typeface="Calibri" panose="020F0502020204030204" pitchFamily="34" charset="0"/>
              </a:rPr>
              <a:t>V</a:t>
            </a:r>
          </a:p>
        </p:txBody>
      </p:sp>
      <p:sp>
        <p:nvSpPr>
          <p:cNvPr id="17" name="TextBox 17"/>
          <p:cNvSpPr txBox="1"/>
          <p:nvPr/>
        </p:nvSpPr>
        <p:spPr>
          <a:xfrm>
            <a:off x="546100" y="3092450"/>
            <a:ext cx="9409419" cy="426720"/>
          </a:xfrm>
          <a:prstGeom prst="rect">
            <a:avLst/>
          </a:prstGeom>
        </p:spPr>
        <p:txBody>
          <a:bodyPr lIns="0" tIns="0" rIns="0" bIns="0" rtlCol="0" anchor="t">
            <a:spAutoFit/>
          </a:bodyPr>
          <a:lstStyle/>
          <a:p>
            <a:pPr>
              <a:lnSpc>
                <a:spcPts val="1680"/>
              </a:lnSpc>
              <a:spcBef>
                <a:spcPct val="0"/>
              </a:spcBef>
            </a:pPr>
            <a:r>
              <a:rPr lang="en-US" sz="1400" b="1" dirty="0">
                <a:solidFill>
                  <a:srgbClr val="000000"/>
                </a:solidFill>
                <a:latin typeface="Coco Gothic" panose="020B0604020202020204" charset="0"/>
                <a:cs typeface="Calibri" panose="020F0502020204030204" pitchFamily="34" charset="0"/>
              </a:rPr>
              <a:t>Light version. </a:t>
            </a:r>
            <a:r>
              <a:rPr lang="en-US" sz="1400" dirty="0">
                <a:solidFill>
                  <a:srgbClr val="000000"/>
                </a:solidFill>
                <a:latin typeface="Coco Gothic" panose="020B0604020202020204" charset="0"/>
                <a:cs typeface="Calibri" panose="020F0502020204030204" pitchFamily="34" charset="0"/>
              </a:rPr>
              <a:t>Before the mentoring session: watch an online lesson and try to reconstruct the teacher-thinking that might have gone on behind it. Make notes about the following questions.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grpSp>
        <p:nvGrpSpPr>
          <p:cNvPr id="3" name="Group 3"/>
          <p:cNvGrpSpPr/>
          <p:nvPr/>
        </p:nvGrpSpPr>
        <p:grpSpPr>
          <a:xfrm>
            <a:off x="121424" y="883308"/>
            <a:ext cx="10286085" cy="6056033"/>
            <a:chOff x="0" y="0"/>
            <a:chExt cx="17472695" cy="10287219"/>
          </a:xfrm>
        </p:grpSpPr>
        <p:sp>
          <p:nvSpPr>
            <p:cNvPr id="4" name="Freeform 4"/>
            <p:cNvSpPr/>
            <p:nvPr/>
          </p:nvSpPr>
          <p:spPr>
            <a:xfrm>
              <a:off x="-12700" y="-12700"/>
              <a:ext cx="17498095" cy="10312619"/>
            </a:xfrm>
            <a:custGeom>
              <a:avLst/>
              <a:gdLst/>
              <a:ahLst/>
              <a:cxnLst/>
              <a:rect l="l" t="t" r="r" b="b"/>
              <a:pathLst>
                <a:path w="17498095" h="10312619">
                  <a:moveTo>
                    <a:pt x="16635764" y="0"/>
                  </a:moveTo>
                  <a:lnTo>
                    <a:pt x="862330" y="0"/>
                  </a:lnTo>
                  <a:cubicBezTo>
                    <a:pt x="389890" y="0"/>
                    <a:pt x="0" y="389890"/>
                    <a:pt x="0" y="862330"/>
                  </a:cubicBezTo>
                  <a:lnTo>
                    <a:pt x="0" y="9450289"/>
                  </a:lnTo>
                  <a:cubicBezTo>
                    <a:pt x="0" y="9922728"/>
                    <a:pt x="389890" y="10312619"/>
                    <a:pt x="862330" y="10312619"/>
                  </a:cubicBezTo>
                  <a:lnTo>
                    <a:pt x="16635764" y="10312619"/>
                  </a:lnTo>
                  <a:cubicBezTo>
                    <a:pt x="17108205" y="10312619"/>
                    <a:pt x="17498095" y="9922728"/>
                    <a:pt x="17498095" y="9450289"/>
                  </a:cubicBezTo>
                  <a:lnTo>
                    <a:pt x="17498095" y="862330"/>
                  </a:lnTo>
                  <a:cubicBezTo>
                    <a:pt x="17498095" y="389890"/>
                    <a:pt x="17108204" y="0"/>
                    <a:pt x="16635764" y="0"/>
                  </a:cubicBezTo>
                  <a:close/>
                  <a:moveTo>
                    <a:pt x="17307595" y="927100"/>
                  </a:moveTo>
                  <a:lnTo>
                    <a:pt x="17307595" y="9450288"/>
                  </a:lnTo>
                  <a:cubicBezTo>
                    <a:pt x="17307595" y="9817319"/>
                    <a:pt x="17002795" y="10122119"/>
                    <a:pt x="16635764" y="10122119"/>
                  </a:cubicBezTo>
                  <a:lnTo>
                    <a:pt x="862330" y="10122119"/>
                  </a:lnTo>
                  <a:cubicBezTo>
                    <a:pt x="495300" y="10122119"/>
                    <a:pt x="190500" y="9817319"/>
                    <a:pt x="190500" y="9450288"/>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806450"/>
            <a:ext cx="99994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FFF2CC"/>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84824" y="678484"/>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3</a:t>
              </a:r>
            </a:p>
          </p:txBody>
        </p:sp>
      </p:grpSp>
      <p:grpSp>
        <p:nvGrpSpPr>
          <p:cNvPr id="12" name="Group 12"/>
          <p:cNvGrpSpPr/>
          <p:nvPr/>
        </p:nvGrpSpPr>
        <p:grpSpPr>
          <a:xfrm>
            <a:off x="808294" y="723541"/>
            <a:ext cx="9110405" cy="844908"/>
            <a:chOff x="0" y="-28575"/>
            <a:chExt cx="3264964" cy="302796"/>
          </a:xfrm>
        </p:grpSpPr>
        <p:sp>
          <p:nvSpPr>
            <p:cNvPr id="13" name="Freeform 13"/>
            <p:cNvSpPr/>
            <p:nvPr/>
          </p:nvSpPr>
          <p:spPr>
            <a:xfrm>
              <a:off x="0" y="0"/>
              <a:ext cx="3047478" cy="248741"/>
            </a:xfrm>
            <a:custGeom>
              <a:avLst/>
              <a:gdLst/>
              <a:ahLst/>
              <a:cxnLst/>
              <a:rect l="l" t="t" r="r" b="b"/>
              <a:pathLst>
                <a:path w="3047478" h="248741">
                  <a:moveTo>
                    <a:pt x="33686" y="0"/>
                  </a:moveTo>
                  <a:lnTo>
                    <a:pt x="3013791" y="0"/>
                  </a:lnTo>
                  <a:cubicBezTo>
                    <a:pt x="3032396" y="0"/>
                    <a:pt x="3047478" y="15082"/>
                    <a:pt x="3047478" y="33686"/>
                  </a:cubicBezTo>
                  <a:lnTo>
                    <a:pt x="3047478" y="215055"/>
                  </a:lnTo>
                  <a:cubicBezTo>
                    <a:pt x="3047478" y="233659"/>
                    <a:pt x="3032396" y="248741"/>
                    <a:pt x="3013791" y="248741"/>
                  </a:cubicBezTo>
                  <a:lnTo>
                    <a:pt x="33686" y="248741"/>
                  </a:lnTo>
                  <a:cubicBezTo>
                    <a:pt x="15082" y="248741"/>
                    <a:pt x="0" y="233659"/>
                    <a:pt x="0" y="215055"/>
                  </a:cubicBezTo>
                  <a:lnTo>
                    <a:pt x="0" y="33686"/>
                  </a:lnTo>
                  <a:cubicBezTo>
                    <a:pt x="0" y="15082"/>
                    <a:pt x="15082" y="0"/>
                    <a:pt x="33686" y="0"/>
                  </a:cubicBezTo>
                  <a:close/>
                </a:path>
              </a:pathLst>
            </a:custGeom>
            <a:solidFill>
              <a:srgbClr val="626161"/>
            </a:solidFill>
          </p:spPr>
          <p:txBody>
            <a:bodyPr/>
            <a:lstStyle/>
            <a:p>
              <a:endParaRPr lang="en-GB"/>
            </a:p>
          </p:txBody>
        </p:sp>
        <p:sp>
          <p:nvSpPr>
            <p:cNvPr id="14" name="TextBox 14"/>
            <p:cNvSpPr txBox="1"/>
            <p:nvPr/>
          </p:nvSpPr>
          <p:spPr>
            <a:xfrm>
              <a:off x="0" y="-28575"/>
              <a:ext cx="3264964" cy="30279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Watching an online lesson video - the teaching intentions</a:t>
              </a:r>
            </a:p>
            <a:p>
              <a:pPr algn="just">
                <a:lnSpc>
                  <a:spcPts val="2239"/>
                </a:lnSpc>
              </a:pPr>
              <a:r>
                <a:rPr lang="en-US" sz="1599" spc="100" dirty="0">
                  <a:solidFill>
                    <a:srgbClr val="FFFFFF"/>
                  </a:solidFill>
                  <a:latin typeface="Century Gothic"/>
                </a:rPr>
                <a:t>Content focus: Fractions - part/whole relationships</a:t>
              </a:r>
            </a:p>
          </p:txBody>
        </p:sp>
      </p:grpSp>
      <p:graphicFrame>
        <p:nvGraphicFramePr>
          <p:cNvPr id="15" name="Table 15"/>
          <p:cNvGraphicFramePr>
            <a:graphicFrameLocks noGrp="1"/>
          </p:cNvGraphicFramePr>
          <p:nvPr>
            <p:extLst>
              <p:ext uri="{D42A27DB-BD31-4B8C-83A1-F6EECF244321}">
                <p14:modId xmlns:p14="http://schemas.microsoft.com/office/powerpoint/2010/main" val="581802389"/>
              </p:ext>
            </p:extLst>
          </p:nvPr>
        </p:nvGraphicFramePr>
        <p:xfrm>
          <a:off x="414760" y="1835528"/>
          <a:ext cx="9584641" cy="4011945"/>
        </p:xfrm>
        <a:graphic>
          <a:graphicData uri="http://schemas.openxmlformats.org/drawingml/2006/table">
            <a:tbl>
              <a:tblPr/>
              <a:tblGrid>
                <a:gridCol w="4619360">
                  <a:extLst>
                    <a:ext uri="{9D8B030D-6E8A-4147-A177-3AD203B41FA5}">
                      <a16:colId xmlns:a16="http://schemas.microsoft.com/office/drawing/2014/main" val="20000"/>
                    </a:ext>
                  </a:extLst>
                </a:gridCol>
                <a:gridCol w="4965281">
                  <a:extLst>
                    <a:ext uri="{9D8B030D-6E8A-4147-A177-3AD203B41FA5}">
                      <a16:colId xmlns:a16="http://schemas.microsoft.com/office/drawing/2014/main" val="20001"/>
                    </a:ext>
                  </a:extLst>
                </a:gridCol>
              </a:tblGrid>
              <a:tr h="301289">
                <a:tc>
                  <a:txBody>
                    <a:bodyPr/>
                    <a:lstStyle/>
                    <a:p>
                      <a:pPr algn="l">
                        <a:defRPr/>
                      </a:pPr>
                      <a:r>
                        <a:rPr lang="en-US" sz="1000" dirty="0">
                          <a:solidFill>
                            <a:srgbClr val="FFFFFF"/>
                          </a:solidFill>
                          <a:latin typeface="+mn-lt"/>
                        </a:rPr>
                        <a:t>Notes</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000" dirty="0">
                          <a:solidFill>
                            <a:srgbClr val="FFFFFF"/>
                          </a:solidFill>
                          <a:latin typeface="+mn-lt"/>
                        </a:rPr>
                        <a:t>Probing</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extLst>
                  <a:ext uri="{0D108BD9-81ED-4DB2-BD59-A6C34878D82A}">
                    <a16:rowId xmlns:a16="http://schemas.microsoft.com/office/drawing/2014/main" val="10000"/>
                  </a:ext>
                </a:extLst>
              </a:tr>
              <a:tr h="292159">
                <a:tc>
                  <a:txBody>
                    <a:bodyPr/>
                    <a:lstStyle/>
                    <a:p>
                      <a:pPr algn="l">
                        <a:defRPr/>
                      </a:pPr>
                      <a:r>
                        <a:rPr lang="en-US" sz="1000" dirty="0">
                          <a:solidFill>
                            <a:srgbClr val="000000"/>
                          </a:solidFill>
                          <a:latin typeface="Coco Gothic" panose="020B0604020202020204" charset="0"/>
                        </a:rPr>
                        <a:t>Teacher’s intentions: Having watched this lesson, what was the content?</a:t>
                      </a:r>
                      <a:endParaRPr lang="en-US" sz="10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Coco Gothic" panose="020B0604020202020204" charset="0"/>
                        </a:rPr>
                        <a:t>What were the intentions of the teacher and how do you know?</a:t>
                      </a:r>
                      <a:endParaRPr lang="en-US" sz="10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03896">
                <a:tc>
                  <a:txBody>
                    <a:bodyPr/>
                    <a:lstStyle/>
                    <a:p>
                      <a:pPr algn="l">
                        <a:defRPr/>
                      </a:pPr>
                      <a:r>
                        <a:rPr lang="en-US" sz="1000" dirty="0">
                          <a:solidFill>
                            <a:srgbClr val="000000"/>
                          </a:solidFill>
                          <a:latin typeface="Coco Gothic" panose="020B0604020202020204" charset="0"/>
                        </a:rPr>
                        <a:t>Learners’ experience: What might the learners have seen? Heard? Done? Connected? Thought about?</a:t>
                      </a:r>
                      <a:endParaRPr lang="en-US" sz="10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latin typeface="Coco Gothic" panose="020B0604020202020204" charset="0"/>
                        </a:rPr>
                        <a:t>What do you think learners would remember from this lesson? What evidence are you using?</a:t>
                      </a:r>
                    </a:p>
                    <a:p>
                      <a:r>
                        <a:rPr lang="en-US" sz="1000" dirty="0">
                          <a:solidFill>
                            <a:srgbClr val="000000"/>
                          </a:solidFill>
                          <a:latin typeface="Coco Gothic" panose="020B0604020202020204" charset="0"/>
                        </a:rPr>
                        <a:t>How might learners’ experience of the lesson compare to the teacher’s intentions? Avoid being judgemental as you do not know the rest of the lesson sequence.</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74297">
                <a:tc>
                  <a:txBody>
                    <a:bodyPr/>
                    <a:lstStyle/>
                    <a:p>
                      <a:pPr algn="l">
                        <a:defRPr/>
                      </a:pPr>
                      <a:r>
                        <a:rPr lang="en-US" sz="1000" dirty="0">
                          <a:solidFill>
                            <a:srgbClr val="000000"/>
                          </a:solidFill>
                          <a:latin typeface="Coco Gothic" panose="020B0604020202020204" charset="0"/>
                        </a:rPr>
                        <a:t>What does the lesson assume about prior mathematical knowledge and ways of working with mathematics?</a:t>
                      </a:r>
                      <a:endParaRPr lang="en-US" sz="10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Coco Gothic" panose="020B0604020202020204" charset="0"/>
                        </a:rPr>
                        <a:t>How were these used in the development of the concept or mathematical ways of working?</a:t>
                      </a:r>
                      <a:endParaRPr lang="en-US" sz="10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65628">
                <a:tc>
                  <a:txBody>
                    <a:bodyPr/>
                    <a:lstStyle/>
                    <a:p>
                      <a:pPr algn="l">
                        <a:defRPr/>
                      </a:pPr>
                      <a:r>
                        <a:rPr lang="en-US" sz="1000" dirty="0">
                          <a:solidFill>
                            <a:srgbClr val="000000"/>
                          </a:solidFill>
                          <a:latin typeface="Coco Gothic" panose="020B0604020202020204" charset="0"/>
                        </a:rPr>
                        <a:t>Describe the development of the mathematical idea through different stages of the lesson?</a:t>
                      </a:r>
                      <a:endParaRPr lang="en-US" sz="10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Coco Gothic" panose="020B0604020202020204" charset="0"/>
                        </a:rPr>
                        <a:t>Was this development through practice, or conceptual thinking or a mixture of both?</a:t>
                      </a:r>
                      <a:endParaRPr lang="en-US" sz="10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65628">
                <a:tc>
                  <a:txBody>
                    <a:bodyPr/>
                    <a:lstStyle/>
                    <a:p>
                      <a:pPr algn="l">
                        <a:defRPr/>
                      </a:pPr>
                      <a:r>
                        <a:rPr lang="en-US" sz="1000" dirty="0">
                          <a:solidFill>
                            <a:srgbClr val="000000"/>
                          </a:solidFill>
                          <a:latin typeface="Coco Gothic" panose="020B0604020202020204" charset="0"/>
                        </a:rPr>
                        <a:t>How has the teacher constructed the development of the content through the learners’ experience?</a:t>
                      </a:r>
                      <a:endParaRPr lang="en-US" sz="10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Coco Gothic" panose="020B0604020202020204" charset="0"/>
                        </a:rPr>
                        <a:t>How were these different elements connected as a mathematical idea?</a:t>
                      </a:r>
                      <a:endParaRPr lang="en-US" sz="10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159504">
                <a:tc>
                  <a:txBody>
                    <a:bodyPr/>
                    <a:lstStyle/>
                    <a:p>
                      <a:pPr algn="l">
                        <a:defRPr/>
                      </a:pPr>
                      <a:r>
                        <a:rPr lang="en-US" sz="1000" dirty="0">
                          <a:latin typeface="Coco Gothic" panose="020B0604020202020204" charset="0"/>
                        </a:rPr>
                        <a:t>Follow up with specific questions about elements that have not been mentioned:</a:t>
                      </a:r>
                    </a:p>
                    <a:p>
                      <a:r>
                        <a:rPr lang="en-US" sz="1000" dirty="0">
                          <a:latin typeface="Coco Gothic" panose="020B0604020202020204" charset="0"/>
                        </a:rPr>
                        <a:t>Selection and sequence of examples (what and how …?)</a:t>
                      </a:r>
                    </a:p>
                    <a:p>
                      <a:r>
                        <a:rPr lang="en-US" sz="1000" dirty="0">
                          <a:latin typeface="Coco Gothic" panose="020B0604020202020204" charset="0"/>
                        </a:rPr>
                        <a:t>Use of materials (what and how were materials used?)</a:t>
                      </a:r>
                    </a:p>
                    <a:p>
                      <a:r>
                        <a:rPr lang="en-US" sz="1000" dirty="0">
                          <a:latin typeface="Coco Gothic" panose="020B0604020202020204" charset="0"/>
                        </a:rPr>
                        <a:t>Representations (what and how …?)</a:t>
                      </a:r>
                    </a:p>
                    <a:p>
                      <a:r>
                        <a:rPr lang="en-US" sz="1000" dirty="0">
                          <a:latin typeface="Coco Gothic" panose="020B0604020202020204" charset="0"/>
                        </a:rPr>
                        <a:t>Use of images (what and how …?</a:t>
                      </a:r>
                    </a:p>
                    <a:p>
                      <a:r>
                        <a:rPr lang="en-US" sz="1000" dirty="0">
                          <a:solidFill>
                            <a:srgbClr val="000000"/>
                          </a:solidFill>
                          <a:latin typeface="Coco Gothic" panose="020B0604020202020204" charset="0"/>
                        </a:rPr>
                        <a:t>Use of language (what and how …?)</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Coco Gothic" panose="020B0604020202020204" charset="0"/>
                        </a:rPr>
                        <a:t>What might you take forward into your teaching as a result of analysing this video?</a:t>
                      </a:r>
                      <a:endParaRPr lang="en-US" sz="1000" dirty="0">
                        <a:latin typeface="Coco Gothic" panose="020B060402020202020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6" name="TextBox 16"/>
          <p:cNvSpPr txBox="1"/>
          <p:nvPr/>
        </p:nvSpPr>
        <p:spPr>
          <a:xfrm>
            <a:off x="414760" y="1515701"/>
            <a:ext cx="9477159" cy="223394"/>
          </a:xfrm>
          <a:prstGeom prst="rect">
            <a:avLst/>
          </a:prstGeom>
        </p:spPr>
        <p:txBody>
          <a:bodyPr lIns="0" tIns="0" rIns="0" bIns="0" rtlCol="0" anchor="t">
            <a:spAutoFit/>
          </a:bodyPr>
          <a:lstStyle/>
          <a:p>
            <a:pPr>
              <a:lnSpc>
                <a:spcPts val="1908"/>
              </a:lnSpc>
            </a:pPr>
            <a:r>
              <a:rPr lang="en-US" sz="1200" dirty="0">
                <a:solidFill>
                  <a:srgbClr val="000000"/>
                </a:solidFill>
                <a:latin typeface="Calibri" panose="020F0502020204030204" pitchFamily="34" charset="0"/>
                <a:cs typeface="Calibri" panose="020F0502020204030204" pitchFamily="34" charset="0"/>
              </a:rPr>
              <a:t>In the mentor session, follow up with the following probing questions:</a:t>
            </a:r>
          </a:p>
        </p:txBody>
      </p:sp>
      <p:sp>
        <p:nvSpPr>
          <p:cNvPr id="17" name="TextBox 17"/>
          <p:cNvSpPr txBox="1"/>
          <p:nvPr/>
        </p:nvSpPr>
        <p:spPr>
          <a:xfrm>
            <a:off x="469900" y="5911850"/>
            <a:ext cx="9639229" cy="762003"/>
          </a:xfrm>
          <a:prstGeom prst="rect">
            <a:avLst/>
          </a:prstGeom>
        </p:spPr>
        <p:txBody>
          <a:bodyPr lIns="0" tIns="0" rIns="0" bIns="0" rtlCol="0" anchor="t">
            <a:spAutoFit/>
          </a:bodyPr>
          <a:lstStyle/>
          <a:p>
            <a:pPr>
              <a:lnSpc>
                <a:spcPts val="1476"/>
              </a:lnSpc>
            </a:pPr>
            <a:r>
              <a:rPr lang="en-US" sz="1200" dirty="0">
                <a:solidFill>
                  <a:srgbClr val="000000"/>
                </a:solidFill>
                <a:latin typeface="Coco Gothic" panose="020B0604020202020204" charset="0"/>
                <a:cs typeface="Calibri" panose="020F0502020204030204" pitchFamily="34" charset="0"/>
              </a:rPr>
              <a:t>Although the point of this task is to alert novices to the care they need to take when designing, selecting and using examples, representations, materials, images and language in their own teaching, this is also a useful task for probing their own mathematical knowledge. Differences of perspective might depend on the novice having thin, fragile or superficial understandings of the concepts being taught so this exercise provides an opportunity for these to be explored and deepened in a situation.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756000"/>
            <a:ext cx="10286085" cy="6198066"/>
            <a:chOff x="0" y="0"/>
            <a:chExt cx="17472695" cy="10528488"/>
          </a:xfrm>
        </p:grpSpPr>
        <p:sp>
          <p:nvSpPr>
            <p:cNvPr id="3" name="Freeform 3"/>
            <p:cNvSpPr/>
            <p:nvPr/>
          </p:nvSpPr>
          <p:spPr>
            <a:xfrm>
              <a:off x="-12700" y="-12700"/>
              <a:ext cx="17498095" cy="10553888"/>
            </a:xfrm>
            <a:custGeom>
              <a:avLst/>
              <a:gdLst/>
              <a:ahLst/>
              <a:cxnLst/>
              <a:rect l="l" t="t" r="r" b="b"/>
              <a:pathLst>
                <a:path w="17498095" h="10553888">
                  <a:moveTo>
                    <a:pt x="16635764" y="0"/>
                  </a:moveTo>
                  <a:lnTo>
                    <a:pt x="862330" y="0"/>
                  </a:lnTo>
                  <a:cubicBezTo>
                    <a:pt x="389890" y="0"/>
                    <a:pt x="0" y="389890"/>
                    <a:pt x="0" y="862330"/>
                  </a:cubicBezTo>
                  <a:lnTo>
                    <a:pt x="0" y="9691558"/>
                  </a:lnTo>
                  <a:cubicBezTo>
                    <a:pt x="0" y="10163997"/>
                    <a:pt x="389890" y="10553888"/>
                    <a:pt x="862330" y="10553888"/>
                  </a:cubicBezTo>
                  <a:lnTo>
                    <a:pt x="16635764" y="10553888"/>
                  </a:lnTo>
                  <a:cubicBezTo>
                    <a:pt x="17108205" y="10553888"/>
                    <a:pt x="17498095" y="10163997"/>
                    <a:pt x="17498095" y="9691558"/>
                  </a:cubicBezTo>
                  <a:lnTo>
                    <a:pt x="17498095" y="862330"/>
                  </a:lnTo>
                  <a:cubicBezTo>
                    <a:pt x="17498095" y="389890"/>
                    <a:pt x="17108204" y="0"/>
                    <a:pt x="16635764" y="0"/>
                  </a:cubicBezTo>
                  <a:close/>
                  <a:moveTo>
                    <a:pt x="17307595" y="927100"/>
                  </a:moveTo>
                  <a:lnTo>
                    <a:pt x="17307595" y="9691558"/>
                  </a:lnTo>
                  <a:cubicBezTo>
                    <a:pt x="17307595" y="10058588"/>
                    <a:pt x="17002795" y="10363388"/>
                    <a:pt x="16635764" y="10363388"/>
                  </a:cubicBezTo>
                  <a:lnTo>
                    <a:pt x="862330" y="10363388"/>
                  </a:lnTo>
                  <a:cubicBezTo>
                    <a:pt x="495300" y="10363388"/>
                    <a:pt x="190500" y="10058588"/>
                    <a:pt x="190500" y="9691558"/>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657143"/>
            <a:ext cx="9920590" cy="682707"/>
            <a:chOff x="0" y="0"/>
            <a:chExt cx="3555316" cy="274272"/>
          </a:xfrm>
        </p:grpSpPr>
        <p:sp>
          <p:nvSpPr>
            <p:cNvPr id="5" name="Freeform 5"/>
            <p:cNvSpPr/>
            <p:nvPr/>
          </p:nvSpPr>
          <p:spPr>
            <a:xfrm>
              <a:off x="0" y="0"/>
              <a:ext cx="3555316" cy="274272"/>
            </a:xfrm>
            <a:custGeom>
              <a:avLst/>
              <a:gdLst/>
              <a:ahLst/>
              <a:cxnLst/>
              <a:rect l="l" t="t" r="r" b="b"/>
              <a:pathLst>
                <a:path w="3555316" h="274272">
                  <a:moveTo>
                    <a:pt x="0" y="0"/>
                  </a:moveTo>
                  <a:lnTo>
                    <a:pt x="3555316" y="0"/>
                  </a:lnTo>
                  <a:lnTo>
                    <a:pt x="3555316" y="274272"/>
                  </a:lnTo>
                  <a:lnTo>
                    <a:pt x="0" y="274272"/>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65100" y="654050"/>
            <a:ext cx="9750483" cy="561964"/>
            <a:chOff x="0" y="0"/>
            <a:chExt cx="3494353" cy="201395"/>
          </a:xfrm>
        </p:grpSpPr>
        <p:sp>
          <p:nvSpPr>
            <p:cNvPr id="9" name="Freeform 9"/>
            <p:cNvSpPr/>
            <p:nvPr/>
          </p:nvSpPr>
          <p:spPr>
            <a:xfrm>
              <a:off x="0" y="0"/>
              <a:ext cx="3494353" cy="201395"/>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0" y="-38100"/>
              <a:ext cx="812800" cy="850900"/>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Contents</a:t>
              </a:r>
            </a:p>
          </p:txBody>
        </p:sp>
      </p:grpSp>
      <p:graphicFrame>
        <p:nvGraphicFramePr>
          <p:cNvPr id="11" name="Table 11"/>
          <p:cNvGraphicFramePr>
            <a:graphicFrameLocks noGrp="1"/>
          </p:cNvGraphicFramePr>
          <p:nvPr>
            <p:extLst>
              <p:ext uri="{D42A27DB-BD31-4B8C-83A1-F6EECF244321}">
                <p14:modId xmlns:p14="http://schemas.microsoft.com/office/powerpoint/2010/main" val="2170395478"/>
              </p:ext>
            </p:extLst>
          </p:nvPr>
        </p:nvGraphicFramePr>
        <p:xfrm>
          <a:off x="354761" y="1644650"/>
          <a:ext cx="9946211" cy="4768500"/>
        </p:xfrm>
        <a:graphic>
          <a:graphicData uri="http://schemas.openxmlformats.org/drawingml/2006/table">
            <a:tbl>
              <a:tblPr/>
              <a:tblGrid>
                <a:gridCol w="419939">
                  <a:extLst>
                    <a:ext uri="{9D8B030D-6E8A-4147-A177-3AD203B41FA5}">
                      <a16:colId xmlns:a16="http://schemas.microsoft.com/office/drawing/2014/main" val="20000"/>
                    </a:ext>
                  </a:extLst>
                </a:gridCol>
                <a:gridCol w="5371441">
                  <a:extLst>
                    <a:ext uri="{9D8B030D-6E8A-4147-A177-3AD203B41FA5}">
                      <a16:colId xmlns:a16="http://schemas.microsoft.com/office/drawing/2014/main" val="20001"/>
                    </a:ext>
                  </a:extLst>
                </a:gridCol>
                <a:gridCol w="2781959">
                  <a:extLst>
                    <a:ext uri="{9D8B030D-6E8A-4147-A177-3AD203B41FA5}">
                      <a16:colId xmlns:a16="http://schemas.microsoft.com/office/drawing/2014/main" val="20002"/>
                    </a:ext>
                  </a:extLst>
                </a:gridCol>
                <a:gridCol w="727472">
                  <a:extLst>
                    <a:ext uri="{9D8B030D-6E8A-4147-A177-3AD203B41FA5}">
                      <a16:colId xmlns:a16="http://schemas.microsoft.com/office/drawing/2014/main" val="20003"/>
                    </a:ext>
                  </a:extLst>
                </a:gridCol>
                <a:gridCol w="645400">
                  <a:extLst>
                    <a:ext uri="{9D8B030D-6E8A-4147-A177-3AD203B41FA5}">
                      <a16:colId xmlns:a16="http://schemas.microsoft.com/office/drawing/2014/main" val="20004"/>
                    </a:ext>
                  </a:extLst>
                </a:gridCol>
              </a:tblGrid>
              <a:tr h="1083840">
                <a:tc>
                  <a:txBody>
                    <a:bodyPr/>
                    <a:lstStyle/>
                    <a:p>
                      <a:pPr algn="l">
                        <a:defRPr/>
                      </a:pPr>
                      <a:r>
                        <a:rPr lang="en-US" dirty="0"/>
                        <a:t>i</a:t>
                      </a:r>
                    </a:p>
                    <a:p>
                      <a:r>
                        <a:rPr lang="en-US" dirty="0"/>
                        <a:t>ii</a:t>
                      </a:r>
                    </a:p>
                    <a:p>
                      <a:r>
                        <a:rPr lang="en-US" dirty="0"/>
                        <a:t>iii</a:t>
                      </a:r>
                    </a:p>
                    <a:p>
                      <a:r>
                        <a:rPr lang="en-US" sz="1262" dirty="0">
                          <a:solidFill>
                            <a:srgbClr val="626161"/>
                          </a:solidFill>
                          <a:latin typeface="Coco Gothic Bold"/>
                        </a:rPr>
                        <a:t>iv</a:t>
                      </a: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gridSpan="4">
                  <a:txBody>
                    <a:bodyPr/>
                    <a:lstStyle/>
                    <a:p>
                      <a:pPr algn="l">
                        <a:defRPr/>
                      </a:pPr>
                      <a:r>
                        <a:rPr lang="en-US" sz="1800" dirty="0">
                          <a:latin typeface="+mn-lt"/>
                          <a:hlinkClick r:id="rId2" action="ppaction://hlinksldjump"/>
                        </a:rPr>
                        <a:t>Why and how?</a:t>
                      </a:r>
                      <a:endParaRPr lang="en-US" sz="1800" dirty="0">
                        <a:latin typeface="+mn-lt"/>
                      </a:endParaRPr>
                    </a:p>
                    <a:p>
                      <a:r>
                        <a:rPr lang="en-US" sz="1800" dirty="0">
                          <a:latin typeface="+mn-lt"/>
                          <a:hlinkClick r:id="rId3" action="ppaction://hlinksldjump"/>
                        </a:rPr>
                        <a:t>Six task types and six conceptual threads</a:t>
                      </a:r>
                      <a:endParaRPr lang="en-US" sz="1800" dirty="0">
                        <a:latin typeface="+mn-lt"/>
                      </a:endParaRPr>
                    </a:p>
                    <a:p>
                      <a:r>
                        <a:rPr lang="en-US" sz="1800" dirty="0">
                          <a:latin typeface="+mn-lt"/>
                          <a:hlinkClick r:id="rId4" action="ppaction://hlinksldjump"/>
                        </a:rPr>
                        <a:t>Mentor-novice pedagogy</a:t>
                      </a:r>
                      <a:endParaRPr lang="en-US" sz="1800" dirty="0">
                        <a:latin typeface="+mn-lt"/>
                      </a:endParaRPr>
                    </a:p>
                    <a:p>
                      <a:r>
                        <a:rPr lang="en-US" sz="1800" dirty="0">
                          <a:solidFill>
                            <a:srgbClr val="000000"/>
                          </a:solidFill>
                          <a:latin typeface="+mn-lt"/>
                          <a:hlinkClick r:id="rId5" action="ppaction://hlinksldjump"/>
                        </a:rPr>
                        <a:t>Background</a:t>
                      </a:r>
                      <a:endParaRPr lang="en-US" sz="1800" dirty="0">
                        <a:solidFill>
                          <a:srgbClr val="000000"/>
                        </a:solidFill>
                        <a:latin typeface="+mn-lt"/>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hMerge="1">
                  <a:txBody>
                    <a:bodyPr/>
                    <a:lstStyle/>
                    <a:p>
                      <a:pPr algn="l">
                        <a:defRPr/>
                      </a:pPr>
                      <a:r>
                        <a:rPr lang="en-US"/>
                        <a:t>Why and how?</a:t>
                      </a:r>
                    </a:p>
                    <a:p>
                      <a:r>
                        <a:rPr lang="en-US"/>
                        <a:t>Six task types and six conceptual threads</a:t>
                      </a:r>
                    </a:p>
                    <a:p>
                      <a:r>
                        <a:rPr lang="en-US"/>
                        <a:t>Mentor-novice pedagogy</a:t>
                      </a:r>
                    </a:p>
                    <a:p>
                      <a:r>
                        <a:rPr lang="en-US" sz="1262">
                          <a:solidFill>
                            <a:srgbClr val="000000"/>
                          </a:solidFill>
                          <a:latin typeface="Coco Gothic"/>
                        </a:rPr>
                        <a:t>Background</a:t>
                      </a: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hMerge="1">
                  <a:txBody>
                    <a:bodyPr/>
                    <a:lstStyle/>
                    <a:p>
                      <a:pPr algn="l">
                        <a:defRPr/>
                      </a:pPr>
                      <a:r>
                        <a:rPr lang="en-US"/>
                        <a:t>Why and how?</a:t>
                      </a:r>
                    </a:p>
                    <a:p>
                      <a:r>
                        <a:rPr lang="en-US"/>
                        <a:t>Six task types and six conceptual threads</a:t>
                      </a:r>
                    </a:p>
                    <a:p>
                      <a:r>
                        <a:rPr lang="en-US"/>
                        <a:t>Mentor-novice pedagogy</a:t>
                      </a:r>
                    </a:p>
                    <a:p>
                      <a:r>
                        <a:rPr lang="en-US" sz="1262">
                          <a:solidFill>
                            <a:srgbClr val="000000"/>
                          </a:solidFill>
                          <a:latin typeface="Coco Gothic"/>
                        </a:rPr>
                        <a:t>Background</a:t>
                      </a: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hMerge="1">
                  <a:txBody>
                    <a:bodyPr/>
                    <a:lstStyle/>
                    <a:p>
                      <a:pPr algn="l">
                        <a:defRPr/>
                      </a:pPr>
                      <a:r>
                        <a:rPr lang="en-US"/>
                        <a:t>Why and how?</a:t>
                      </a:r>
                    </a:p>
                    <a:p>
                      <a:r>
                        <a:rPr lang="en-US"/>
                        <a:t>Six task types and six conceptual threads</a:t>
                      </a:r>
                    </a:p>
                    <a:p>
                      <a:r>
                        <a:rPr lang="en-US"/>
                        <a:t>Mentor-novice pedagogy</a:t>
                      </a:r>
                    </a:p>
                    <a:p>
                      <a:r>
                        <a:rPr lang="en-US" sz="1262">
                          <a:solidFill>
                            <a:srgbClr val="000000"/>
                          </a:solidFill>
                          <a:latin typeface="Coco Gothic"/>
                        </a:rPr>
                        <a:t>Background</a:t>
                      </a: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0"/>
                  </a:ext>
                </a:extLst>
              </a:tr>
              <a:tr h="527124">
                <a:tc>
                  <a:txBody>
                    <a:bodyPr/>
                    <a:lstStyle/>
                    <a:p>
                      <a:endParaRPr lang="en-US" sz="1400" dirty="0">
                        <a:latin typeface="+mn-lt"/>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2400" dirty="0">
                          <a:solidFill>
                            <a:srgbClr val="000000"/>
                          </a:solidFill>
                          <a:latin typeface="+mn-lt"/>
                        </a:rPr>
                        <a:t>Task type</a:t>
                      </a:r>
                      <a:endParaRPr lang="en-US" sz="2400" dirty="0">
                        <a:latin typeface="+mn-lt"/>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2400" dirty="0">
                          <a:solidFill>
                            <a:srgbClr val="000000"/>
                          </a:solidFill>
                          <a:latin typeface="+mn-lt"/>
                        </a:rPr>
                        <a:t>Content focus</a:t>
                      </a:r>
                      <a:endParaRPr lang="en-US" sz="2400" dirty="0">
                        <a:latin typeface="+mn-lt"/>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gridSpan="2">
                  <a:txBody>
                    <a:bodyPr/>
                    <a:lstStyle/>
                    <a:p>
                      <a:pPr algn="l">
                        <a:defRPr/>
                      </a:pPr>
                      <a:r>
                        <a:rPr lang="en-US" sz="2400" dirty="0">
                          <a:solidFill>
                            <a:srgbClr val="000000"/>
                          </a:solidFill>
                          <a:latin typeface="+mn-lt"/>
                        </a:rPr>
                        <a:t>Version</a:t>
                      </a:r>
                      <a:endParaRPr lang="en-US" sz="2400" dirty="0">
                        <a:latin typeface="+mn-lt"/>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hMerge="1">
                  <a:txBody>
                    <a:bodyPr/>
                    <a:lstStyle/>
                    <a:p>
                      <a:pPr algn="l">
                        <a:defRPr/>
                      </a:pPr>
                      <a:r>
                        <a:rPr lang="en-US" sz="1599">
                          <a:solidFill>
                            <a:srgbClr val="000000"/>
                          </a:solidFill>
                          <a:latin typeface="Coco Gothic"/>
                        </a:rPr>
                        <a:t>Version</a:t>
                      </a:r>
                      <a:endParaRPr lang="en-US" sz="1100"/>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1"/>
                  </a:ext>
                </a:extLst>
              </a:tr>
              <a:tr h="504084">
                <a:tc>
                  <a:txBody>
                    <a:bodyPr/>
                    <a:lstStyle/>
                    <a:p>
                      <a:pPr algn="l">
                        <a:defRPr/>
                      </a:pPr>
                      <a:r>
                        <a:rPr lang="en-US" sz="1400" dirty="0">
                          <a:solidFill>
                            <a:srgbClr val="626161"/>
                          </a:solidFill>
                          <a:latin typeface="+mn-lt"/>
                        </a:rPr>
                        <a:t>1</a:t>
                      </a:r>
                      <a:endParaRPr lang="en-US" sz="1400" dirty="0">
                        <a:latin typeface="+mn-lt"/>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Focus on mathematical thinking</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Measurement</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6" action="ppaction://hlinksldjump"/>
                        </a:rPr>
                        <a:t>Light</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7" action="ppaction://hlinksldjump"/>
                        </a:rPr>
                        <a:t>Deep</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2"/>
                  </a:ext>
                </a:extLst>
              </a:tr>
              <a:tr h="504084">
                <a:tc>
                  <a:txBody>
                    <a:bodyPr/>
                    <a:lstStyle/>
                    <a:p>
                      <a:pPr algn="l">
                        <a:defRPr/>
                      </a:pPr>
                      <a:r>
                        <a:rPr lang="en-US" sz="1400" dirty="0">
                          <a:solidFill>
                            <a:srgbClr val="626161"/>
                          </a:solidFill>
                          <a:latin typeface="+mn-lt"/>
                        </a:rPr>
                        <a:t>2</a:t>
                      </a:r>
                      <a:endParaRPr lang="en-US" sz="1400" dirty="0">
                        <a:latin typeface="+mn-lt"/>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Filling in a concept-pedagogy table</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Place value</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8" action="ppaction://hlinksldjump"/>
                        </a:rPr>
                        <a:t>Light</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9" action="ppaction://hlinksldjump"/>
                        </a:rPr>
                        <a:t>Deep</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3"/>
                  </a:ext>
                </a:extLst>
              </a:tr>
              <a:tr h="504084">
                <a:tc>
                  <a:txBody>
                    <a:bodyPr/>
                    <a:lstStyle/>
                    <a:p>
                      <a:pPr algn="l">
                        <a:defRPr/>
                      </a:pPr>
                      <a:r>
                        <a:rPr lang="en-US" sz="1400" dirty="0">
                          <a:solidFill>
                            <a:srgbClr val="626161"/>
                          </a:solidFill>
                          <a:latin typeface="+mn-lt"/>
                        </a:rPr>
                        <a:t>3</a:t>
                      </a:r>
                      <a:endParaRPr lang="en-US" sz="1400" dirty="0">
                        <a:latin typeface="+mn-lt"/>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Watching an online lesson video -the teaching intentions</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Fractions – part/whole relationships</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10" action="ppaction://hlinksldjump"/>
                        </a:rPr>
                        <a:t>Light</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11" action="ppaction://hlinksldjump"/>
                        </a:rPr>
                        <a:t>Deep</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4"/>
                  </a:ext>
                </a:extLst>
              </a:tr>
              <a:tr h="504084">
                <a:tc>
                  <a:txBody>
                    <a:bodyPr/>
                    <a:lstStyle/>
                    <a:p>
                      <a:pPr algn="l">
                        <a:defRPr/>
                      </a:pPr>
                      <a:r>
                        <a:rPr lang="en-US" sz="1400" dirty="0">
                          <a:solidFill>
                            <a:srgbClr val="626161"/>
                          </a:solidFill>
                          <a:latin typeface="+mn-lt"/>
                        </a:rPr>
                        <a:t>4</a:t>
                      </a:r>
                      <a:endParaRPr lang="en-US" sz="1400" dirty="0">
                        <a:latin typeface="+mn-lt"/>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Sorting components and connections in a conceptual thread</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Spatial reasoning</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12" action="ppaction://hlinksldjump"/>
                        </a:rPr>
                        <a:t>Light</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13" action="ppaction://hlinksldjump"/>
                        </a:rPr>
                        <a:t>Deep</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5"/>
                  </a:ext>
                </a:extLst>
              </a:tr>
              <a:tr h="504084">
                <a:tc>
                  <a:txBody>
                    <a:bodyPr/>
                    <a:lstStyle/>
                    <a:p>
                      <a:pPr algn="l">
                        <a:defRPr/>
                      </a:pPr>
                      <a:r>
                        <a:rPr lang="en-US" sz="1400" dirty="0">
                          <a:solidFill>
                            <a:srgbClr val="626161"/>
                          </a:solidFill>
                          <a:latin typeface="+mn-lt"/>
                        </a:rPr>
                        <a:t>5</a:t>
                      </a:r>
                      <a:endParaRPr lang="en-US" sz="1400" dirty="0">
                        <a:latin typeface="+mn-lt"/>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Thinking about structure by comparing meanings and representations</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Multiplication</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14" action="ppaction://hlinksldjump"/>
                        </a:rPr>
                        <a:t>Light</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15" action="ppaction://hlinksldjump"/>
                        </a:rPr>
                        <a:t>Deep</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6"/>
                  </a:ext>
                </a:extLst>
              </a:tr>
              <a:tr h="504084">
                <a:tc>
                  <a:txBody>
                    <a:bodyPr/>
                    <a:lstStyle/>
                    <a:p>
                      <a:pPr algn="l">
                        <a:defRPr/>
                      </a:pPr>
                      <a:r>
                        <a:rPr lang="en-US" sz="1400" dirty="0">
                          <a:solidFill>
                            <a:srgbClr val="626161"/>
                          </a:solidFill>
                          <a:latin typeface="+mn-lt"/>
                        </a:rPr>
                        <a:t>6</a:t>
                      </a:r>
                      <a:endParaRPr lang="en-US" sz="1400" dirty="0">
                        <a:latin typeface="+mn-lt"/>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What opportunities to learn does this exercise offer?</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Algebra</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16" action="ppaction://hlinksldjump"/>
                        </a:rPr>
                        <a:t>Light</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hlinkClick r:id="rId17" action="ppaction://hlinksldjump"/>
                        </a:rPr>
                        <a:t>Deep</a:t>
                      </a:r>
                      <a:endParaRPr lang="en-US" sz="1400" dirty="0">
                        <a:latin typeface="Coco Gothic" panose="020B0604020202020204" charset="0"/>
                      </a:endParaRPr>
                    </a:p>
                  </a:txBody>
                  <a:tcPr anchor="ct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14" name="TextBox 10">
            <a:extLst>
              <a:ext uri="{FF2B5EF4-FFF2-40B4-BE49-F238E27FC236}">
                <a16:creationId xmlns:a16="http://schemas.microsoft.com/office/drawing/2014/main" id="{34D2B2FB-DD16-2054-321F-48FF06E5A5CA}"/>
              </a:ext>
            </a:extLst>
          </p:cNvPr>
          <p:cNvSpPr txBox="1"/>
          <p:nvPr/>
        </p:nvSpPr>
        <p:spPr>
          <a:xfrm>
            <a:off x="241300" y="654050"/>
            <a:ext cx="7294784" cy="626943"/>
          </a:xfrm>
          <a:prstGeom prst="rect">
            <a:avLst/>
          </a:prstGeom>
        </p:spPr>
        <p:txBody>
          <a:bodyPr lIns="50800" tIns="50800" rIns="50800" bIns="50800" rtlCol="0" anchor="ctr"/>
          <a:lstStyle/>
          <a:p>
            <a:pPr>
              <a:lnSpc>
                <a:spcPts val="3220"/>
              </a:lnSpc>
            </a:pPr>
            <a:r>
              <a:rPr lang="en-US" sz="2300" dirty="0">
                <a:solidFill>
                  <a:srgbClr val="FFFFFF"/>
                </a:solidFill>
                <a:latin typeface="Century Gothic"/>
              </a:rPr>
              <a:t> Contents</a:t>
            </a:r>
          </a:p>
        </p:txBody>
      </p:sp>
    </p:spTree>
    <p:extLst>
      <p:ext uri="{BB962C8B-B14F-4D97-AF65-F5344CB8AC3E}">
        <p14:creationId xmlns:p14="http://schemas.microsoft.com/office/powerpoint/2010/main" val="2563404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121424" y="883308"/>
            <a:ext cx="10286085" cy="6052227"/>
            <a:chOff x="0" y="0"/>
            <a:chExt cx="17472695" cy="10280754"/>
          </a:xfrm>
        </p:grpSpPr>
        <p:sp>
          <p:nvSpPr>
            <p:cNvPr id="4" name="Freeform 4"/>
            <p:cNvSpPr/>
            <p:nvPr/>
          </p:nvSpPr>
          <p:spPr>
            <a:xfrm>
              <a:off x="-12700" y="-12700"/>
              <a:ext cx="17498095" cy="10306154"/>
            </a:xfrm>
            <a:custGeom>
              <a:avLst/>
              <a:gdLst/>
              <a:ahLst/>
              <a:cxnLst/>
              <a:rect l="l" t="t" r="r" b="b"/>
              <a:pathLst>
                <a:path w="17498095" h="10306154">
                  <a:moveTo>
                    <a:pt x="16635764" y="0"/>
                  </a:moveTo>
                  <a:lnTo>
                    <a:pt x="862330" y="0"/>
                  </a:lnTo>
                  <a:cubicBezTo>
                    <a:pt x="389890" y="0"/>
                    <a:pt x="0" y="389890"/>
                    <a:pt x="0" y="862330"/>
                  </a:cubicBezTo>
                  <a:lnTo>
                    <a:pt x="0" y="9443824"/>
                  </a:lnTo>
                  <a:cubicBezTo>
                    <a:pt x="0" y="9916264"/>
                    <a:pt x="389890" y="10306154"/>
                    <a:pt x="862330" y="10306154"/>
                  </a:cubicBezTo>
                  <a:lnTo>
                    <a:pt x="16635764" y="10306154"/>
                  </a:lnTo>
                  <a:cubicBezTo>
                    <a:pt x="17108205" y="10306154"/>
                    <a:pt x="17498095" y="9916264"/>
                    <a:pt x="17498095" y="9443824"/>
                  </a:cubicBezTo>
                  <a:lnTo>
                    <a:pt x="17498095" y="862330"/>
                  </a:lnTo>
                  <a:cubicBezTo>
                    <a:pt x="17498095" y="389890"/>
                    <a:pt x="17108204" y="0"/>
                    <a:pt x="16635764" y="0"/>
                  </a:cubicBezTo>
                  <a:close/>
                  <a:moveTo>
                    <a:pt x="17307595" y="927100"/>
                  </a:moveTo>
                  <a:lnTo>
                    <a:pt x="17307595" y="9443824"/>
                  </a:lnTo>
                  <a:cubicBezTo>
                    <a:pt x="17307595" y="9810854"/>
                    <a:pt x="17002795" y="10115654"/>
                    <a:pt x="16635764" y="10115654"/>
                  </a:cubicBezTo>
                  <a:lnTo>
                    <a:pt x="862330" y="10115654"/>
                  </a:lnTo>
                  <a:cubicBezTo>
                    <a:pt x="495300" y="10115654"/>
                    <a:pt x="190500" y="9810854"/>
                    <a:pt x="190500" y="9443824"/>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806450"/>
            <a:ext cx="99360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21424" y="757049"/>
            <a:ext cx="9750483" cy="887601"/>
            <a:chOff x="0" y="-38100"/>
            <a:chExt cx="3494353" cy="318096"/>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096"/>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3</a:t>
              </a:r>
            </a:p>
          </p:txBody>
        </p:sp>
      </p:grpSp>
      <p:grpSp>
        <p:nvGrpSpPr>
          <p:cNvPr id="12" name="Group 12"/>
          <p:cNvGrpSpPr/>
          <p:nvPr/>
        </p:nvGrpSpPr>
        <p:grpSpPr>
          <a:xfrm>
            <a:off x="744894" y="802106"/>
            <a:ext cx="9021407" cy="842544"/>
            <a:chOff x="0" y="-28575"/>
            <a:chExt cx="3233069" cy="301949"/>
          </a:xfrm>
        </p:grpSpPr>
        <p:sp>
          <p:nvSpPr>
            <p:cNvPr id="13" name="Freeform 13"/>
            <p:cNvSpPr/>
            <p:nvPr/>
          </p:nvSpPr>
          <p:spPr>
            <a:xfrm>
              <a:off x="0" y="0"/>
              <a:ext cx="3047478" cy="248741"/>
            </a:xfrm>
            <a:custGeom>
              <a:avLst/>
              <a:gdLst/>
              <a:ahLst/>
              <a:cxnLst/>
              <a:rect l="l" t="t" r="r" b="b"/>
              <a:pathLst>
                <a:path w="3047478" h="248741">
                  <a:moveTo>
                    <a:pt x="33686" y="0"/>
                  </a:moveTo>
                  <a:lnTo>
                    <a:pt x="3013791" y="0"/>
                  </a:lnTo>
                  <a:cubicBezTo>
                    <a:pt x="3032396" y="0"/>
                    <a:pt x="3047478" y="15082"/>
                    <a:pt x="3047478" y="33686"/>
                  </a:cubicBezTo>
                  <a:lnTo>
                    <a:pt x="3047478" y="215055"/>
                  </a:lnTo>
                  <a:cubicBezTo>
                    <a:pt x="3047478" y="233659"/>
                    <a:pt x="3032396" y="248741"/>
                    <a:pt x="3013791" y="248741"/>
                  </a:cubicBezTo>
                  <a:lnTo>
                    <a:pt x="33686" y="248741"/>
                  </a:lnTo>
                  <a:cubicBezTo>
                    <a:pt x="15082" y="248741"/>
                    <a:pt x="0" y="233659"/>
                    <a:pt x="0" y="215055"/>
                  </a:cubicBezTo>
                  <a:lnTo>
                    <a:pt x="0" y="33686"/>
                  </a:lnTo>
                  <a:cubicBezTo>
                    <a:pt x="0" y="15082"/>
                    <a:pt x="15082" y="0"/>
                    <a:pt x="33686" y="0"/>
                  </a:cubicBezTo>
                  <a:close/>
                </a:path>
              </a:pathLst>
            </a:custGeom>
            <a:solidFill>
              <a:srgbClr val="626161"/>
            </a:solidFill>
          </p:spPr>
          <p:txBody>
            <a:bodyPr/>
            <a:lstStyle/>
            <a:p>
              <a:endParaRPr lang="en-GB"/>
            </a:p>
          </p:txBody>
        </p:sp>
        <p:sp>
          <p:nvSpPr>
            <p:cNvPr id="14" name="TextBox 14"/>
            <p:cNvSpPr txBox="1"/>
            <p:nvPr/>
          </p:nvSpPr>
          <p:spPr>
            <a:xfrm>
              <a:off x="0" y="-28575"/>
              <a:ext cx="3233069" cy="301949"/>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Watching an online lesson video - the teaching intentions</a:t>
              </a:r>
            </a:p>
            <a:p>
              <a:pPr algn="just">
                <a:lnSpc>
                  <a:spcPts val="2239"/>
                </a:lnSpc>
              </a:pPr>
              <a:r>
                <a:rPr lang="en-US" sz="1599" spc="100" dirty="0">
                  <a:solidFill>
                    <a:srgbClr val="FFFFFF"/>
                  </a:solidFill>
                  <a:latin typeface="Century Gothic"/>
                </a:rPr>
                <a:t>Content focus: Fractions - part/whole relationships</a:t>
              </a:r>
            </a:p>
          </p:txBody>
        </p:sp>
      </p:grpSp>
      <p:sp>
        <p:nvSpPr>
          <p:cNvPr id="16" name="TextBox 16"/>
          <p:cNvSpPr txBox="1"/>
          <p:nvPr/>
        </p:nvSpPr>
        <p:spPr>
          <a:xfrm>
            <a:off x="526581" y="1837252"/>
            <a:ext cx="9477159" cy="1076192"/>
          </a:xfrm>
          <a:prstGeom prst="rect">
            <a:avLst/>
          </a:prstGeom>
        </p:spPr>
        <p:txBody>
          <a:bodyPr lIns="0" tIns="0" rIns="0" bIns="0" rtlCol="0" anchor="t">
            <a:spAutoFit/>
          </a:bodyPr>
          <a:lstStyle/>
          <a:p>
            <a:pPr marL="0" lvl="0" indent="0" algn="l">
              <a:lnSpc>
                <a:spcPts val="1680"/>
              </a:lnSpc>
              <a:spcBef>
                <a:spcPct val="0"/>
              </a:spcBef>
            </a:pPr>
            <a:r>
              <a:rPr lang="en-US" sz="1400" u="none" dirty="0">
                <a:solidFill>
                  <a:srgbClr val="000000"/>
                </a:solidFill>
                <a:latin typeface="Coco Gothic" panose="020B0604020202020204" charset="0"/>
              </a:rPr>
              <a:t>Find a suitable video of a teacher presenting an online prepared lesson with no pupils. We used NCETM and Oak National Academy as free sources that were produced for use during Covid lockdown. </a:t>
            </a:r>
          </a:p>
          <a:p>
            <a:pPr marL="0" lvl="0" indent="0" algn="l">
              <a:lnSpc>
                <a:spcPts val="1680"/>
              </a:lnSpc>
              <a:spcBef>
                <a:spcPct val="0"/>
              </a:spcBef>
            </a:pPr>
            <a:r>
              <a:rPr lang="en-US" sz="1400" u="none" dirty="0">
                <a:solidFill>
                  <a:srgbClr val="000000"/>
                </a:solidFill>
                <a:latin typeface="Coco Gothic" panose="020B0604020202020204" charset="0"/>
                <a:hlinkClick r:id="rId2"/>
              </a:rPr>
              <a:t>This video </a:t>
            </a:r>
            <a:r>
              <a:rPr lang="en-US" sz="1400" u="none" dirty="0">
                <a:solidFill>
                  <a:srgbClr val="000000"/>
                </a:solidFill>
                <a:latin typeface="Coco Gothic" panose="020B0604020202020204" charset="0"/>
              </a:rPr>
              <a:t>addresses the ideas of ‘whole’ and ‘part’ as an introduction to fractions for KS2</a:t>
            </a:r>
          </a:p>
          <a:p>
            <a:pPr marL="0" lvl="0" indent="0" algn="l">
              <a:lnSpc>
                <a:spcPts val="1680"/>
              </a:lnSpc>
              <a:spcBef>
                <a:spcPct val="0"/>
              </a:spcBef>
            </a:pPr>
            <a:r>
              <a:rPr lang="en-US" sz="1400" u="none" dirty="0">
                <a:solidFill>
                  <a:srgbClr val="000000"/>
                </a:solidFill>
                <a:latin typeface="Coco Gothic" panose="020B0604020202020204" charset="0"/>
                <a:hlinkClick r:id="rId3"/>
              </a:rPr>
              <a:t>This video </a:t>
            </a:r>
            <a:r>
              <a:rPr lang="en-US" sz="1400" u="none" dirty="0">
                <a:solidFill>
                  <a:srgbClr val="000000"/>
                </a:solidFill>
                <a:latin typeface="Coco Gothic" panose="020B0604020202020204" charset="0"/>
              </a:rPr>
              <a:t>addresses related ideas for KS3: Equal parts of a whole.</a:t>
            </a:r>
          </a:p>
          <a:p>
            <a:pPr marL="0" lvl="0" indent="0" algn="l">
              <a:lnSpc>
                <a:spcPts val="1680"/>
              </a:lnSpc>
              <a:spcBef>
                <a:spcPct val="0"/>
              </a:spcBef>
            </a:pPr>
            <a:r>
              <a:rPr lang="en-US" sz="1400" u="none" dirty="0">
                <a:solidFill>
                  <a:srgbClr val="000000"/>
                </a:solidFill>
                <a:latin typeface="Coco Gothic" panose="020B0604020202020204" charset="0"/>
              </a:rPr>
              <a:t>If you are working at KS4 you might also find a </a:t>
            </a:r>
            <a:r>
              <a:rPr lang="en-US" sz="1400" u="none" dirty="0">
                <a:solidFill>
                  <a:srgbClr val="000000"/>
                </a:solidFill>
                <a:latin typeface="Coco Gothic" panose="020B0604020202020204" charset="0"/>
                <a:hlinkClick r:id="rId4"/>
              </a:rPr>
              <a:t>video that uses algebraic fractions</a:t>
            </a:r>
            <a:r>
              <a:rPr lang="en-US" sz="1400" u="none" dirty="0">
                <a:solidFill>
                  <a:srgbClr val="000000"/>
                </a:solidFill>
                <a:latin typeface="Coco Gothic" panose="020B0604020202020204" charset="0"/>
              </a:rPr>
              <a:t>.</a:t>
            </a:r>
          </a:p>
        </p:txBody>
      </p:sp>
      <p:sp>
        <p:nvSpPr>
          <p:cNvPr id="17" name="TextBox 17"/>
          <p:cNvSpPr txBox="1"/>
          <p:nvPr/>
        </p:nvSpPr>
        <p:spPr>
          <a:xfrm>
            <a:off x="526581" y="3182851"/>
            <a:ext cx="9409419" cy="1738233"/>
          </a:xfrm>
          <a:prstGeom prst="rect">
            <a:avLst/>
          </a:prstGeom>
        </p:spPr>
        <p:txBody>
          <a:bodyPr lIns="0" tIns="0" rIns="0" bIns="0" rtlCol="0" anchor="t">
            <a:spAutoFit/>
          </a:bodyPr>
          <a:lstStyle/>
          <a:p>
            <a:pPr>
              <a:lnSpc>
                <a:spcPts val="1680"/>
              </a:lnSpc>
              <a:spcBef>
                <a:spcPct val="0"/>
              </a:spcBef>
            </a:pPr>
            <a:r>
              <a:rPr lang="en-US" sz="1400" b="1" dirty="0">
                <a:solidFill>
                  <a:srgbClr val="000000"/>
                </a:solidFill>
                <a:latin typeface="Coco Gothic" panose="020B0604020202020204" charset="0"/>
              </a:rPr>
              <a:t>Deep version. Watch the lesson video together. </a:t>
            </a:r>
          </a:p>
          <a:p>
            <a:pPr>
              <a:lnSpc>
                <a:spcPts val="1680"/>
              </a:lnSpc>
              <a:spcBef>
                <a:spcPct val="0"/>
              </a:spcBef>
            </a:pPr>
            <a:r>
              <a:rPr lang="en-US" sz="1400" dirty="0">
                <a:solidFill>
                  <a:srgbClr val="000000"/>
                </a:solidFill>
                <a:latin typeface="Coco Gothic" panose="020B0604020202020204" charset="0"/>
              </a:rPr>
              <a:t>It can be stopped at any point to discuss the following issues. It is very easy to fall into criticism of other people’s lessons without knowing the surrounding lesson sequence. The point of this task is to imagine the lesson from the learners’ point of view and imagine how this relates to the teaching intentions. From this experience, novice teachers are more likely to plan by imagining several dimensions of the learners’ experience. We have chosen fractions as the focus but this task could be done with any focus that is currently relevant for the novice. However, the KS2 lesson is an example of how everyday understandings can be used as a way into a core idea about the mathematical concept. </a:t>
            </a:r>
          </a:p>
        </p:txBody>
      </p:sp>
      <p:grpSp>
        <p:nvGrpSpPr>
          <p:cNvPr id="19" name="Group 14"/>
          <p:cNvGrpSpPr/>
          <p:nvPr/>
        </p:nvGrpSpPr>
        <p:grpSpPr>
          <a:xfrm>
            <a:off x="2724209" y="4839279"/>
            <a:ext cx="4020223" cy="1408649"/>
            <a:chOff x="753277" y="-3972"/>
            <a:chExt cx="1440758" cy="504828"/>
          </a:xfrm>
        </p:grpSpPr>
        <p:sp>
          <p:nvSpPr>
            <p:cNvPr id="20" name="Freeform 15"/>
            <p:cNvSpPr/>
            <p:nvPr/>
          </p:nvSpPr>
          <p:spPr>
            <a:xfrm>
              <a:off x="753277" y="44368"/>
              <a:ext cx="1343705" cy="432480"/>
            </a:xfrm>
            <a:custGeom>
              <a:avLst/>
              <a:gdLst/>
              <a:ahLst/>
              <a:cxnLst/>
              <a:rect l="l" t="t" r="r" b="b"/>
              <a:pathLst>
                <a:path w="1343705" h="432480">
                  <a:moveTo>
                    <a:pt x="76399" y="0"/>
                  </a:moveTo>
                  <a:lnTo>
                    <a:pt x="1267307" y="0"/>
                  </a:lnTo>
                  <a:cubicBezTo>
                    <a:pt x="1287569" y="0"/>
                    <a:pt x="1307001" y="8049"/>
                    <a:pt x="1321329" y="22377"/>
                  </a:cubicBezTo>
                  <a:cubicBezTo>
                    <a:pt x="1335656" y="36704"/>
                    <a:pt x="1343705" y="56137"/>
                    <a:pt x="1343705" y="76399"/>
                  </a:cubicBezTo>
                  <a:lnTo>
                    <a:pt x="1343705" y="356081"/>
                  </a:lnTo>
                  <a:cubicBezTo>
                    <a:pt x="1343705" y="376343"/>
                    <a:pt x="1335656" y="395776"/>
                    <a:pt x="1321329" y="410103"/>
                  </a:cubicBezTo>
                  <a:cubicBezTo>
                    <a:pt x="1307001" y="424431"/>
                    <a:pt x="1287569" y="432480"/>
                    <a:pt x="1267307" y="432480"/>
                  </a:cubicBezTo>
                  <a:lnTo>
                    <a:pt x="76399" y="432480"/>
                  </a:lnTo>
                  <a:cubicBezTo>
                    <a:pt x="56137" y="432480"/>
                    <a:pt x="36704" y="424431"/>
                    <a:pt x="22377" y="410103"/>
                  </a:cubicBezTo>
                  <a:cubicBezTo>
                    <a:pt x="8049" y="395776"/>
                    <a:pt x="0" y="376343"/>
                    <a:pt x="0" y="356081"/>
                  </a:cubicBezTo>
                  <a:lnTo>
                    <a:pt x="0" y="76399"/>
                  </a:lnTo>
                  <a:cubicBezTo>
                    <a:pt x="0" y="56137"/>
                    <a:pt x="8049" y="36704"/>
                    <a:pt x="22377" y="22377"/>
                  </a:cubicBezTo>
                  <a:cubicBezTo>
                    <a:pt x="36704" y="8049"/>
                    <a:pt x="56137" y="0"/>
                    <a:pt x="76399" y="0"/>
                  </a:cubicBezTo>
                  <a:close/>
                </a:path>
              </a:pathLst>
            </a:custGeom>
            <a:solidFill>
              <a:srgbClr val="366D6D"/>
            </a:solidFill>
          </p:spPr>
          <p:txBody>
            <a:bodyPr/>
            <a:lstStyle/>
            <a:p>
              <a:endParaRPr lang="en-GB"/>
            </a:p>
          </p:txBody>
        </p:sp>
        <p:sp>
          <p:nvSpPr>
            <p:cNvPr id="21" name="TextBox 16"/>
            <p:cNvSpPr txBox="1"/>
            <p:nvPr/>
          </p:nvSpPr>
          <p:spPr>
            <a:xfrm>
              <a:off x="857739" y="-3972"/>
              <a:ext cx="1336296" cy="504828"/>
            </a:xfrm>
            <a:prstGeom prst="rect">
              <a:avLst/>
            </a:prstGeom>
          </p:spPr>
          <p:txBody>
            <a:bodyPr lIns="50800" tIns="50800" rIns="50800" bIns="50800" rtlCol="0" anchor="ctr"/>
            <a:lstStyle/>
            <a:p>
              <a:pPr marL="302261" lvl="1" indent="-151130">
                <a:lnSpc>
                  <a:spcPts val="1960"/>
                </a:lnSpc>
                <a:buFont typeface="Arial"/>
                <a:buChar char="•"/>
              </a:pPr>
              <a:r>
                <a:rPr lang="en-US" sz="1400" dirty="0">
                  <a:solidFill>
                    <a:srgbClr val="FFFFFF"/>
                  </a:solidFill>
                  <a:latin typeface="Coco Gothic"/>
                </a:rPr>
                <a:t>Everyday meanings</a:t>
              </a:r>
            </a:p>
            <a:p>
              <a:pPr marL="302261" lvl="1" indent="-151130">
                <a:lnSpc>
                  <a:spcPts val="1960"/>
                </a:lnSpc>
                <a:buFont typeface="Arial"/>
                <a:buChar char="•"/>
              </a:pPr>
              <a:r>
                <a:rPr lang="en-US" sz="1400" dirty="0">
                  <a:solidFill>
                    <a:srgbClr val="FFFFFF"/>
                  </a:solidFill>
                  <a:latin typeface="Coco Gothic"/>
                </a:rPr>
                <a:t>Previously learnt meanings</a:t>
              </a:r>
            </a:p>
            <a:p>
              <a:pPr marL="302261" lvl="1" indent="-151130">
                <a:lnSpc>
                  <a:spcPts val="1960"/>
                </a:lnSpc>
                <a:buFont typeface="Arial"/>
                <a:buChar char="•"/>
              </a:pPr>
              <a:r>
                <a:rPr lang="en-US" sz="1400" dirty="0">
                  <a:solidFill>
                    <a:srgbClr val="FFFFFF"/>
                  </a:solidFill>
                  <a:latin typeface="Coco Gothic"/>
                </a:rPr>
                <a:t>Mathematically useful meanings</a:t>
              </a:r>
            </a:p>
            <a:p>
              <a:pPr marL="302261" lvl="1" indent="-151130" algn="l">
                <a:lnSpc>
                  <a:spcPts val="1960"/>
                </a:lnSpc>
                <a:buFont typeface="Arial"/>
                <a:buChar char="•"/>
              </a:pPr>
              <a:r>
                <a:rPr lang="en-US" sz="1400" dirty="0">
                  <a:solidFill>
                    <a:srgbClr val="FFFFFF"/>
                  </a:solidFill>
                  <a:latin typeface="Coco Gothic"/>
                </a:rPr>
                <a:t>Meanings that need more precision</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121424" y="425450"/>
            <a:ext cx="10286085" cy="6629400"/>
            <a:chOff x="0" y="0"/>
            <a:chExt cx="17472695" cy="10885306"/>
          </a:xfrm>
        </p:grpSpPr>
        <p:sp>
          <p:nvSpPr>
            <p:cNvPr id="4" name="Freeform 4"/>
            <p:cNvSpPr/>
            <p:nvPr/>
          </p:nvSpPr>
          <p:spPr>
            <a:xfrm>
              <a:off x="-12700" y="-12700"/>
              <a:ext cx="17498095" cy="10910705"/>
            </a:xfrm>
            <a:custGeom>
              <a:avLst/>
              <a:gdLst/>
              <a:ahLst/>
              <a:cxnLst/>
              <a:rect l="l" t="t" r="r" b="b"/>
              <a:pathLst>
                <a:path w="17498095" h="10910705">
                  <a:moveTo>
                    <a:pt x="16635764" y="0"/>
                  </a:moveTo>
                  <a:lnTo>
                    <a:pt x="862330" y="0"/>
                  </a:lnTo>
                  <a:cubicBezTo>
                    <a:pt x="389890" y="0"/>
                    <a:pt x="0" y="389890"/>
                    <a:pt x="0" y="862330"/>
                  </a:cubicBezTo>
                  <a:lnTo>
                    <a:pt x="0" y="10048376"/>
                  </a:lnTo>
                  <a:cubicBezTo>
                    <a:pt x="0" y="10520816"/>
                    <a:pt x="389890" y="10910705"/>
                    <a:pt x="862330" y="10910705"/>
                  </a:cubicBezTo>
                  <a:lnTo>
                    <a:pt x="16635764" y="10910705"/>
                  </a:lnTo>
                  <a:cubicBezTo>
                    <a:pt x="17108205" y="10910705"/>
                    <a:pt x="17498095" y="10520816"/>
                    <a:pt x="17498095" y="10048376"/>
                  </a:cubicBezTo>
                  <a:lnTo>
                    <a:pt x="17498095" y="862330"/>
                  </a:lnTo>
                  <a:cubicBezTo>
                    <a:pt x="17498095" y="389890"/>
                    <a:pt x="17108204" y="0"/>
                    <a:pt x="16635764" y="0"/>
                  </a:cubicBezTo>
                  <a:close/>
                  <a:moveTo>
                    <a:pt x="17307595" y="927100"/>
                  </a:moveTo>
                  <a:lnTo>
                    <a:pt x="17307595" y="10048376"/>
                  </a:lnTo>
                  <a:cubicBezTo>
                    <a:pt x="17307595" y="10415405"/>
                    <a:pt x="17002795" y="10720205"/>
                    <a:pt x="16635764" y="10720205"/>
                  </a:cubicBezTo>
                  <a:lnTo>
                    <a:pt x="862330" y="10720205"/>
                  </a:lnTo>
                  <a:cubicBezTo>
                    <a:pt x="495300" y="10720205"/>
                    <a:pt x="190500" y="10415405"/>
                    <a:pt x="190500" y="10048376"/>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349250"/>
            <a:ext cx="9905999" cy="914400"/>
            <a:chOff x="0" y="-55260"/>
            <a:chExt cx="3581946" cy="946975"/>
          </a:xfrm>
        </p:grpSpPr>
        <p:sp>
          <p:nvSpPr>
            <p:cNvPr id="6" name="Freeform 6"/>
            <p:cNvSpPr/>
            <p:nvPr/>
          </p:nvSpPr>
          <p:spPr>
            <a:xfrm>
              <a:off x="0" y="-55260"/>
              <a:ext cx="3581946" cy="946975"/>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88901" y="273050"/>
            <a:ext cx="9829799" cy="914400"/>
            <a:chOff x="-140901" y="-38100"/>
            <a:chExt cx="3635254" cy="312163"/>
          </a:xfrm>
        </p:grpSpPr>
        <p:sp>
          <p:nvSpPr>
            <p:cNvPr id="10" name="Freeform 10"/>
            <p:cNvSpPr/>
            <p:nvPr/>
          </p:nvSpPr>
          <p:spPr>
            <a:xfrm>
              <a:off x="-112721" y="0"/>
              <a:ext cx="3607074"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140901" y="-38100"/>
              <a:ext cx="953701" cy="312163"/>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3</a:t>
              </a:r>
            </a:p>
          </p:txBody>
        </p:sp>
      </p:grpSp>
      <p:sp>
        <p:nvSpPr>
          <p:cNvPr id="14" name="TextBox 14"/>
          <p:cNvSpPr txBox="1"/>
          <p:nvPr/>
        </p:nvSpPr>
        <p:spPr>
          <a:xfrm>
            <a:off x="774700" y="349250"/>
            <a:ext cx="8653206" cy="825989"/>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Watching an online lesson video - the teaching intentions</a:t>
            </a:r>
          </a:p>
          <a:p>
            <a:pPr algn="just">
              <a:lnSpc>
                <a:spcPts val="2239"/>
              </a:lnSpc>
            </a:pPr>
            <a:r>
              <a:rPr lang="en-US" sz="1599" spc="100" dirty="0">
                <a:solidFill>
                  <a:srgbClr val="FFFFFF"/>
                </a:solidFill>
                <a:latin typeface="Century Gothic"/>
              </a:rPr>
              <a:t>Content focus: Fractions - part/whole relationships</a:t>
            </a:r>
          </a:p>
        </p:txBody>
      </p:sp>
      <p:graphicFrame>
        <p:nvGraphicFramePr>
          <p:cNvPr id="15" name="Table 15"/>
          <p:cNvGraphicFramePr>
            <a:graphicFrameLocks noGrp="1"/>
          </p:cNvGraphicFramePr>
          <p:nvPr>
            <p:extLst>
              <p:ext uri="{D42A27DB-BD31-4B8C-83A1-F6EECF244321}">
                <p14:modId xmlns:p14="http://schemas.microsoft.com/office/powerpoint/2010/main" val="3280111675"/>
              </p:ext>
            </p:extLst>
          </p:nvPr>
        </p:nvGraphicFramePr>
        <p:xfrm>
          <a:off x="393700" y="2330450"/>
          <a:ext cx="9701773" cy="3582286"/>
        </p:xfrm>
        <a:graphic>
          <a:graphicData uri="http://schemas.openxmlformats.org/drawingml/2006/table">
            <a:tbl>
              <a:tblPr/>
              <a:tblGrid>
                <a:gridCol w="4901173">
                  <a:extLst>
                    <a:ext uri="{9D8B030D-6E8A-4147-A177-3AD203B41FA5}">
                      <a16:colId xmlns:a16="http://schemas.microsoft.com/office/drawing/2014/main" val="20000"/>
                    </a:ext>
                  </a:extLst>
                </a:gridCol>
                <a:gridCol w="4800600">
                  <a:extLst>
                    <a:ext uri="{9D8B030D-6E8A-4147-A177-3AD203B41FA5}">
                      <a16:colId xmlns:a16="http://schemas.microsoft.com/office/drawing/2014/main" val="20001"/>
                    </a:ext>
                  </a:extLst>
                </a:gridCol>
              </a:tblGrid>
              <a:tr h="278520">
                <a:tc>
                  <a:txBody>
                    <a:bodyPr/>
                    <a:lstStyle/>
                    <a:p>
                      <a:pPr algn="l">
                        <a:defRPr/>
                      </a:pPr>
                      <a:r>
                        <a:rPr lang="en-US" sz="1200" dirty="0">
                          <a:solidFill>
                            <a:srgbClr val="FFFFFF"/>
                          </a:solidFill>
                          <a:latin typeface="+mn-lt"/>
                        </a:rPr>
                        <a:t>Initial questions to find out what has been observed</a:t>
                      </a:r>
                      <a:endParaRPr lang="en-US" sz="12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200" dirty="0">
                          <a:solidFill>
                            <a:srgbClr val="FFFFFF"/>
                          </a:solidFill>
                          <a:latin typeface="+mn-lt"/>
                        </a:rPr>
                        <a:t>Probing</a:t>
                      </a:r>
                      <a:endParaRPr lang="en-US" sz="12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extLst>
                  <a:ext uri="{0D108BD9-81ED-4DB2-BD59-A6C34878D82A}">
                    <a16:rowId xmlns:a16="http://schemas.microsoft.com/office/drawing/2014/main" val="10000"/>
                  </a:ext>
                </a:extLst>
              </a:tr>
              <a:tr h="259312">
                <a:tc>
                  <a:txBody>
                    <a:bodyPr/>
                    <a:lstStyle/>
                    <a:p>
                      <a:pPr algn="l">
                        <a:defRPr/>
                      </a:pPr>
                      <a:r>
                        <a:rPr lang="en-US" sz="1000" dirty="0">
                          <a:solidFill>
                            <a:srgbClr val="000000"/>
                          </a:solidFill>
                          <a:latin typeface="+mn-lt"/>
                        </a:rPr>
                        <a:t>Teacher’s intentions: Having watched this lesson, what was the content?</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What were the intentions of the teacher and how do you know?</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5853">
                <a:tc>
                  <a:txBody>
                    <a:bodyPr/>
                    <a:lstStyle/>
                    <a:p>
                      <a:pPr algn="l">
                        <a:defRPr/>
                      </a:pPr>
                      <a:r>
                        <a:rPr lang="en-US" sz="1000" dirty="0">
                          <a:solidFill>
                            <a:srgbClr val="000000"/>
                          </a:solidFill>
                          <a:latin typeface="+mn-lt"/>
                        </a:rPr>
                        <a:t>Learners’ experience: What might the learners have seen? Heard? Done? Connected? Thought about?</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latin typeface="+mn-lt"/>
                        </a:rPr>
                        <a:t>What do you think learners would remember from this lesson? What evidence are you using?</a:t>
                      </a:r>
                    </a:p>
                    <a:p>
                      <a:r>
                        <a:rPr lang="en-US" sz="1000" dirty="0">
                          <a:solidFill>
                            <a:srgbClr val="000000"/>
                          </a:solidFill>
                          <a:latin typeface="+mn-lt"/>
                        </a:rPr>
                        <a:t>How might learners’ experience of the lesson compare to the teacher’s intentions? Avoid being judgemental as you do not know the rest of the lesson sequence.</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22583">
                <a:tc>
                  <a:txBody>
                    <a:bodyPr/>
                    <a:lstStyle/>
                    <a:p>
                      <a:pPr algn="l">
                        <a:defRPr/>
                      </a:pPr>
                      <a:r>
                        <a:rPr lang="en-US" sz="1000" dirty="0">
                          <a:solidFill>
                            <a:srgbClr val="000000"/>
                          </a:solidFill>
                          <a:latin typeface="+mn-lt"/>
                        </a:rPr>
                        <a:t>What does the lesson assume about prior mathematical knowledge and ways of working with mathematics?</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How were these used in the development of the concept or mathematical ways of working?</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22583">
                <a:tc>
                  <a:txBody>
                    <a:bodyPr/>
                    <a:lstStyle/>
                    <a:p>
                      <a:pPr algn="l">
                        <a:defRPr/>
                      </a:pPr>
                      <a:r>
                        <a:rPr lang="en-US" sz="1000" dirty="0">
                          <a:solidFill>
                            <a:srgbClr val="000000"/>
                          </a:solidFill>
                          <a:latin typeface="+mn-lt"/>
                        </a:rPr>
                        <a:t>Describe the development of the mathematical idea through different stages of the lesson?</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Was this development through practice, or conceptual thinking or a mixture of both?</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22583">
                <a:tc>
                  <a:txBody>
                    <a:bodyPr/>
                    <a:lstStyle/>
                    <a:p>
                      <a:pPr algn="l">
                        <a:defRPr/>
                      </a:pPr>
                      <a:r>
                        <a:rPr lang="en-US" sz="1000" dirty="0">
                          <a:solidFill>
                            <a:srgbClr val="000000"/>
                          </a:solidFill>
                          <a:latin typeface="+mn-lt"/>
                        </a:rPr>
                        <a:t>How has the teacher constructed the development of the content through the learners’ experience?</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How were these different elements connected as a mathematical idea?</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075665">
                <a:tc>
                  <a:txBody>
                    <a:bodyPr/>
                    <a:lstStyle/>
                    <a:p>
                      <a:pPr algn="l">
                        <a:defRPr/>
                      </a:pPr>
                      <a:r>
                        <a:rPr lang="en-US" sz="1000" dirty="0">
                          <a:latin typeface="+mn-lt"/>
                        </a:rPr>
                        <a:t>Follow up with specific questions about elements that have not been mentioned:</a:t>
                      </a:r>
                    </a:p>
                    <a:p>
                      <a:r>
                        <a:rPr lang="en-US" sz="1000" dirty="0">
                          <a:latin typeface="+mn-lt"/>
                        </a:rPr>
                        <a:t>Selection and sequence of examples (what and how …?)</a:t>
                      </a:r>
                    </a:p>
                    <a:p>
                      <a:r>
                        <a:rPr lang="en-US" sz="1000" dirty="0">
                          <a:latin typeface="+mn-lt"/>
                        </a:rPr>
                        <a:t>Use of materials (what and how were materials used?)</a:t>
                      </a:r>
                    </a:p>
                    <a:p>
                      <a:r>
                        <a:rPr lang="en-US" sz="1000" dirty="0">
                          <a:latin typeface="+mn-lt"/>
                        </a:rPr>
                        <a:t>Representations (what and how …?)</a:t>
                      </a:r>
                    </a:p>
                    <a:p>
                      <a:r>
                        <a:rPr lang="en-US" sz="1000" dirty="0">
                          <a:latin typeface="+mn-lt"/>
                        </a:rPr>
                        <a:t>Use of images (what and how …?</a:t>
                      </a:r>
                    </a:p>
                    <a:p>
                      <a:r>
                        <a:rPr lang="en-US" sz="1000" dirty="0">
                          <a:solidFill>
                            <a:srgbClr val="000000"/>
                          </a:solidFill>
                          <a:latin typeface="+mn-lt"/>
                        </a:rPr>
                        <a:t>Use of language (what and how …?)</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000" dirty="0">
                          <a:solidFill>
                            <a:srgbClr val="000000"/>
                          </a:solidFill>
                          <a:latin typeface="+mn-lt"/>
                        </a:rPr>
                        <a:t>What might you take forward into your teaching as a result of analysing this video?</a:t>
                      </a:r>
                      <a:endParaRPr lang="en-US" sz="10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6" name="TextBox 16"/>
          <p:cNvSpPr txBox="1"/>
          <p:nvPr/>
        </p:nvSpPr>
        <p:spPr>
          <a:xfrm>
            <a:off x="393700" y="1263650"/>
            <a:ext cx="9829800" cy="833562"/>
          </a:xfrm>
          <a:prstGeom prst="rect">
            <a:avLst/>
          </a:prstGeom>
        </p:spPr>
        <p:txBody>
          <a:bodyPr wrap="square" lIns="0" tIns="0" rIns="0" bIns="0" rtlCol="0" anchor="t">
            <a:spAutoFit/>
          </a:bodyPr>
          <a:lstStyle/>
          <a:p>
            <a:pPr>
              <a:lnSpc>
                <a:spcPts val="1265"/>
              </a:lnSpc>
            </a:pPr>
            <a:r>
              <a:rPr lang="en-US" sz="1100" dirty="0">
                <a:solidFill>
                  <a:srgbClr val="000000"/>
                </a:solidFill>
                <a:cs typeface="Calibri" panose="020F0502020204030204" pitchFamily="34" charset="0"/>
              </a:rPr>
              <a:t>An important shift that learners make in KS2 is that the relationship of part to whole in fractions is NOT the additive relation that younger children will have experienced, so there has to be a shift of understanding, while retaining their understanding of the additive ‘part-part-whole’ relationship which has been understood early in their school learning. Comparing a part to the whole leads to an understanding of unit fractions. Then the denominator tells us for the kind of diagrams and images they may have had. the size of a part and the numerator tells us how many of those unit parts we have.  Younger learners will have had experience of part-part-whole additive relationships, see </a:t>
            </a:r>
            <a:r>
              <a:rPr lang="en-US" sz="1100" dirty="0">
                <a:solidFill>
                  <a:srgbClr val="000000"/>
                </a:solidFill>
                <a:cs typeface="Calibri" panose="020F0502020204030204" pitchFamily="34" charset="0"/>
                <a:hlinkClick r:id="rId2" action="ppaction://hlinksldjump"/>
              </a:rPr>
              <a:t>here</a:t>
            </a:r>
            <a:r>
              <a:rPr lang="en-US" sz="1100" dirty="0">
                <a:solidFill>
                  <a:srgbClr val="000000"/>
                </a:solidFill>
                <a:cs typeface="Calibri" panose="020F0502020204030204" pitchFamily="34" charset="0"/>
              </a:rPr>
              <a:t>.</a:t>
            </a:r>
          </a:p>
        </p:txBody>
      </p:sp>
      <p:sp>
        <p:nvSpPr>
          <p:cNvPr id="17" name="TextBox 17"/>
          <p:cNvSpPr txBox="1"/>
          <p:nvPr/>
        </p:nvSpPr>
        <p:spPr>
          <a:xfrm>
            <a:off x="469900" y="5988050"/>
            <a:ext cx="9605700" cy="881634"/>
          </a:xfrm>
          <a:prstGeom prst="rect">
            <a:avLst/>
          </a:prstGeom>
        </p:spPr>
        <p:txBody>
          <a:bodyPr wrap="square" lIns="0" tIns="0" rIns="0" bIns="0" rtlCol="0" anchor="t">
            <a:spAutoFit/>
          </a:bodyPr>
          <a:lstStyle/>
          <a:p>
            <a:pPr>
              <a:lnSpc>
                <a:spcPts val="1353"/>
              </a:lnSpc>
            </a:pPr>
            <a:r>
              <a:rPr lang="en-US" sz="1100" dirty="0">
                <a:solidFill>
                  <a:srgbClr val="000000"/>
                </a:solidFill>
                <a:latin typeface="Calibri" panose="020F0502020204030204" pitchFamily="34" charset="0"/>
                <a:cs typeface="Calibri" panose="020F0502020204030204" pitchFamily="34" charset="0"/>
              </a:rPr>
              <a:t>Ask the novice teacher how the elements connect to make it likely that learners will understand the concept being taught. Are there any loose ends, non-sequiturs, assumptions about familiarity, obscure words or expressions? Although the point of this task is to alert novices to the care they need to take when designing, selecting and using examples, representations, materials, images and language in their own teaching, this is also a useful task for probing their own mathematical knowledge. Differences of perspective might depend on the novice having thin, fragile or superficial understandings of the concepts being taught so this exercise provides an opportunity for these to be explored and deepened in a situation. </a:t>
            </a:r>
          </a:p>
        </p:txBody>
      </p:sp>
      <p:sp>
        <p:nvSpPr>
          <p:cNvPr id="18" name="TextBox 18"/>
          <p:cNvSpPr txBox="1"/>
          <p:nvPr/>
        </p:nvSpPr>
        <p:spPr>
          <a:xfrm>
            <a:off x="393700" y="2101850"/>
            <a:ext cx="8795025" cy="178435"/>
          </a:xfrm>
          <a:prstGeom prst="rect">
            <a:avLst/>
          </a:prstGeom>
        </p:spPr>
        <p:txBody>
          <a:bodyPr lIns="0" tIns="0" rIns="0" bIns="0" rtlCol="0" anchor="t">
            <a:spAutoFit/>
          </a:bodyPr>
          <a:lstStyle/>
          <a:p>
            <a:pPr>
              <a:lnSpc>
                <a:spcPts val="1265"/>
              </a:lnSpc>
            </a:pPr>
            <a:r>
              <a:rPr lang="en-US" sz="1100" dirty="0">
                <a:solidFill>
                  <a:srgbClr val="000000"/>
                </a:solidFill>
                <a:latin typeface="Calibri 2"/>
              </a:rPr>
              <a:t>During the session, the following aspects could be discussed. Questions for mentors to pose to novices (each can be followed up with ‘what else?’)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121424" y="517395"/>
            <a:ext cx="10286085" cy="6408123"/>
            <a:chOff x="0" y="0"/>
            <a:chExt cx="17472695" cy="10885306"/>
          </a:xfrm>
        </p:grpSpPr>
        <p:sp>
          <p:nvSpPr>
            <p:cNvPr id="4" name="Freeform 4"/>
            <p:cNvSpPr/>
            <p:nvPr/>
          </p:nvSpPr>
          <p:spPr>
            <a:xfrm>
              <a:off x="-12700" y="-12700"/>
              <a:ext cx="17498095" cy="10910705"/>
            </a:xfrm>
            <a:custGeom>
              <a:avLst/>
              <a:gdLst/>
              <a:ahLst/>
              <a:cxnLst/>
              <a:rect l="l" t="t" r="r" b="b"/>
              <a:pathLst>
                <a:path w="17498095" h="10910705">
                  <a:moveTo>
                    <a:pt x="16635764" y="0"/>
                  </a:moveTo>
                  <a:lnTo>
                    <a:pt x="862330" y="0"/>
                  </a:lnTo>
                  <a:cubicBezTo>
                    <a:pt x="389890" y="0"/>
                    <a:pt x="0" y="389890"/>
                    <a:pt x="0" y="862330"/>
                  </a:cubicBezTo>
                  <a:lnTo>
                    <a:pt x="0" y="10048376"/>
                  </a:lnTo>
                  <a:cubicBezTo>
                    <a:pt x="0" y="10520816"/>
                    <a:pt x="389890" y="10910705"/>
                    <a:pt x="862330" y="10910705"/>
                  </a:cubicBezTo>
                  <a:lnTo>
                    <a:pt x="16635764" y="10910705"/>
                  </a:lnTo>
                  <a:cubicBezTo>
                    <a:pt x="17108205" y="10910705"/>
                    <a:pt x="17498095" y="10520816"/>
                    <a:pt x="17498095" y="10048376"/>
                  </a:cubicBezTo>
                  <a:lnTo>
                    <a:pt x="17498095" y="862330"/>
                  </a:lnTo>
                  <a:cubicBezTo>
                    <a:pt x="17498095" y="389890"/>
                    <a:pt x="17108204" y="0"/>
                    <a:pt x="16635764" y="0"/>
                  </a:cubicBezTo>
                  <a:close/>
                  <a:moveTo>
                    <a:pt x="17307595" y="927100"/>
                  </a:moveTo>
                  <a:lnTo>
                    <a:pt x="17307595" y="10048376"/>
                  </a:lnTo>
                  <a:cubicBezTo>
                    <a:pt x="17307595" y="10415405"/>
                    <a:pt x="17002795" y="10720205"/>
                    <a:pt x="16635764" y="10720205"/>
                  </a:cubicBezTo>
                  <a:lnTo>
                    <a:pt x="862330" y="10720205"/>
                  </a:lnTo>
                  <a:cubicBezTo>
                    <a:pt x="495300" y="10720205"/>
                    <a:pt x="190500" y="10415405"/>
                    <a:pt x="190500" y="10048376"/>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470120"/>
            <a:ext cx="99105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84824" y="392605"/>
            <a:ext cx="9750483" cy="871045"/>
            <a:chOff x="0" y="-38100"/>
            <a:chExt cx="3494353" cy="312163"/>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2163"/>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3</a:t>
              </a:r>
            </a:p>
          </p:txBody>
        </p:sp>
      </p:grpSp>
      <p:grpSp>
        <p:nvGrpSpPr>
          <p:cNvPr id="12" name="Group 12"/>
          <p:cNvGrpSpPr/>
          <p:nvPr/>
        </p:nvGrpSpPr>
        <p:grpSpPr>
          <a:xfrm>
            <a:off x="808294" y="437661"/>
            <a:ext cx="8805606" cy="825989"/>
            <a:chOff x="0" y="-28575"/>
            <a:chExt cx="3155731" cy="296016"/>
          </a:xfrm>
        </p:grpSpPr>
        <p:sp>
          <p:nvSpPr>
            <p:cNvPr id="13" name="Freeform 13"/>
            <p:cNvSpPr/>
            <p:nvPr/>
          </p:nvSpPr>
          <p:spPr>
            <a:xfrm>
              <a:off x="0" y="0"/>
              <a:ext cx="3047478" cy="248741"/>
            </a:xfrm>
            <a:custGeom>
              <a:avLst/>
              <a:gdLst/>
              <a:ahLst/>
              <a:cxnLst/>
              <a:rect l="l" t="t" r="r" b="b"/>
              <a:pathLst>
                <a:path w="3047478" h="248741">
                  <a:moveTo>
                    <a:pt x="33686" y="0"/>
                  </a:moveTo>
                  <a:lnTo>
                    <a:pt x="3013791" y="0"/>
                  </a:lnTo>
                  <a:cubicBezTo>
                    <a:pt x="3032396" y="0"/>
                    <a:pt x="3047478" y="15082"/>
                    <a:pt x="3047478" y="33686"/>
                  </a:cubicBezTo>
                  <a:lnTo>
                    <a:pt x="3047478" y="215055"/>
                  </a:lnTo>
                  <a:cubicBezTo>
                    <a:pt x="3047478" y="233659"/>
                    <a:pt x="3032396" y="248741"/>
                    <a:pt x="3013791" y="248741"/>
                  </a:cubicBezTo>
                  <a:lnTo>
                    <a:pt x="33686" y="248741"/>
                  </a:lnTo>
                  <a:cubicBezTo>
                    <a:pt x="15082" y="248741"/>
                    <a:pt x="0" y="233659"/>
                    <a:pt x="0" y="215055"/>
                  </a:cubicBezTo>
                  <a:lnTo>
                    <a:pt x="0" y="33686"/>
                  </a:lnTo>
                  <a:cubicBezTo>
                    <a:pt x="0" y="15082"/>
                    <a:pt x="15082" y="0"/>
                    <a:pt x="33686" y="0"/>
                  </a:cubicBezTo>
                  <a:close/>
                </a:path>
              </a:pathLst>
            </a:custGeom>
            <a:solidFill>
              <a:srgbClr val="626161"/>
            </a:solidFill>
          </p:spPr>
          <p:txBody>
            <a:bodyPr/>
            <a:lstStyle/>
            <a:p>
              <a:endParaRPr lang="en-GB"/>
            </a:p>
          </p:txBody>
        </p:sp>
        <p:sp>
          <p:nvSpPr>
            <p:cNvPr id="14" name="TextBox 14"/>
            <p:cNvSpPr txBox="1"/>
            <p:nvPr/>
          </p:nvSpPr>
          <p:spPr>
            <a:xfrm>
              <a:off x="0" y="-28575"/>
              <a:ext cx="3155731" cy="29601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Watching an online lesson video - the teaching intentions</a:t>
              </a:r>
            </a:p>
            <a:p>
              <a:pPr algn="just">
                <a:lnSpc>
                  <a:spcPts val="2239"/>
                </a:lnSpc>
              </a:pPr>
              <a:r>
                <a:rPr lang="en-US" sz="1599" spc="100" dirty="0">
                  <a:solidFill>
                    <a:srgbClr val="FFFFFF"/>
                  </a:solidFill>
                  <a:latin typeface="Century Gothic"/>
                </a:rPr>
                <a:t>Content focus: Fractions - part/whole relationships</a:t>
              </a:r>
            </a:p>
          </p:txBody>
        </p:sp>
      </p:grpSp>
      <p:graphicFrame>
        <p:nvGraphicFramePr>
          <p:cNvPr id="15" name="Table 15"/>
          <p:cNvGraphicFramePr>
            <a:graphicFrameLocks noGrp="1"/>
          </p:cNvGraphicFramePr>
          <p:nvPr>
            <p:extLst>
              <p:ext uri="{D42A27DB-BD31-4B8C-83A1-F6EECF244321}">
                <p14:modId xmlns:p14="http://schemas.microsoft.com/office/powerpoint/2010/main" val="1534078892"/>
              </p:ext>
            </p:extLst>
          </p:nvPr>
        </p:nvGraphicFramePr>
        <p:xfrm>
          <a:off x="469900" y="2101850"/>
          <a:ext cx="9381475" cy="3845767"/>
        </p:xfrm>
        <a:graphic>
          <a:graphicData uri="http://schemas.openxmlformats.org/drawingml/2006/table">
            <a:tbl>
              <a:tblPr/>
              <a:tblGrid>
                <a:gridCol w="4338815">
                  <a:extLst>
                    <a:ext uri="{9D8B030D-6E8A-4147-A177-3AD203B41FA5}">
                      <a16:colId xmlns:a16="http://schemas.microsoft.com/office/drawing/2014/main" val="20000"/>
                    </a:ext>
                  </a:extLst>
                </a:gridCol>
                <a:gridCol w="5042660">
                  <a:extLst>
                    <a:ext uri="{9D8B030D-6E8A-4147-A177-3AD203B41FA5}">
                      <a16:colId xmlns:a16="http://schemas.microsoft.com/office/drawing/2014/main" val="20001"/>
                    </a:ext>
                  </a:extLst>
                </a:gridCol>
              </a:tblGrid>
              <a:tr h="279376">
                <a:tc>
                  <a:txBody>
                    <a:bodyPr/>
                    <a:lstStyle/>
                    <a:p>
                      <a:pPr algn="l">
                        <a:defRPr/>
                      </a:pPr>
                      <a:r>
                        <a:rPr lang="en-US" sz="1100" dirty="0">
                          <a:solidFill>
                            <a:srgbClr val="FFFFFF"/>
                          </a:solidFill>
                          <a:latin typeface="+mn-lt"/>
                        </a:rPr>
                        <a:t>What do you think?</a:t>
                      </a:r>
                      <a:endParaRPr lang="en-US" sz="11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100" dirty="0">
                          <a:solidFill>
                            <a:srgbClr val="FFFFFF"/>
                          </a:solidFill>
                          <a:latin typeface="+mn-lt"/>
                        </a:rPr>
                        <a:t>What might you do?</a:t>
                      </a:r>
                      <a:endParaRPr lang="en-US" sz="11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extLst>
                  <a:ext uri="{0D108BD9-81ED-4DB2-BD59-A6C34878D82A}">
                    <a16:rowId xmlns:a16="http://schemas.microsoft.com/office/drawing/2014/main" val="10000"/>
                  </a:ext>
                </a:extLst>
              </a:tr>
              <a:tr h="422581">
                <a:tc>
                  <a:txBody>
                    <a:bodyPr/>
                    <a:lstStyle/>
                    <a:p>
                      <a:pPr algn="l">
                        <a:defRPr/>
                      </a:pPr>
                      <a:r>
                        <a:rPr lang="en-US" sz="1100" dirty="0">
                          <a:latin typeface="+mn-lt"/>
                        </a:rPr>
                        <a:t>Choosing a particular slide or episode: </a:t>
                      </a:r>
                    </a:p>
                    <a:p>
                      <a:r>
                        <a:rPr lang="en-US" sz="1100" dirty="0">
                          <a:solidFill>
                            <a:srgbClr val="000000"/>
                          </a:solidFill>
                          <a:latin typeface="+mn-lt"/>
                        </a:rPr>
                        <a:t>What part did this play in the development of learning in the lesson?</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latin typeface="+mn-lt"/>
                        </a:rPr>
                        <a:t>How would you support this learning if you were in the classroom?</a:t>
                      </a:r>
                    </a:p>
                    <a:p>
                      <a:r>
                        <a:rPr lang="en-US" sz="1100" dirty="0">
                          <a:solidFill>
                            <a:srgbClr val="000000"/>
                          </a:solidFill>
                          <a:latin typeface="+mn-lt"/>
                        </a:rPr>
                        <a:t>Would you spend more/less time on this and why?</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6708">
                <a:tc>
                  <a:txBody>
                    <a:bodyPr/>
                    <a:lstStyle/>
                    <a:p>
                      <a:pPr algn="l">
                        <a:defRPr/>
                      </a:pPr>
                      <a:r>
                        <a:rPr lang="en-US" sz="1100" dirty="0">
                          <a:latin typeface="+mn-lt"/>
                        </a:rPr>
                        <a:t>About the lesson overall:</a:t>
                      </a:r>
                    </a:p>
                    <a:p>
                      <a:r>
                        <a:rPr lang="en-US" sz="1100" dirty="0">
                          <a:latin typeface="+mn-lt"/>
                        </a:rPr>
                        <a:t>How was the intended learning supported appropriately?</a:t>
                      </a:r>
                    </a:p>
                    <a:p>
                      <a:r>
                        <a:rPr lang="en-US" sz="1100" dirty="0">
                          <a:solidFill>
                            <a:srgbClr val="000000"/>
                          </a:solidFill>
                          <a:latin typeface="+mn-lt"/>
                        </a:rPr>
                        <a:t>Did you the relevance of each part for learning the intended concept?</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latin typeface="+mn-lt"/>
                        </a:rPr>
                        <a:t>What might you want to know about the teacher’s thinking?</a:t>
                      </a:r>
                    </a:p>
                    <a:p>
                      <a:r>
                        <a:rPr lang="en-US" sz="1100" dirty="0">
                          <a:latin typeface="+mn-lt"/>
                        </a:rPr>
                        <a:t>What might you do more of/less of/differently and why?</a:t>
                      </a:r>
                    </a:p>
                    <a:p>
                      <a:r>
                        <a:rPr lang="en-US" sz="1100" dirty="0">
                          <a:solidFill>
                            <a:srgbClr val="000000"/>
                          </a:solidFill>
                          <a:latin typeface="+mn-lt"/>
                        </a:rPr>
                        <a:t>What might the previous lesson have been about?</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22581">
                <a:tc>
                  <a:txBody>
                    <a:bodyPr/>
                    <a:lstStyle/>
                    <a:p>
                      <a:pPr algn="l">
                        <a:defRPr/>
                      </a:pPr>
                      <a:r>
                        <a:rPr lang="en-US" sz="1100" dirty="0">
                          <a:solidFill>
                            <a:srgbClr val="000000"/>
                          </a:solidFill>
                          <a:latin typeface="+mn-lt"/>
                        </a:rPr>
                        <a:t>In a live lesson, teaching can respond and adapt to learners’ work. Where would you like to have had feedback from learners in this lesson?</a:t>
                      </a:r>
                      <a:endParaRPr lang="en-US" sz="11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mn-lt"/>
                        </a:rPr>
                        <a:t>In a live lesson using this material, are there any critical moments where you might expect to have to slow down or maybe speed up? What is your reasoning for this?</a:t>
                      </a:r>
                      <a:endParaRPr lang="en-US" sz="11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9311">
                <a:tc>
                  <a:txBody>
                    <a:bodyPr/>
                    <a:lstStyle/>
                    <a:p>
                      <a:pPr algn="l">
                        <a:defRPr/>
                      </a:pPr>
                      <a:r>
                        <a:rPr lang="en-US" sz="1100" dirty="0">
                          <a:solidFill>
                            <a:srgbClr val="000000"/>
                          </a:solidFill>
                          <a:latin typeface="+mn-lt"/>
                        </a:rPr>
                        <a:t>What next?</a:t>
                      </a:r>
                      <a:endParaRPr lang="en-US" sz="11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mn-lt"/>
                        </a:rPr>
                        <a:t>How might you consolidate, extend or apply learning after this?</a:t>
                      </a:r>
                      <a:endParaRPr lang="en-US" sz="11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22581">
                <a:tc>
                  <a:txBody>
                    <a:bodyPr/>
                    <a:lstStyle/>
                    <a:p>
                      <a:pPr algn="l">
                        <a:defRPr/>
                      </a:pPr>
                      <a:r>
                        <a:rPr lang="en-US" sz="1100" dirty="0">
                          <a:solidFill>
                            <a:srgbClr val="000000"/>
                          </a:solidFill>
                          <a:latin typeface="+mn-lt"/>
                        </a:rPr>
                        <a:t>What provision has been made for learners with poor reading skills?</a:t>
                      </a:r>
                      <a:endParaRPr lang="en-US" sz="11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latin typeface="+mn-lt"/>
                        </a:rPr>
                        <a:t>How could this lesson be made appropriate for learners with language and sensual limitations?</a:t>
                      </a:r>
                    </a:p>
                    <a:p>
                      <a:r>
                        <a:rPr lang="en-US" sz="1100" dirty="0">
                          <a:solidFill>
                            <a:srgbClr val="000000"/>
                          </a:solidFill>
                          <a:latin typeface="+mn-lt"/>
                        </a:rPr>
                        <a:t>What might you do differently after seeing this lesson?</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075661">
                <a:tc>
                  <a:txBody>
                    <a:bodyPr/>
                    <a:lstStyle/>
                    <a:p>
                      <a:pPr algn="l">
                        <a:defRPr/>
                      </a:pPr>
                      <a:r>
                        <a:rPr lang="en-US" sz="1100" dirty="0">
                          <a:latin typeface="+mn-lt"/>
                        </a:rPr>
                        <a:t>What might you remember/take away from each learning experience.</a:t>
                      </a:r>
                    </a:p>
                    <a:p>
                      <a:r>
                        <a:rPr lang="en-US" sz="1100" dirty="0">
                          <a:latin typeface="+mn-lt"/>
                        </a:rPr>
                        <a:t>Why did you remember these points? What, in the teaching, supported you in noticing and remembering these?</a:t>
                      </a:r>
                    </a:p>
                    <a:p>
                      <a:r>
                        <a:rPr lang="en-US" sz="1100" dirty="0">
                          <a:latin typeface="+mn-lt"/>
                        </a:rPr>
                        <a:t>What did you already know that helped you follow the lessons?</a:t>
                      </a:r>
                    </a:p>
                    <a:p>
                      <a:r>
                        <a:rPr lang="en-US" sz="1100" dirty="0">
                          <a:latin typeface="+mn-lt"/>
                        </a:rPr>
                        <a:t>What mathematical questions arose for you?</a:t>
                      </a:r>
                    </a:p>
                    <a:p>
                      <a:r>
                        <a:rPr lang="en-US" sz="1100" dirty="0">
                          <a:solidFill>
                            <a:srgbClr val="000000"/>
                          </a:solidFill>
                          <a:latin typeface="+mn-lt"/>
                        </a:rPr>
                        <a:t> What gaps, if any, did you notice in your own knowledge that made you feel uneasy</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sz="1100" dirty="0">
                        <a:latin typeface="+mn-lt"/>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6" name="TextBox 16"/>
          <p:cNvSpPr txBox="1"/>
          <p:nvPr/>
        </p:nvSpPr>
        <p:spPr>
          <a:xfrm>
            <a:off x="469900" y="1339850"/>
            <a:ext cx="9381476" cy="666849"/>
          </a:xfrm>
          <a:prstGeom prst="rect">
            <a:avLst/>
          </a:prstGeom>
        </p:spPr>
        <p:txBody>
          <a:bodyPr lIns="0" tIns="0" rIns="0" bIns="0" rtlCol="0" anchor="t">
            <a:spAutoFit/>
          </a:bodyPr>
          <a:lstStyle/>
          <a:p>
            <a:pPr>
              <a:lnSpc>
                <a:spcPts val="1265"/>
              </a:lnSpc>
            </a:pPr>
            <a:r>
              <a:rPr lang="en-US" sz="1100" b="1" dirty="0">
                <a:solidFill>
                  <a:srgbClr val="000000"/>
                </a:solidFill>
              </a:rPr>
              <a:t>Relating the video to the novice’s own thinking </a:t>
            </a:r>
          </a:p>
          <a:p>
            <a:pPr>
              <a:lnSpc>
                <a:spcPts val="1265"/>
              </a:lnSpc>
            </a:pPr>
            <a:r>
              <a:rPr lang="en-US" sz="1100" dirty="0">
                <a:solidFill>
                  <a:srgbClr val="000000"/>
                </a:solidFill>
              </a:rPr>
              <a:t>The connections between teacher’s intentions, teacher’s actions and what the learner might perceive are the focus, but inevitably discussion will tip over into ‘what might you do?’ ‘What might you do differently?’ and the mentor maybe suggesting alternatives. Mentoring can be directive, advisory or educational and it depends on individual novices and their development of pedagogical intelligence[9] how much direction or advice is necessary.</a:t>
            </a:r>
          </a:p>
        </p:txBody>
      </p:sp>
      <p:sp>
        <p:nvSpPr>
          <p:cNvPr id="17" name="TextBox 17"/>
          <p:cNvSpPr txBox="1"/>
          <p:nvPr/>
        </p:nvSpPr>
        <p:spPr>
          <a:xfrm>
            <a:off x="546100" y="5988050"/>
            <a:ext cx="9545439" cy="710184"/>
          </a:xfrm>
          <a:prstGeom prst="rect">
            <a:avLst/>
          </a:prstGeom>
        </p:spPr>
        <p:txBody>
          <a:bodyPr lIns="0" tIns="0" rIns="0" bIns="0" rtlCol="0" anchor="t">
            <a:spAutoFit/>
          </a:bodyPr>
          <a:lstStyle/>
          <a:p>
            <a:pPr>
              <a:lnSpc>
                <a:spcPts val="1353"/>
              </a:lnSpc>
            </a:pPr>
            <a:r>
              <a:rPr lang="en-US" sz="1100" dirty="0">
                <a:solidFill>
                  <a:srgbClr val="000000"/>
                </a:solidFill>
                <a:latin typeface="Calibri" panose="020F0502020204030204" pitchFamily="34" charset="0"/>
                <a:cs typeface="Calibri" panose="020F0502020204030204" pitchFamily="34" charset="0"/>
              </a:rPr>
              <a:t>The reasons for reflecting on their own learning reactions to a lesson include giving you access to monitoring their own mathematical knowledge; thinking about the small conceptual components that support mathematical learning; understanding how attention and memory can be managed in lessons. </a:t>
            </a:r>
          </a:p>
          <a:p>
            <a:pPr>
              <a:lnSpc>
                <a:spcPts val="1353"/>
              </a:lnSpc>
            </a:pPr>
            <a:r>
              <a:rPr lang="en-US" sz="1100" dirty="0">
                <a:solidFill>
                  <a:srgbClr val="000000"/>
                </a:solidFill>
                <a:latin typeface="Calibri" panose="020F0502020204030204" pitchFamily="34" charset="0"/>
                <a:cs typeface="Calibri" panose="020F0502020204030204" pitchFamily="34" charset="0"/>
              </a:rPr>
              <a:t>Reflecting on their own experiences of attention and memory can be a more effective method to learn about how teachers manage these aspects of teaching than merely being told to use a particular tactic.  </a:t>
            </a:r>
          </a:p>
        </p:txBody>
      </p:sp>
      <p:sp>
        <p:nvSpPr>
          <p:cNvPr id="18" name="TextBox 18"/>
          <p:cNvSpPr txBox="1"/>
          <p:nvPr/>
        </p:nvSpPr>
        <p:spPr>
          <a:xfrm>
            <a:off x="2913849" y="7041137"/>
            <a:ext cx="7493660" cy="201622"/>
          </a:xfrm>
          <a:prstGeom prst="rect">
            <a:avLst/>
          </a:prstGeom>
        </p:spPr>
        <p:txBody>
          <a:bodyPr lIns="0" tIns="0" rIns="0" bIns="0" rtlCol="0" anchor="t">
            <a:spAutoFit/>
          </a:bodyPr>
          <a:lstStyle/>
          <a:p>
            <a:pPr algn="ctr">
              <a:lnSpc>
                <a:spcPts val="1486"/>
              </a:lnSpc>
              <a:spcBef>
                <a:spcPct val="0"/>
              </a:spcBef>
            </a:pPr>
            <a:r>
              <a:rPr lang="en-US" sz="1062" dirty="0">
                <a:solidFill>
                  <a:srgbClr val="000000"/>
                </a:solidFill>
                <a:latin typeface="Calibri 1"/>
              </a:rPr>
              <a:t>[9] Rubin, L. (1989). The thinking teacher: Cultivating pedagogical intelligence. Journal of teacher education, 40(6), 31-34.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866182"/>
            <a:ext cx="10286085" cy="5865993"/>
            <a:chOff x="0" y="0"/>
            <a:chExt cx="17472695" cy="9964403"/>
          </a:xfrm>
        </p:grpSpPr>
        <p:sp>
          <p:nvSpPr>
            <p:cNvPr id="3" name="Freeform 3"/>
            <p:cNvSpPr/>
            <p:nvPr/>
          </p:nvSpPr>
          <p:spPr>
            <a:xfrm>
              <a:off x="-12700" y="-12700"/>
              <a:ext cx="17498095" cy="9989803"/>
            </a:xfrm>
            <a:custGeom>
              <a:avLst/>
              <a:gdLst/>
              <a:ahLst/>
              <a:cxnLst/>
              <a:rect l="l" t="t" r="r" b="b"/>
              <a:pathLst>
                <a:path w="17498095" h="9989803">
                  <a:moveTo>
                    <a:pt x="16635764" y="0"/>
                  </a:moveTo>
                  <a:lnTo>
                    <a:pt x="862330" y="0"/>
                  </a:lnTo>
                  <a:cubicBezTo>
                    <a:pt x="389890" y="0"/>
                    <a:pt x="0" y="389890"/>
                    <a:pt x="0" y="862330"/>
                  </a:cubicBezTo>
                  <a:lnTo>
                    <a:pt x="0" y="9127473"/>
                  </a:lnTo>
                  <a:cubicBezTo>
                    <a:pt x="0" y="9599913"/>
                    <a:pt x="389890" y="9989803"/>
                    <a:pt x="862330" y="9989803"/>
                  </a:cubicBezTo>
                  <a:lnTo>
                    <a:pt x="16635764" y="9989803"/>
                  </a:lnTo>
                  <a:cubicBezTo>
                    <a:pt x="17108205" y="9989803"/>
                    <a:pt x="17498095" y="9599913"/>
                    <a:pt x="17498095" y="9127473"/>
                  </a:cubicBezTo>
                  <a:lnTo>
                    <a:pt x="17498095" y="862330"/>
                  </a:lnTo>
                  <a:cubicBezTo>
                    <a:pt x="17498095" y="389890"/>
                    <a:pt x="17108204" y="0"/>
                    <a:pt x="16635764" y="0"/>
                  </a:cubicBezTo>
                  <a:close/>
                  <a:moveTo>
                    <a:pt x="17307595" y="927100"/>
                  </a:moveTo>
                  <a:lnTo>
                    <a:pt x="17307595" y="9127473"/>
                  </a:lnTo>
                  <a:cubicBezTo>
                    <a:pt x="17307595" y="9494503"/>
                    <a:pt x="17002795" y="9799303"/>
                    <a:pt x="16635764" y="9799303"/>
                  </a:cubicBezTo>
                  <a:lnTo>
                    <a:pt x="862330" y="9799303"/>
                  </a:lnTo>
                  <a:cubicBezTo>
                    <a:pt x="495300" y="9799303"/>
                    <a:pt x="190500" y="9494503"/>
                    <a:pt x="190500" y="9127473"/>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866182"/>
            <a:ext cx="9877977" cy="568260"/>
            <a:chOff x="0" y="0"/>
            <a:chExt cx="3540044" cy="203652"/>
          </a:xfrm>
        </p:grpSpPr>
        <p:sp>
          <p:nvSpPr>
            <p:cNvPr id="5" name="Freeform 5"/>
            <p:cNvSpPr/>
            <p:nvPr/>
          </p:nvSpPr>
          <p:spPr>
            <a:xfrm>
              <a:off x="0" y="0"/>
              <a:ext cx="3540044" cy="203652"/>
            </a:xfrm>
            <a:custGeom>
              <a:avLst/>
              <a:gdLst/>
              <a:ahLst/>
              <a:cxnLst/>
              <a:rect l="l" t="t" r="r" b="b"/>
              <a:pathLst>
                <a:path w="3540044" h="203652">
                  <a:moveTo>
                    <a:pt x="0" y="0"/>
                  </a:moveTo>
                  <a:lnTo>
                    <a:pt x="3540044" y="0"/>
                  </a:lnTo>
                  <a:lnTo>
                    <a:pt x="3540044" y="203652"/>
                  </a:lnTo>
                  <a:lnTo>
                    <a:pt x="0" y="203652"/>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58441" y="809357"/>
            <a:ext cx="9840960" cy="1973210"/>
            <a:chOff x="74178" y="73423"/>
            <a:chExt cx="3526778" cy="344508"/>
          </a:xfrm>
        </p:grpSpPr>
        <p:sp>
          <p:nvSpPr>
            <p:cNvPr id="9" name="Freeform 9"/>
            <p:cNvSpPr/>
            <p:nvPr/>
          </p:nvSpPr>
          <p:spPr>
            <a:xfrm>
              <a:off x="74178" y="73423"/>
              <a:ext cx="3526778" cy="344508"/>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185585" y="82039"/>
              <a:ext cx="3359141" cy="262469"/>
            </a:xfrm>
            <a:prstGeom prst="rect">
              <a:avLst/>
            </a:prstGeom>
          </p:spPr>
          <p:txBody>
            <a:bodyPr lIns="63500" tIns="63500" rIns="63500" bIns="63500" rtlCol="0" anchor="ctr"/>
            <a:lstStyle/>
            <a:p>
              <a:pPr>
                <a:lnSpc>
                  <a:spcPts val="2239"/>
                </a:lnSpc>
              </a:pPr>
              <a:r>
                <a:rPr lang="en-US" sz="2300" spc="144" dirty="0">
                  <a:solidFill>
                    <a:srgbClr val="FFFFFF"/>
                  </a:solidFill>
                  <a:latin typeface="Century Gothic"/>
                </a:rPr>
                <a:t>  4   </a:t>
              </a:r>
              <a:r>
                <a:rPr lang="en-US" sz="2400" spc="100" dirty="0">
                  <a:solidFill>
                    <a:srgbClr val="FFFFFF"/>
                  </a:solidFill>
                  <a:latin typeface="Century Gothic"/>
                </a:rPr>
                <a:t>Task type: Sorting components and connections of a 		     concept thread</a:t>
              </a:r>
            </a:p>
            <a:p>
              <a:pPr algn="just">
                <a:lnSpc>
                  <a:spcPts val="2239"/>
                </a:lnSpc>
              </a:pPr>
              <a:endParaRPr lang="en-US" sz="2400" spc="100" dirty="0">
                <a:solidFill>
                  <a:srgbClr val="FFFFFF"/>
                </a:solidFill>
                <a:latin typeface="Century Gothic"/>
              </a:endParaRPr>
            </a:p>
            <a:p>
              <a:pPr algn="just">
                <a:lnSpc>
                  <a:spcPts val="2239"/>
                </a:lnSpc>
              </a:pPr>
              <a:r>
                <a:rPr lang="en-US" sz="2400" spc="100" dirty="0">
                  <a:solidFill>
                    <a:srgbClr val="FFFFFF"/>
                  </a:solidFill>
                  <a:latin typeface="Century Gothic"/>
                </a:rPr>
                <a:t>      Content focus: Spatial reasoning</a:t>
              </a:r>
            </a:p>
            <a:p>
              <a:pPr>
                <a:lnSpc>
                  <a:spcPts val="2239"/>
                </a:lnSpc>
              </a:pPr>
              <a:endParaRPr lang="en-US" sz="2300" spc="144" dirty="0">
                <a:solidFill>
                  <a:srgbClr val="FFFFFF"/>
                </a:solidFill>
                <a:latin typeface="Century Gothic"/>
              </a:endParaRPr>
            </a:p>
          </p:txBody>
        </p:sp>
      </p:grpSp>
      <p:sp>
        <p:nvSpPr>
          <p:cNvPr id="13" name="TextBox 13"/>
          <p:cNvSpPr txBox="1"/>
          <p:nvPr/>
        </p:nvSpPr>
        <p:spPr>
          <a:xfrm>
            <a:off x="4170419" y="6765900"/>
            <a:ext cx="6300490" cy="636270"/>
          </a:xfrm>
          <a:prstGeom prst="rect">
            <a:avLst/>
          </a:prstGeom>
        </p:spPr>
        <p:txBody>
          <a:bodyPr lIns="0" tIns="0" rIns="0" bIns="0" rtlCol="0" anchor="t">
            <a:spAutoFit/>
          </a:bodyPr>
          <a:lstStyle/>
          <a:p>
            <a:pPr>
              <a:lnSpc>
                <a:spcPts val="1679"/>
              </a:lnSpc>
            </a:pPr>
            <a:r>
              <a:rPr lang="en-US" sz="1200" dirty="0">
                <a:solidFill>
                  <a:srgbClr val="000000"/>
                </a:solidFill>
                <a:latin typeface="Calibri" panose="020F0502020204030204" pitchFamily="34" charset="0"/>
                <a:cs typeface="Calibri" panose="020F0502020204030204" pitchFamily="34" charset="0"/>
              </a:rPr>
              <a:t>[2] https://www.gov.uk/government/publications/initial-teacher-training-itt-core-content-framework</a:t>
            </a:r>
          </a:p>
          <a:p>
            <a:pPr>
              <a:lnSpc>
                <a:spcPts val="1679"/>
              </a:lnSpc>
            </a:pPr>
            <a:r>
              <a:rPr lang="en-US" sz="1200" dirty="0">
                <a:solidFill>
                  <a:srgbClr val="000000"/>
                </a:solidFill>
                <a:latin typeface="Calibri" panose="020F0502020204030204" pitchFamily="34" charset="0"/>
                <a:cs typeface="Calibri" panose="020F0502020204030204" pitchFamily="34" charset="0"/>
              </a:rPr>
              <a:t>[3] https://www.google.com/search?client=firefox-b-d&amp;q=early+career+framework+2021</a:t>
            </a:r>
          </a:p>
          <a:p>
            <a:pPr>
              <a:lnSpc>
                <a:spcPts val="1679"/>
              </a:lnSpc>
            </a:pPr>
            <a:r>
              <a:rPr lang="en-US" sz="1200" dirty="0">
                <a:solidFill>
                  <a:srgbClr val="000000"/>
                </a:solidFill>
                <a:latin typeface="Calibri" panose="020F0502020204030204" pitchFamily="34" charset="0"/>
                <a:cs typeface="Calibri" panose="020F0502020204030204" pitchFamily="34" charset="0"/>
              </a:rPr>
              <a:t>[4] https://www.ncetm.org.uk/teaching-for-mastery</a:t>
            </a:r>
          </a:p>
        </p:txBody>
      </p:sp>
    </p:spTree>
    <p:extLst>
      <p:ext uri="{BB962C8B-B14F-4D97-AF65-F5344CB8AC3E}">
        <p14:creationId xmlns:p14="http://schemas.microsoft.com/office/powerpoint/2010/main" val="3285992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grpSp>
        <p:nvGrpSpPr>
          <p:cNvPr id="3" name="Group 3"/>
          <p:cNvGrpSpPr/>
          <p:nvPr/>
        </p:nvGrpSpPr>
        <p:grpSpPr>
          <a:xfrm>
            <a:off x="241300" y="834636"/>
            <a:ext cx="10166209"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165100" y="756000"/>
            <a:ext cx="97709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FFF2CC"/>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241300" y="730250"/>
            <a:ext cx="9598083" cy="837344"/>
            <a:chOff x="0" y="-38100"/>
            <a:chExt cx="3494353" cy="300085"/>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291635"/>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4</a:t>
              </a:r>
            </a:p>
          </p:txBody>
        </p:sp>
      </p:grpSp>
      <p:grpSp>
        <p:nvGrpSpPr>
          <p:cNvPr id="12" name="Group 12"/>
          <p:cNvGrpSpPr/>
          <p:nvPr/>
        </p:nvGrpSpPr>
        <p:grpSpPr>
          <a:xfrm>
            <a:off x="774700" y="882650"/>
            <a:ext cx="8640406" cy="692509"/>
            <a:chOff x="0" y="-213736"/>
            <a:chExt cx="3096527" cy="841375"/>
          </a:xfrm>
        </p:grpSpPr>
        <p:sp>
          <p:nvSpPr>
            <p:cNvPr id="13" name="Freeform 13"/>
            <p:cNvSpPr/>
            <p:nvPr/>
          </p:nvSpPr>
          <p:spPr>
            <a:xfrm>
              <a:off x="0" y="0"/>
              <a:ext cx="3047478" cy="248741"/>
            </a:xfrm>
            <a:custGeom>
              <a:avLst/>
              <a:gdLst/>
              <a:ahLst/>
              <a:cxnLst/>
              <a:rect l="l" t="t" r="r" b="b"/>
              <a:pathLst>
                <a:path w="3047478" h="248741">
                  <a:moveTo>
                    <a:pt x="33686" y="0"/>
                  </a:moveTo>
                  <a:lnTo>
                    <a:pt x="3013791" y="0"/>
                  </a:lnTo>
                  <a:cubicBezTo>
                    <a:pt x="3032396" y="0"/>
                    <a:pt x="3047478" y="15082"/>
                    <a:pt x="3047478" y="33686"/>
                  </a:cubicBezTo>
                  <a:lnTo>
                    <a:pt x="3047478" y="215055"/>
                  </a:lnTo>
                  <a:cubicBezTo>
                    <a:pt x="3047478" y="233659"/>
                    <a:pt x="3032396" y="248741"/>
                    <a:pt x="3013791" y="248741"/>
                  </a:cubicBezTo>
                  <a:lnTo>
                    <a:pt x="33686" y="248741"/>
                  </a:lnTo>
                  <a:cubicBezTo>
                    <a:pt x="15082" y="248741"/>
                    <a:pt x="0" y="233659"/>
                    <a:pt x="0" y="215055"/>
                  </a:cubicBezTo>
                  <a:lnTo>
                    <a:pt x="0" y="33686"/>
                  </a:lnTo>
                  <a:cubicBezTo>
                    <a:pt x="0" y="15082"/>
                    <a:pt x="15082" y="0"/>
                    <a:pt x="33686" y="0"/>
                  </a:cubicBezTo>
                  <a:close/>
                </a:path>
              </a:pathLst>
            </a:custGeom>
            <a:solidFill>
              <a:srgbClr val="626161"/>
            </a:solidFill>
          </p:spPr>
          <p:txBody>
            <a:bodyPr/>
            <a:lstStyle/>
            <a:p>
              <a:endParaRPr lang="en-GB"/>
            </a:p>
          </p:txBody>
        </p:sp>
        <p:sp>
          <p:nvSpPr>
            <p:cNvPr id="14" name="TextBox 14"/>
            <p:cNvSpPr txBox="1"/>
            <p:nvPr/>
          </p:nvSpPr>
          <p:spPr>
            <a:xfrm>
              <a:off x="0" y="-213736"/>
              <a:ext cx="3096527" cy="841375"/>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Sorting components and connections of a concept thread</a:t>
              </a:r>
            </a:p>
            <a:p>
              <a:pPr algn="just">
                <a:lnSpc>
                  <a:spcPts val="2239"/>
                </a:lnSpc>
              </a:pPr>
              <a:r>
                <a:rPr lang="en-US" sz="1599" spc="100" dirty="0">
                  <a:solidFill>
                    <a:srgbClr val="FFFFFF"/>
                  </a:solidFill>
                  <a:latin typeface="Century Gothic"/>
                </a:rPr>
                <a:t>Content focus: Spatial reasoning</a:t>
              </a:r>
            </a:p>
          </p:txBody>
        </p:sp>
      </p:grpSp>
      <p:sp>
        <p:nvSpPr>
          <p:cNvPr id="15" name="TextBox 15"/>
          <p:cNvSpPr txBox="1"/>
          <p:nvPr/>
        </p:nvSpPr>
        <p:spPr>
          <a:xfrm>
            <a:off x="622300" y="1949450"/>
            <a:ext cx="9381476" cy="3078343"/>
          </a:xfrm>
          <a:prstGeom prst="rect">
            <a:avLst/>
          </a:prstGeom>
        </p:spPr>
        <p:txBody>
          <a:bodyPr lIns="0" tIns="0" rIns="0" bIns="0" rtlCol="0" anchor="t">
            <a:spAutoFit/>
          </a:bodyPr>
          <a:lstStyle/>
          <a:p>
            <a:pPr>
              <a:lnSpc>
                <a:spcPts val="1524"/>
              </a:lnSpc>
            </a:pPr>
            <a:r>
              <a:rPr lang="en-US" sz="1400" dirty="0">
                <a:solidFill>
                  <a:srgbClr val="000000"/>
                </a:solidFill>
                <a:latin typeface="Coco Gothic" panose="020B0604020202020204" charset="0"/>
              </a:rPr>
              <a:t>We use the phrase ‘spatial reasoning’ to include a wide range of mathematical contexts in which visualising space helps understanding by providing static or dynamic images or metaphors, even if the contexts do not come under the usual curriculum headings of ‘geometry and measures’. Spatial reasoning follows from many pre-school and everyday experiences in addition to what is learnt formally.[10]</a:t>
            </a:r>
          </a:p>
          <a:p>
            <a:pPr>
              <a:lnSpc>
                <a:spcPts val="1524"/>
              </a:lnSpc>
            </a:pPr>
            <a:endParaRPr lang="en-US" sz="1400" dirty="0">
              <a:solidFill>
                <a:srgbClr val="000000"/>
              </a:solidFill>
              <a:latin typeface="Coco Gothic" panose="020B0604020202020204" charset="0"/>
            </a:endParaRPr>
          </a:p>
          <a:p>
            <a:pPr>
              <a:lnSpc>
                <a:spcPts val="1524"/>
              </a:lnSpc>
            </a:pPr>
            <a:r>
              <a:rPr lang="en-US" sz="1400" b="1" dirty="0">
                <a:solidFill>
                  <a:srgbClr val="000000"/>
                </a:solidFill>
                <a:latin typeface="Coco Gothic" panose="020B0604020202020204" charset="0"/>
              </a:rPr>
              <a:t>Light version: </a:t>
            </a:r>
            <a:r>
              <a:rPr lang="en-US" sz="1400" dirty="0">
                <a:solidFill>
                  <a:srgbClr val="000000"/>
                </a:solidFill>
                <a:latin typeface="Coco Gothic" panose="020B0604020202020204" charset="0"/>
              </a:rPr>
              <a:t>The task uses sorting and connecting to expand the idea of spatial reasoning across the curriculum. There are 12 cards.</a:t>
            </a:r>
          </a:p>
          <a:p>
            <a:pPr>
              <a:lnSpc>
                <a:spcPts val="1524"/>
              </a:lnSpc>
            </a:pPr>
            <a:r>
              <a:rPr lang="en-US" sz="1400" dirty="0">
                <a:solidFill>
                  <a:srgbClr val="000000"/>
                </a:solidFill>
                <a:latin typeface="Coco Gothic" panose="020B0604020202020204" charset="0"/>
              </a:rPr>
              <a:t>Highlight the features on each card that relate to the phase you are teaching and focus on these features. You can ignore any that don’t mean much to you yet and maybe come back to them later. </a:t>
            </a:r>
          </a:p>
          <a:p>
            <a:pPr>
              <a:lnSpc>
                <a:spcPts val="1524"/>
              </a:lnSpc>
            </a:pPr>
            <a:r>
              <a:rPr lang="en-US" sz="1400" dirty="0">
                <a:solidFill>
                  <a:srgbClr val="000000"/>
                </a:solidFill>
                <a:latin typeface="Coco Gothic" panose="020B0604020202020204" charset="0"/>
              </a:rPr>
              <a:t>Then sort the cards according to the relationships you see between the aspects of spatial reasoning that you have highlighted. Have blank cards for adding new features, or duplicating features. </a:t>
            </a:r>
          </a:p>
          <a:p>
            <a:pPr>
              <a:lnSpc>
                <a:spcPts val="1524"/>
              </a:lnSpc>
            </a:pPr>
            <a:endParaRPr lang="en-US" sz="1400" dirty="0">
              <a:solidFill>
                <a:srgbClr val="000000"/>
              </a:solidFill>
              <a:latin typeface="Coco Gothic" panose="020B0604020202020204" charset="0"/>
            </a:endParaRPr>
          </a:p>
          <a:p>
            <a:pPr>
              <a:lnSpc>
                <a:spcPts val="1524"/>
              </a:lnSpc>
            </a:pPr>
            <a:r>
              <a:rPr lang="en-US" sz="1400" dirty="0">
                <a:solidFill>
                  <a:srgbClr val="000000"/>
                </a:solidFill>
                <a:latin typeface="Coco Gothic" panose="020B0604020202020204" charset="0"/>
              </a:rPr>
              <a:t>This card set has been produced from research, curriculum and from mentors’ experience of novices’ understandings.</a:t>
            </a:r>
          </a:p>
          <a:p>
            <a:pPr>
              <a:lnSpc>
                <a:spcPts val="1524"/>
              </a:lnSpc>
            </a:pPr>
            <a:endParaRPr lang="en-US" sz="1400" dirty="0">
              <a:solidFill>
                <a:srgbClr val="000000"/>
              </a:solidFill>
              <a:latin typeface="Coco Gothic" panose="020B0604020202020204" charset="0"/>
            </a:endParaRPr>
          </a:p>
          <a:p>
            <a:pPr>
              <a:lnSpc>
                <a:spcPts val="1524"/>
              </a:lnSpc>
            </a:pPr>
            <a:r>
              <a:rPr lang="en-US" sz="1400" dirty="0">
                <a:solidFill>
                  <a:srgbClr val="000000"/>
                </a:solidFill>
                <a:latin typeface="Coco Gothic" panose="020B0604020202020204" charset="0"/>
              </a:rPr>
              <a:t>Note that learners’ understanding of angles can be problematic. We provide a supplementary task </a:t>
            </a:r>
            <a:r>
              <a:rPr lang="en-US" sz="1400" dirty="0">
                <a:solidFill>
                  <a:srgbClr val="000000"/>
                </a:solidFill>
                <a:latin typeface="Coco Gothic" panose="020B0604020202020204" charset="0"/>
                <a:hlinkClick r:id="rId2" action="ppaction://hlinksldjump"/>
              </a:rPr>
              <a:t>here</a:t>
            </a:r>
            <a:r>
              <a:rPr lang="en-US" sz="1400" dirty="0">
                <a:solidFill>
                  <a:srgbClr val="000000"/>
                </a:solidFill>
                <a:latin typeface="Coco Gothic" panose="020B0604020202020204" charset="0"/>
                <a:hlinkClick r:id="rId3"/>
              </a:rPr>
              <a:t>.</a:t>
            </a:r>
            <a:endParaRPr lang="en-US" sz="1400" dirty="0">
              <a:solidFill>
                <a:srgbClr val="000000"/>
              </a:solidFill>
              <a:latin typeface="Coco Gothic" panose="020B0604020202020204" charset="0"/>
            </a:endParaRPr>
          </a:p>
        </p:txBody>
      </p:sp>
      <p:sp>
        <p:nvSpPr>
          <p:cNvPr id="16" name="TextBox 16"/>
          <p:cNvSpPr txBox="1"/>
          <p:nvPr/>
        </p:nvSpPr>
        <p:spPr>
          <a:xfrm>
            <a:off x="3413366" y="7041137"/>
            <a:ext cx="6903383" cy="201622"/>
          </a:xfrm>
          <a:prstGeom prst="rect">
            <a:avLst/>
          </a:prstGeom>
        </p:spPr>
        <p:txBody>
          <a:bodyPr lIns="0" tIns="0" rIns="0" bIns="0" rtlCol="0" anchor="t">
            <a:spAutoFit/>
          </a:bodyPr>
          <a:lstStyle/>
          <a:p>
            <a:pPr algn="ctr">
              <a:lnSpc>
                <a:spcPts val="1486"/>
              </a:lnSpc>
              <a:spcBef>
                <a:spcPct val="0"/>
              </a:spcBef>
            </a:pPr>
            <a:r>
              <a:rPr lang="en-US" sz="1062" dirty="0">
                <a:solidFill>
                  <a:srgbClr val="000000"/>
                </a:solidFill>
                <a:latin typeface="Calibri 1"/>
              </a:rPr>
              <a:t>[10] </a:t>
            </a:r>
            <a:r>
              <a:rPr lang="en-US" sz="1062" u="sng" dirty="0">
                <a:solidFill>
                  <a:srgbClr val="000000"/>
                </a:solidFill>
                <a:latin typeface="Calibri 1"/>
              </a:rPr>
              <a:t>https://earlymaths.org/spatial-reasoning </a:t>
            </a:r>
            <a:r>
              <a:rPr lang="en-US" sz="1062" dirty="0">
                <a:solidFill>
                  <a:srgbClr val="000000"/>
                </a:solidFill>
                <a:latin typeface="Calibri 1"/>
              </a:rPr>
              <a:t>and Spatial-Reasoning-Document-new.pdf 2.85 MB View full-size Download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grpSp>
        <p:nvGrpSpPr>
          <p:cNvPr id="3" name="Group 3"/>
          <p:cNvGrpSpPr/>
          <p:nvPr/>
        </p:nvGrpSpPr>
        <p:grpSpPr>
          <a:xfrm>
            <a:off x="241300" y="834636"/>
            <a:ext cx="10166209"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165100" y="756000"/>
            <a:ext cx="97709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FFF2CC"/>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241300" y="678484"/>
            <a:ext cx="9630607"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4</a:t>
              </a:r>
            </a:p>
          </p:txBody>
        </p:sp>
      </p:grpSp>
      <p:grpSp>
        <p:nvGrpSpPr>
          <p:cNvPr id="12" name="Group 12"/>
          <p:cNvGrpSpPr/>
          <p:nvPr/>
        </p:nvGrpSpPr>
        <p:grpSpPr>
          <a:xfrm>
            <a:off x="850900" y="730250"/>
            <a:ext cx="8564207" cy="844908"/>
            <a:chOff x="0" y="-28575"/>
            <a:chExt cx="3069219" cy="302796"/>
          </a:xfrm>
        </p:grpSpPr>
        <p:sp>
          <p:nvSpPr>
            <p:cNvPr id="13" name="Freeform 13"/>
            <p:cNvSpPr/>
            <p:nvPr/>
          </p:nvSpPr>
          <p:spPr>
            <a:xfrm>
              <a:off x="0" y="0"/>
              <a:ext cx="3047478" cy="248741"/>
            </a:xfrm>
            <a:custGeom>
              <a:avLst/>
              <a:gdLst/>
              <a:ahLst/>
              <a:cxnLst/>
              <a:rect l="l" t="t" r="r" b="b"/>
              <a:pathLst>
                <a:path w="3047478" h="248741">
                  <a:moveTo>
                    <a:pt x="33686" y="0"/>
                  </a:moveTo>
                  <a:lnTo>
                    <a:pt x="3013791" y="0"/>
                  </a:lnTo>
                  <a:cubicBezTo>
                    <a:pt x="3032396" y="0"/>
                    <a:pt x="3047478" y="15082"/>
                    <a:pt x="3047478" y="33686"/>
                  </a:cubicBezTo>
                  <a:lnTo>
                    <a:pt x="3047478" y="215055"/>
                  </a:lnTo>
                  <a:cubicBezTo>
                    <a:pt x="3047478" y="233659"/>
                    <a:pt x="3032396" y="248741"/>
                    <a:pt x="3013791" y="248741"/>
                  </a:cubicBezTo>
                  <a:lnTo>
                    <a:pt x="33686" y="248741"/>
                  </a:lnTo>
                  <a:cubicBezTo>
                    <a:pt x="15082" y="248741"/>
                    <a:pt x="0" y="233659"/>
                    <a:pt x="0" y="215055"/>
                  </a:cubicBezTo>
                  <a:lnTo>
                    <a:pt x="0" y="33686"/>
                  </a:lnTo>
                  <a:cubicBezTo>
                    <a:pt x="0" y="15082"/>
                    <a:pt x="15082" y="0"/>
                    <a:pt x="33686" y="0"/>
                  </a:cubicBezTo>
                  <a:close/>
                </a:path>
              </a:pathLst>
            </a:custGeom>
            <a:solidFill>
              <a:srgbClr val="626161"/>
            </a:solidFill>
          </p:spPr>
          <p:txBody>
            <a:bodyPr/>
            <a:lstStyle/>
            <a:p>
              <a:endParaRPr lang="en-GB"/>
            </a:p>
          </p:txBody>
        </p:sp>
        <p:sp>
          <p:nvSpPr>
            <p:cNvPr id="14" name="TextBox 14"/>
            <p:cNvSpPr txBox="1"/>
            <p:nvPr/>
          </p:nvSpPr>
          <p:spPr>
            <a:xfrm>
              <a:off x="0" y="-28575"/>
              <a:ext cx="3069219" cy="30279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Sorting components and connections of a concept thread</a:t>
              </a:r>
            </a:p>
            <a:p>
              <a:pPr algn="just">
                <a:lnSpc>
                  <a:spcPts val="2239"/>
                </a:lnSpc>
              </a:pPr>
              <a:r>
                <a:rPr lang="en-US" sz="1599" spc="100" dirty="0">
                  <a:solidFill>
                    <a:srgbClr val="FFFFFF"/>
                  </a:solidFill>
                  <a:latin typeface="Century Gothic"/>
                </a:rPr>
                <a:t>Content focus: Spatial reasoning</a:t>
              </a:r>
            </a:p>
          </p:txBody>
        </p:sp>
      </p:grpSp>
      <p:graphicFrame>
        <p:nvGraphicFramePr>
          <p:cNvPr id="15" name="Table 15"/>
          <p:cNvGraphicFramePr>
            <a:graphicFrameLocks noGrp="1"/>
          </p:cNvGraphicFramePr>
          <p:nvPr>
            <p:extLst>
              <p:ext uri="{D42A27DB-BD31-4B8C-83A1-F6EECF244321}">
                <p14:modId xmlns:p14="http://schemas.microsoft.com/office/powerpoint/2010/main" val="800111275"/>
              </p:ext>
            </p:extLst>
          </p:nvPr>
        </p:nvGraphicFramePr>
        <p:xfrm>
          <a:off x="546100" y="1949450"/>
          <a:ext cx="9428871" cy="4382274"/>
        </p:xfrm>
        <a:graphic>
          <a:graphicData uri="http://schemas.openxmlformats.org/drawingml/2006/table">
            <a:tbl>
              <a:tblPr/>
              <a:tblGrid>
                <a:gridCol w="3142957">
                  <a:extLst>
                    <a:ext uri="{9D8B030D-6E8A-4147-A177-3AD203B41FA5}">
                      <a16:colId xmlns:a16="http://schemas.microsoft.com/office/drawing/2014/main" val="20000"/>
                    </a:ext>
                  </a:extLst>
                </a:gridCol>
                <a:gridCol w="3142957">
                  <a:extLst>
                    <a:ext uri="{9D8B030D-6E8A-4147-A177-3AD203B41FA5}">
                      <a16:colId xmlns:a16="http://schemas.microsoft.com/office/drawing/2014/main" val="20001"/>
                    </a:ext>
                  </a:extLst>
                </a:gridCol>
                <a:gridCol w="3142957">
                  <a:extLst>
                    <a:ext uri="{9D8B030D-6E8A-4147-A177-3AD203B41FA5}">
                      <a16:colId xmlns:a16="http://schemas.microsoft.com/office/drawing/2014/main" val="20002"/>
                    </a:ext>
                  </a:extLst>
                </a:gridCol>
              </a:tblGrid>
              <a:tr h="1064518">
                <a:tc>
                  <a:txBody>
                    <a:bodyPr/>
                    <a:lstStyle/>
                    <a:p>
                      <a:pPr algn="l">
                        <a:defRPr/>
                      </a:pPr>
                      <a:r>
                        <a:rPr lang="en-US" sz="1200" dirty="0">
                          <a:solidFill>
                            <a:srgbClr val="000000"/>
                          </a:solidFill>
                          <a:latin typeface="Coco Gothic" panose="020B0604020202020204" charset="0"/>
                        </a:rPr>
                        <a:t>Position and direction: forward/backward; left/right; clockwise/anticlockwise; inside; between; relatively; perspective; vector; orientation; close to; middle of</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Movement: distance to and from and between; close to; speed; twice as/half as far; spiral; turn; up/down; climb/slide; way-finding; Scratch programming</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Transforming shapes; transformations on coordinate grids; conservation; similarity; congruence; rotate, reflect, translate objects, 2D and 3D</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0"/>
                  </a:ext>
                </a:extLst>
              </a:tr>
              <a:tr h="1064518">
                <a:tc>
                  <a:txBody>
                    <a:bodyPr/>
                    <a:lstStyle/>
                    <a:p>
                      <a:pPr algn="l">
                        <a:defRPr/>
                      </a:pPr>
                      <a:r>
                        <a:rPr lang="en-US" sz="1200" dirty="0">
                          <a:solidFill>
                            <a:srgbClr val="000000"/>
                          </a:solidFill>
                          <a:latin typeface="Coco Gothic" panose="020B0604020202020204" charset="0"/>
                        </a:rPr>
                        <a:t>Lines; numberline; vectors; parallel lines; perpendicular lines; angles and parallel lines; axes; straight lines; graphs of data; graphs of algebraic functions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Comparisons: sizes, measurements: length, area, volume, capacity,; enlargement/(shrinking), Perimeter, area, surface area, volume of compound shapes.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Full/empty; filling up/emptying out; liquids in 3D containers; ‘seeing’ fractions of and proportions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1"/>
                  </a:ext>
                </a:extLst>
              </a:tr>
              <a:tr h="1064518">
                <a:tc>
                  <a:txBody>
                    <a:bodyPr/>
                    <a:lstStyle/>
                    <a:p>
                      <a:pPr algn="l">
                        <a:defRPr/>
                      </a:pPr>
                      <a:r>
                        <a:rPr lang="en-US" sz="1200" dirty="0">
                          <a:solidFill>
                            <a:srgbClr val="000000"/>
                          </a:solidFill>
                          <a:latin typeface="Coco Gothic" panose="020B0604020202020204" charset="0"/>
                        </a:rPr>
                        <a:t>Pattern spotting/seeking/construction; repetition (ABBABBA etc.); tessellation; images of infinity; Escher</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Composing; fitting together; taking apart; nesting and containing; folding; matching; symmetry; nets; compound shapes and objects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Shapes: 2Dand 3D, names of shapes; names of parts of shapes; properties of their angles, edges, diagonals, faces, cross-sections. Circles.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2"/>
                  </a:ext>
                </a:extLst>
              </a:tr>
              <a:tr h="1073645">
                <a:tc>
                  <a:txBody>
                    <a:bodyPr/>
                    <a:lstStyle/>
                    <a:p>
                      <a:pPr algn="l">
                        <a:defRPr/>
                      </a:pPr>
                      <a:r>
                        <a:rPr lang="en-US" sz="1200" dirty="0">
                          <a:solidFill>
                            <a:srgbClr val="000000"/>
                          </a:solidFill>
                          <a:latin typeface="Coco Gothic" panose="020B0604020202020204" charset="0"/>
                        </a:rPr>
                        <a:t>Drawing; constructing; imagining; scaling (zooming in/out); scale drawings; elevations and nets. Spatial features of graphs that represent data. Making rough diagrams to indicate any mathematical relationship</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Reasoning from properties; theorems involving properties of squares, rectangles, triangles; angles in circles; angles and parallel lines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Angles: what they are; right angles; fractions of full turns; measuring; angles in polygons; theorems and right-angled triangles; trigonometry.</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sp>
        <p:nvSpPr>
          <p:cNvPr id="20" name="Freeform 15"/>
          <p:cNvSpPr/>
          <p:nvPr/>
        </p:nvSpPr>
        <p:spPr>
          <a:xfrm>
            <a:off x="744894" y="4277805"/>
            <a:ext cx="9350710" cy="2167445"/>
          </a:xfrm>
          <a:custGeom>
            <a:avLst/>
            <a:gdLst/>
            <a:ahLst/>
            <a:cxnLst/>
            <a:rect l="l" t="t" r="r" b="b"/>
            <a:pathLst>
              <a:path w="1343705" h="432480">
                <a:moveTo>
                  <a:pt x="76399" y="0"/>
                </a:moveTo>
                <a:lnTo>
                  <a:pt x="1267307" y="0"/>
                </a:lnTo>
                <a:cubicBezTo>
                  <a:pt x="1287569" y="0"/>
                  <a:pt x="1307001" y="8049"/>
                  <a:pt x="1321329" y="22377"/>
                </a:cubicBezTo>
                <a:cubicBezTo>
                  <a:pt x="1335656" y="36704"/>
                  <a:pt x="1343705" y="56137"/>
                  <a:pt x="1343705" y="76399"/>
                </a:cubicBezTo>
                <a:lnTo>
                  <a:pt x="1343705" y="356081"/>
                </a:lnTo>
                <a:cubicBezTo>
                  <a:pt x="1343705" y="376343"/>
                  <a:pt x="1335656" y="395776"/>
                  <a:pt x="1321329" y="410103"/>
                </a:cubicBezTo>
                <a:cubicBezTo>
                  <a:pt x="1307001" y="424431"/>
                  <a:pt x="1287569" y="432480"/>
                  <a:pt x="1267307" y="432480"/>
                </a:cubicBezTo>
                <a:lnTo>
                  <a:pt x="76399" y="432480"/>
                </a:lnTo>
                <a:cubicBezTo>
                  <a:pt x="56137" y="432480"/>
                  <a:pt x="36704" y="424431"/>
                  <a:pt x="22377" y="410103"/>
                </a:cubicBezTo>
                <a:cubicBezTo>
                  <a:pt x="8049" y="395776"/>
                  <a:pt x="0" y="376343"/>
                  <a:pt x="0" y="356081"/>
                </a:cubicBezTo>
                <a:lnTo>
                  <a:pt x="0" y="76399"/>
                </a:lnTo>
                <a:cubicBezTo>
                  <a:pt x="0" y="56137"/>
                  <a:pt x="8049" y="36704"/>
                  <a:pt x="22377" y="22377"/>
                </a:cubicBezTo>
                <a:cubicBezTo>
                  <a:pt x="36704" y="8049"/>
                  <a:pt x="56137" y="0"/>
                  <a:pt x="76399" y="0"/>
                </a:cubicBezTo>
                <a:close/>
              </a:path>
            </a:pathLst>
          </a:custGeom>
          <a:solidFill>
            <a:srgbClr val="366D6D"/>
          </a:solidFill>
        </p:spPr>
        <p:txBody>
          <a:bodyPr/>
          <a:lstStyle/>
          <a:p>
            <a:endParaRPr lang="en-GB"/>
          </a:p>
        </p:txBody>
      </p:sp>
      <p:grpSp>
        <p:nvGrpSpPr>
          <p:cNvPr id="3" name="Group 3"/>
          <p:cNvGrpSpPr/>
          <p:nvPr/>
        </p:nvGrpSpPr>
        <p:grpSpPr>
          <a:xfrm>
            <a:off x="317500" y="834636"/>
            <a:ext cx="10090009"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241300" y="501650"/>
            <a:ext cx="10134600" cy="1123177"/>
            <a:chOff x="-83841" y="-19050"/>
            <a:chExt cx="3716949" cy="1079376"/>
          </a:xfrm>
        </p:grpSpPr>
        <p:sp>
          <p:nvSpPr>
            <p:cNvPr id="6" name="Freeform 6"/>
            <p:cNvSpPr/>
            <p:nvPr/>
          </p:nvSpPr>
          <p:spPr>
            <a:xfrm>
              <a:off x="-83841" y="200635"/>
              <a:ext cx="3583559" cy="859691"/>
            </a:xfrm>
            <a:custGeom>
              <a:avLst/>
              <a:gdLst/>
              <a:ahLst/>
              <a:cxnLst/>
              <a:rect l="l" t="t" r="r" b="b"/>
              <a:pathLst>
                <a:path w="3583559" h="296154">
                  <a:moveTo>
                    <a:pt x="0" y="0"/>
                  </a:moveTo>
                  <a:lnTo>
                    <a:pt x="3583559" y="0"/>
                  </a:lnTo>
                  <a:lnTo>
                    <a:pt x="3583559" y="296154"/>
                  </a:lnTo>
                  <a:lnTo>
                    <a:pt x="0" y="296154"/>
                  </a:lnTo>
                  <a:close/>
                </a:path>
              </a:pathLst>
            </a:custGeom>
            <a:solidFill>
              <a:srgbClr val="FFF2CC"/>
            </a:solidFill>
          </p:spPr>
          <p:txBody>
            <a:bodyPr/>
            <a:lstStyle/>
            <a:p>
              <a:endParaRPr lang="en-GB"/>
            </a:p>
          </p:txBody>
        </p:sp>
        <p:sp>
          <p:nvSpPr>
            <p:cNvPr id="7" name="TextBox 7"/>
            <p:cNvSpPr txBox="1"/>
            <p:nvPr/>
          </p:nvSpPr>
          <p:spPr>
            <a:xfrm>
              <a:off x="0" y="-19050"/>
              <a:ext cx="3633108"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241300" y="654050"/>
            <a:ext cx="9677399" cy="889967"/>
            <a:chOff x="0" y="-38100"/>
            <a:chExt cx="3360788" cy="318944"/>
          </a:xfrm>
        </p:grpSpPr>
        <p:sp>
          <p:nvSpPr>
            <p:cNvPr id="10" name="Freeform 10"/>
            <p:cNvSpPr/>
            <p:nvPr/>
          </p:nvSpPr>
          <p:spPr>
            <a:xfrm>
              <a:off x="0" y="0"/>
              <a:ext cx="3360788"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4</a:t>
              </a:r>
            </a:p>
          </p:txBody>
        </p:sp>
      </p:grpSp>
      <p:grpSp>
        <p:nvGrpSpPr>
          <p:cNvPr id="12" name="Group 12"/>
          <p:cNvGrpSpPr/>
          <p:nvPr/>
        </p:nvGrpSpPr>
        <p:grpSpPr>
          <a:xfrm>
            <a:off x="744894" y="723541"/>
            <a:ext cx="8503542" cy="921109"/>
            <a:chOff x="0" y="-28575"/>
            <a:chExt cx="3047478" cy="330105"/>
          </a:xfrm>
        </p:grpSpPr>
        <p:sp>
          <p:nvSpPr>
            <p:cNvPr id="13" name="Freeform 13"/>
            <p:cNvSpPr/>
            <p:nvPr/>
          </p:nvSpPr>
          <p:spPr>
            <a:xfrm>
              <a:off x="0" y="0"/>
              <a:ext cx="3047478" cy="248741"/>
            </a:xfrm>
            <a:custGeom>
              <a:avLst/>
              <a:gdLst/>
              <a:ahLst/>
              <a:cxnLst/>
              <a:rect l="l" t="t" r="r" b="b"/>
              <a:pathLst>
                <a:path w="3047478" h="248741">
                  <a:moveTo>
                    <a:pt x="33686" y="0"/>
                  </a:moveTo>
                  <a:lnTo>
                    <a:pt x="3013791" y="0"/>
                  </a:lnTo>
                  <a:cubicBezTo>
                    <a:pt x="3032396" y="0"/>
                    <a:pt x="3047478" y="15082"/>
                    <a:pt x="3047478" y="33686"/>
                  </a:cubicBezTo>
                  <a:lnTo>
                    <a:pt x="3047478" y="215055"/>
                  </a:lnTo>
                  <a:cubicBezTo>
                    <a:pt x="3047478" y="233659"/>
                    <a:pt x="3032396" y="248741"/>
                    <a:pt x="3013791" y="248741"/>
                  </a:cubicBezTo>
                  <a:lnTo>
                    <a:pt x="33686" y="248741"/>
                  </a:lnTo>
                  <a:cubicBezTo>
                    <a:pt x="15082" y="248741"/>
                    <a:pt x="0" y="233659"/>
                    <a:pt x="0" y="215055"/>
                  </a:cubicBezTo>
                  <a:lnTo>
                    <a:pt x="0" y="33686"/>
                  </a:lnTo>
                  <a:cubicBezTo>
                    <a:pt x="0" y="15082"/>
                    <a:pt x="15082" y="0"/>
                    <a:pt x="33686" y="0"/>
                  </a:cubicBezTo>
                  <a:close/>
                </a:path>
              </a:pathLst>
            </a:custGeom>
            <a:solidFill>
              <a:srgbClr val="626161"/>
            </a:solidFill>
          </p:spPr>
          <p:txBody>
            <a:bodyPr/>
            <a:lstStyle/>
            <a:p>
              <a:endParaRPr lang="en-GB"/>
            </a:p>
          </p:txBody>
        </p:sp>
        <p:sp>
          <p:nvSpPr>
            <p:cNvPr id="14" name="TextBox 14"/>
            <p:cNvSpPr txBox="1"/>
            <p:nvPr/>
          </p:nvSpPr>
          <p:spPr>
            <a:xfrm>
              <a:off x="0" y="-28575"/>
              <a:ext cx="2823443" cy="330105"/>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Sorting components and connections of a concept thread</a:t>
              </a:r>
            </a:p>
            <a:p>
              <a:pPr algn="just">
                <a:lnSpc>
                  <a:spcPts val="2239"/>
                </a:lnSpc>
              </a:pPr>
              <a:r>
                <a:rPr lang="en-US" sz="1599" spc="100" dirty="0">
                  <a:solidFill>
                    <a:srgbClr val="FFFFFF"/>
                  </a:solidFill>
                  <a:latin typeface="Century Gothic"/>
                </a:rPr>
                <a:t>Content focus: Spatial reasoning</a:t>
              </a:r>
            </a:p>
          </p:txBody>
        </p:sp>
      </p:grpSp>
      <p:graphicFrame>
        <p:nvGraphicFramePr>
          <p:cNvPr id="15" name="Table 15"/>
          <p:cNvGraphicFramePr>
            <a:graphicFrameLocks noGrp="1"/>
          </p:cNvGraphicFramePr>
          <p:nvPr>
            <p:extLst>
              <p:ext uri="{D42A27DB-BD31-4B8C-83A1-F6EECF244321}">
                <p14:modId xmlns:p14="http://schemas.microsoft.com/office/powerpoint/2010/main" val="2332184198"/>
              </p:ext>
            </p:extLst>
          </p:nvPr>
        </p:nvGraphicFramePr>
        <p:xfrm>
          <a:off x="927100" y="1644650"/>
          <a:ext cx="8879351" cy="2286000"/>
        </p:xfrm>
        <a:graphic>
          <a:graphicData uri="http://schemas.openxmlformats.org/drawingml/2006/table">
            <a:tbl>
              <a:tblPr/>
              <a:tblGrid>
                <a:gridCol w="8879351">
                  <a:extLst>
                    <a:ext uri="{9D8B030D-6E8A-4147-A177-3AD203B41FA5}">
                      <a16:colId xmlns:a16="http://schemas.microsoft.com/office/drawing/2014/main" val="20000"/>
                    </a:ext>
                  </a:extLst>
                </a:gridCol>
              </a:tblGrid>
              <a:tr h="2057400">
                <a:tc>
                  <a:txBody>
                    <a:bodyPr/>
                    <a:lstStyle/>
                    <a:p>
                      <a:pPr algn="l">
                        <a:defRPr/>
                      </a:pPr>
                      <a:r>
                        <a:rPr lang="en-US" sz="1200" b="1" dirty="0">
                          <a:latin typeface="Coco Gothic" panose="020B0604020202020204" charset="0"/>
                        </a:rPr>
                        <a:t>Discussion points about spatial reasoning</a:t>
                      </a:r>
                    </a:p>
                    <a:p>
                      <a:endParaRPr lang="en-US" sz="1200" dirty="0">
                        <a:latin typeface="Coco Gothic" panose="020B0604020202020204" charset="0"/>
                      </a:endParaRPr>
                    </a:p>
                    <a:p>
                      <a:r>
                        <a:rPr lang="en-US" sz="1200" dirty="0">
                          <a:latin typeface="Coco Gothic" panose="020B0604020202020204" charset="0"/>
                        </a:rPr>
                        <a:t>Spatial reasoning is more than the facts, identifying, naming, symmetries and measures that appear as ‘shape and space’ in some schemes of work and ‘geometry and measurement’ in the curriculum.</a:t>
                      </a:r>
                    </a:p>
                    <a:p>
                      <a:endParaRPr lang="en-US" sz="1200" dirty="0">
                        <a:latin typeface="Coco Gothic" panose="020B0604020202020204" charset="0"/>
                      </a:endParaRPr>
                    </a:p>
                    <a:p>
                      <a:r>
                        <a:rPr lang="en-US" sz="1200" dirty="0">
                          <a:latin typeface="Coco Gothic" panose="020B0604020202020204" charset="0"/>
                        </a:rPr>
                        <a:t>Spatial reasoning relates to all the items in the cards and more. E.g. Ask people to close their eyes and point to where ‘zero’ is on their mental numberline, and then where 100 is, and then where 10000 is. Most people have some mental image. </a:t>
                      </a:r>
                    </a:p>
                    <a:p>
                      <a:r>
                        <a:rPr lang="en-US" sz="1200" dirty="0">
                          <a:latin typeface="Coco Gothic" panose="020B0604020202020204" charset="0"/>
                        </a:rPr>
                        <a:t>Find out what spatial representations novices have that they use for numerical, graphical, statistical and other aspects of mathematics.</a:t>
                      </a:r>
                    </a:p>
                    <a:p>
                      <a:endParaRPr lang="en-US" sz="1200" dirty="0">
                        <a:latin typeface="Coco Gothic" panose="020B0604020202020204" charset="0"/>
                      </a:endParaRPr>
                    </a:p>
                    <a:p>
                      <a:r>
                        <a:rPr lang="en-US" sz="1200" dirty="0">
                          <a:solidFill>
                            <a:srgbClr val="000000"/>
                          </a:solidFill>
                          <a:latin typeface="Coco Gothic" panose="020B0604020202020204" charset="0"/>
                        </a:rPr>
                        <a:t>Think about ways of using and developing  learners’ natural spatial reasoning to enrich their learning of mathematics.</a:t>
                      </a: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6" name="TextBox 16"/>
          <p:cNvSpPr txBox="1"/>
          <p:nvPr/>
        </p:nvSpPr>
        <p:spPr>
          <a:xfrm>
            <a:off x="3413366" y="7041137"/>
            <a:ext cx="6903383" cy="201622"/>
          </a:xfrm>
          <a:prstGeom prst="rect">
            <a:avLst/>
          </a:prstGeom>
        </p:spPr>
        <p:txBody>
          <a:bodyPr lIns="0" tIns="0" rIns="0" bIns="0" rtlCol="0" anchor="t">
            <a:spAutoFit/>
          </a:bodyPr>
          <a:lstStyle/>
          <a:p>
            <a:pPr algn="ctr">
              <a:lnSpc>
                <a:spcPts val="1486"/>
              </a:lnSpc>
              <a:spcBef>
                <a:spcPct val="0"/>
              </a:spcBef>
            </a:pPr>
            <a:r>
              <a:rPr lang="en-US" sz="1062" dirty="0">
                <a:solidFill>
                  <a:srgbClr val="000000"/>
                </a:solidFill>
                <a:latin typeface="Calibri 1"/>
              </a:rPr>
              <a:t>[10] </a:t>
            </a:r>
            <a:r>
              <a:rPr lang="en-US" sz="1062" u="sng" dirty="0">
                <a:solidFill>
                  <a:srgbClr val="000000"/>
                </a:solidFill>
                <a:latin typeface="Calibri 1"/>
              </a:rPr>
              <a:t>https://earlymaths.org/spatial-reasoning </a:t>
            </a:r>
            <a:r>
              <a:rPr lang="en-US" sz="1062" dirty="0">
                <a:solidFill>
                  <a:srgbClr val="000000"/>
                </a:solidFill>
                <a:latin typeface="Calibri 1"/>
              </a:rPr>
              <a:t>and Spatial-Reasoning-Document-new.pdf 2.85 MB View full-size Download</a:t>
            </a:r>
          </a:p>
        </p:txBody>
      </p:sp>
      <p:sp>
        <p:nvSpPr>
          <p:cNvPr id="17" name="TextBox 17"/>
          <p:cNvSpPr txBox="1"/>
          <p:nvPr/>
        </p:nvSpPr>
        <p:spPr>
          <a:xfrm>
            <a:off x="927100" y="4311650"/>
            <a:ext cx="9168505" cy="1923604"/>
          </a:xfrm>
          <a:prstGeom prst="rect">
            <a:avLst/>
          </a:prstGeom>
        </p:spPr>
        <p:txBody>
          <a:bodyPr lIns="0" tIns="0" rIns="0" bIns="0" rtlCol="0" anchor="t">
            <a:spAutoFit/>
          </a:bodyPr>
          <a:lstStyle/>
          <a:p>
            <a:pPr>
              <a:lnSpc>
                <a:spcPts val="2483"/>
              </a:lnSpc>
            </a:pPr>
            <a:r>
              <a:rPr lang="en-US" sz="1200" dirty="0">
                <a:solidFill>
                  <a:schemeClr val="bg1"/>
                </a:solidFill>
                <a:latin typeface="Coco Gothic" panose="020B0604020202020204" charset="0"/>
                <a:cs typeface="Calibri" panose="020F0502020204030204" pitchFamily="34" charset="0"/>
              </a:rPr>
              <a:t>What do you think ‘spatial reasoning’ refers to?</a:t>
            </a:r>
          </a:p>
          <a:p>
            <a:pPr>
              <a:lnSpc>
                <a:spcPts val="2483"/>
              </a:lnSpc>
            </a:pPr>
            <a:r>
              <a:rPr lang="en-US" sz="1200" dirty="0">
                <a:solidFill>
                  <a:schemeClr val="bg1"/>
                </a:solidFill>
                <a:latin typeface="Coco Gothic" panose="020B0604020202020204" charset="0"/>
                <a:cs typeface="Calibri" panose="020F0502020204030204" pitchFamily="34" charset="0"/>
              </a:rPr>
              <a:t>What are the connections between these? What are the differences? </a:t>
            </a:r>
          </a:p>
          <a:p>
            <a:pPr>
              <a:lnSpc>
                <a:spcPts val="2483"/>
              </a:lnSpc>
            </a:pPr>
            <a:r>
              <a:rPr lang="en-US" sz="1200" dirty="0">
                <a:solidFill>
                  <a:schemeClr val="bg1"/>
                </a:solidFill>
                <a:latin typeface="Coco Gothic" panose="020B0604020202020204" charset="0"/>
                <a:cs typeface="Calibri" panose="020F0502020204030204" pitchFamily="34" charset="0"/>
              </a:rPr>
              <a:t>Is there another way to sort them?</a:t>
            </a:r>
          </a:p>
          <a:p>
            <a:pPr>
              <a:lnSpc>
                <a:spcPts val="2483"/>
              </a:lnSpc>
            </a:pPr>
            <a:r>
              <a:rPr lang="en-US" sz="1200" dirty="0">
                <a:solidFill>
                  <a:schemeClr val="bg1"/>
                </a:solidFill>
                <a:latin typeface="Coco Gothic" panose="020B0604020202020204" charset="0"/>
                <a:cs typeface="Calibri" panose="020F0502020204030204" pitchFamily="34" charset="0"/>
              </a:rPr>
              <a:t>Have any conceptualisations been missed?</a:t>
            </a:r>
          </a:p>
          <a:p>
            <a:pPr>
              <a:lnSpc>
                <a:spcPts val="2483"/>
              </a:lnSpc>
            </a:pPr>
            <a:r>
              <a:rPr lang="en-US" sz="1200" dirty="0">
                <a:solidFill>
                  <a:schemeClr val="bg1"/>
                </a:solidFill>
                <a:latin typeface="Coco Gothic" panose="020B0604020202020204" charset="0"/>
                <a:cs typeface="Calibri" panose="020F0502020204030204" pitchFamily="34" charset="0"/>
              </a:rPr>
              <a:t>What is the difference between spatial reasoning and numerical reasoning? (for secondary this could be extended to probabilistic, statistical and algebraic reasoning).</a:t>
            </a:r>
          </a:p>
        </p:txBody>
      </p:sp>
      <p:sp>
        <p:nvSpPr>
          <p:cNvPr id="18" name="TextBox 18"/>
          <p:cNvSpPr txBox="1"/>
          <p:nvPr/>
        </p:nvSpPr>
        <p:spPr>
          <a:xfrm>
            <a:off x="744894" y="3988491"/>
            <a:ext cx="4876685" cy="204158"/>
          </a:xfrm>
          <a:prstGeom prst="rect">
            <a:avLst/>
          </a:prstGeom>
        </p:spPr>
        <p:txBody>
          <a:bodyPr lIns="0" tIns="0" rIns="0" bIns="0" rtlCol="0" anchor="t">
            <a:spAutoFit/>
          </a:bodyPr>
          <a:lstStyle/>
          <a:p>
            <a:pPr algn="ctr">
              <a:lnSpc>
                <a:spcPts val="1679"/>
              </a:lnSpc>
              <a:spcBef>
                <a:spcPct val="0"/>
              </a:spcBef>
            </a:pPr>
            <a:r>
              <a:rPr lang="en-US" sz="1200" dirty="0">
                <a:solidFill>
                  <a:srgbClr val="000000"/>
                </a:solidFill>
                <a:latin typeface="Calibri" panose="020F0502020204030204" pitchFamily="34" charset="0"/>
                <a:cs typeface="Calibri" panose="020F0502020204030204" pitchFamily="34" charset="0"/>
              </a:rPr>
              <a:t>A helpful questioning sequence that opens a wide discussion goes like this: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sp>
        <p:nvSpPr>
          <p:cNvPr id="20" name="Freeform 15"/>
          <p:cNvSpPr/>
          <p:nvPr/>
        </p:nvSpPr>
        <p:spPr>
          <a:xfrm>
            <a:off x="495224" y="4540250"/>
            <a:ext cx="9350710" cy="2057244"/>
          </a:xfrm>
          <a:custGeom>
            <a:avLst/>
            <a:gdLst/>
            <a:ahLst/>
            <a:cxnLst/>
            <a:rect l="l" t="t" r="r" b="b"/>
            <a:pathLst>
              <a:path w="1343705" h="432480">
                <a:moveTo>
                  <a:pt x="76399" y="0"/>
                </a:moveTo>
                <a:lnTo>
                  <a:pt x="1267307" y="0"/>
                </a:lnTo>
                <a:cubicBezTo>
                  <a:pt x="1287569" y="0"/>
                  <a:pt x="1307001" y="8049"/>
                  <a:pt x="1321329" y="22377"/>
                </a:cubicBezTo>
                <a:cubicBezTo>
                  <a:pt x="1335656" y="36704"/>
                  <a:pt x="1343705" y="56137"/>
                  <a:pt x="1343705" y="76399"/>
                </a:cubicBezTo>
                <a:lnTo>
                  <a:pt x="1343705" y="356081"/>
                </a:lnTo>
                <a:cubicBezTo>
                  <a:pt x="1343705" y="376343"/>
                  <a:pt x="1335656" y="395776"/>
                  <a:pt x="1321329" y="410103"/>
                </a:cubicBezTo>
                <a:cubicBezTo>
                  <a:pt x="1307001" y="424431"/>
                  <a:pt x="1287569" y="432480"/>
                  <a:pt x="1267307" y="432480"/>
                </a:cubicBezTo>
                <a:lnTo>
                  <a:pt x="76399" y="432480"/>
                </a:lnTo>
                <a:cubicBezTo>
                  <a:pt x="56137" y="432480"/>
                  <a:pt x="36704" y="424431"/>
                  <a:pt x="22377" y="410103"/>
                </a:cubicBezTo>
                <a:cubicBezTo>
                  <a:pt x="8049" y="395776"/>
                  <a:pt x="0" y="376343"/>
                  <a:pt x="0" y="356081"/>
                </a:cubicBezTo>
                <a:lnTo>
                  <a:pt x="0" y="76399"/>
                </a:lnTo>
                <a:cubicBezTo>
                  <a:pt x="0" y="56137"/>
                  <a:pt x="8049" y="36704"/>
                  <a:pt x="22377" y="22377"/>
                </a:cubicBezTo>
                <a:cubicBezTo>
                  <a:pt x="36704" y="8049"/>
                  <a:pt x="56137" y="0"/>
                  <a:pt x="76399" y="0"/>
                </a:cubicBezTo>
                <a:close/>
              </a:path>
            </a:pathLst>
          </a:custGeom>
          <a:solidFill>
            <a:srgbClr val="366D6D"/>
          </a:solidFill>
        </p:spPr>
        <p:txBody>
          <a:bodyPr/>
          <a:lstStyle/>
          <a:p>
            <a:endParaRPr lang="en-GB"/>
          </a:p>
        </p:txBody>
      </p:sp>
      <p:grpSp>
        <p:nvGrpSpPr>
          <p:cNvPr id="3" name="Group 3"/>
          <p:cNvGrpSpPr/>
          <p:nvPr/>
        </p:nvGrpSpPr>
        <p:grpSpPr>
          <a:xfrm>
            <a:off x="241300" y="834636"/>
            <a:ext cx="10166209"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756000"/>
            <a:ext cx="98471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21424" y="678484"/>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4</a:t>
              </a:r>
            </a:p>
          </p:txBody>
        </p:sp>
      </p:grpSp>
      <p:grpSp>
        <p:nvGrpSpPr>
          <p:cNvPr id="12" name="Group 12"/>
          <p:cNvGrpSpPr/>
          <p:nvPr/>
        </p:nvGrpSpPr>
        <p:grpSpPr>
          <a:xfrm>
            <a:off x="774701" y="730250"/>
            <a:ext cx="8792807" cy="838200"/>
            <a:chOff x="10682" y="11241"/>
            <a:chExt cx="3151144" cy="711933"/>
          </a:xfrm>
        </p:grpSpPr>
        <p:sp>
          <p:nvSpPr>
            <p:cNvPr id="13" name="Freeform 13"/>
            <p:cNvSpPr/>
            <p:nvPr/>
          </p:nvSpPr>
          <p:spPr>
            <a:xfrm>
              <a:off x="10682" y="140684"/>
              <a:ext cx="3047478" cy="248741"/>
            </a:xfrm>
            <a:custGeom>
              <a:avLst/>
              <a:gdLst/>
              <a:ahLst/>
              <a:cxnLst/>
              <a:rect l="l" t="t" r="r" b="b"/>
              <a:pathLst>
                <a:path w="3047478" h="248741">
                  <a:moveTo>
                    <a:pt x="33686" y="0"/>
                  </a:moveTo>
                  <a:lnTo>
                    <a:pt x="3013791" y="0"/>
                  </a:lnTo>
                  <a:cubicBezTo>
                    <a:pt x="3032396" y="0"/>
                    <a:pt x="3047478" y="15082"/>
                    <a:pt x="3047478" y="33686"/>
                  </a:cubicBezTo>
                  <a:lnTo>
                    <a:pt x="3047478" y="215055"/>
                  </a:lnTo>
                  <a:cubicBezTo>
                    <a:pt x="3047478" y="233659"/>
                    <a:pt x="3032396" y="248741"/>
                    <a:pt x="3013791" y="248741"/>
                  </a:cubicBezTo>
                  <a:lnTo>
                    <a:pt x="33686" y="248741"/>
                  </a:lnTo>
                  <a:cubicBezTo>
                    <a:pt x="15082" y="248741"/>
                    <a:pt x="0" y="233659"/>
                    <a:pt x="0" y="215055"/>
                  </a:cubicBezTo>
                  <a:lnTo>
                    <a:pt x="0" y="33686"/>
                  </a:lnTo>
                  <a:cubicBezTo>
                    <a:pt x="0" y="15082"/>
                    <a:pt x="15082" y="0"/>
                    <a:pt x="33686" y="0"/>
                  </a:cubicBezTo>
                  <a:close/>
                </a:path>
              </a:pathLst>
            </a:custGeom>
            <a:solidFill>
              <a:srgbClr val="626161"/>
            </a:solidFill>
          </p:spPr>
          <p:txBody>
            <a:bodyPr/>
            <a:lstStyle/>
            <a:p>
              <a:endParaRPr lang="en-GB"/>
            </a:p>
          </p:txBody>
        </p:sp>
        <p:sp>
          <p:nvSpPr>
            <p:cNvPr id="14" name="TextBox 14"/>
            <p:cNvSpPr txBox="1"/>
            <p:nvPr/>
          </p:nvSpPr>
          <p:spPr>
            <a:xfrm>
              <a:off x="10682" y="11241"/>
              <a:ext cx="3151144" cy="711933"/>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Sorting components and connections of a concept thread</a:t>
              </a:r>
            </a:p>
            <a:p>
              <a:pPr algn="just">
                <a:lnSpc>
                  <a:spcPts val="2239"/>
                </a:lnSpc>
              </a:pPr>
              <a:r>
                <a:rPr lang="en-US" sz="1599" spc="100" dirty="0">
                  <a:solidFill>
                    <a:srgbClr val="FFFFFF"/>
                  </a:solidFill>
                  <a:latin typeface="Century Gothic"/>
                </a:rPr>
                <a:t>Content focus: Spatial reasoning</a:t>
              </a:r>
            </a:p>
          </p:txBody>
        </p:sp>
      </p:grpSp>
      <p:sp>
        <p:nvSpPr>
          <p:cNvPr id="15" name="TextBox 15"/>
          <p:cNvSpPr txBox="1"/>
          <p:nvPr/>
        </p:nvSpPr>
        <p:spPr>
          <a:xfrm>
            <a:off x="469900" y="1797050"/>
            <a:ext cx="9381476" cy="1531445"/>
          </a:xfrm>
          <a:prstGeom prst="rect">
            <a:avLst/>
          </a:prstGeom>
        </p:spPr>
        <p:txBody>
          <a:bodyPr lIns="0" tIns="0" rIns="0" bIns="0" rtlCol="0" anchor="t">
            <a:spAutoFit/>
          </a:bodyPr>
          <a:lstStyle/>
          <a:p>
            <a:pPr>
              <a:lnSpc>
                <a:spcPts val="1524"/>
              </a:lnSpc>
            </a:pPr>
            <a:r>
              <a:rPr lang="en-US" sz="1200" b="1" dirty="0">
                <a:solidFill>
                  <a:srgbClr val="000000"/>
                </a:solidFill>
                <a:latin typeface="Coco Gothic" panose="020B0604020202020204" charset="0"/>
              </a:rPr>
              <a:t>We chose ‘spatial reasoning’ as a focus for a card-sorting exercise because it lurks in so many topics across the curriculum. </a:t>
            </a:r>
          </a:p>
          <a:p>
            <a:pPr>
              <a:lnSpc>
                <a:spcPts val="1524"/>
              </a:lnSpc>
            </a:pPr>
            <a:r>
              <a:rPr lang="en-US" sz="1200" dirty="0">
                <a:solidFill>
                  <a:srgbClr val="000000"/>
                </a:solidFill>
                <a:latin typeface="Coco Gothic" panose="020B0604020202020204" charset="0"/>
              </a:rPr>
              <a:t>There was no intention to say that this set is ‘complete’ or that the groupings in each box are the only possible groupings. You might like to make your own that are relevant for particular Key Stages. We use the phrase ‘spatial reasoning’ to include a wide range of mathematical contexts in which visualising space helps understanding by providing static or dynamic images or metaphors, even if the contexts do not come under the usual curriculum headings of ‘geometry and measures’. Spatial reasoning follows from many pre-school and everyday experiences in addition to what is learnt formally.[11] </a:t>
            </a:r>
          </a:p>
          <a:p>
            <a:pPr>
              <a:lnSpc>
                <a:spcPts val="1524"/>
              </a:lnSpc>
            </a:pPr>
            <a:endParaRPr lang="en-US" sz="1200" dirty="0">
              <a:solidFill>
                <a:srgbClr val="000000"/>
              </a:solidFill>
              <a:latin typeface="Coco Gothic" panose="020B0604020202020204" charset="0"/>
            </a:endParaRPr>
          </a:p>
          <a:p>
            <a:pPr>
              <a:lnSpc>
                <a:spcPts val="1524"/>
              </a:lnSpc>
            </a:pPr>
            <a:r>
              <a:rPr lang="en-US" sz="1200" dirty="0">
                <a:solidFill>
                  <a:srgbClr val="000000"/>
                </a:solidFill>
                <a:latin typeface="Coco Gothic" panose="020B0604020202020204" charset="0"/>
              </a:rPr>
              <a:t>This card set of 12 has been produced from research, curriculum and from mentors’ experience of novices’ understandings.</a:t>
            </a:r>
          </a:p>
        </p:txBody>
      </p:sp>
      <p:sp>
        <p:nvSpPr>
          <p:cNvPr id="16" name="TextBox 16"/>
          <p:cNvSpPr txBox="1"/>
          <p:nvPr/>
        </p:nvSpPr>
        <p:spPr>
          <a:xfrm>
            <a:off x="7506660" y="7041137"/>
            <a:ext cx="2810089" cy="201622"/>
          </a:xfrm>
          <a:prstGeom prst="rect">
            <a:avLst/>
          </a:prstGeom>
        </p:spPr>
        <p:txBody>
          <a:bodyPr lIns="0" tIns="0" rIns="0" bIns="0" rtlCol="0" anchor="t">
            <a:spAutoFit/>
          </a:bodyPr>
          <a:lstStyle/>
          <a:p>
            <a:pPr algn="ctr">
              <a:lnSpc>
                <a:spcPts val="1486"/>
              </a:lnSpc>
              <a:spcBef>
                <a:spcPct val="0"/>
              </a:spcBef>
            </a:pPr>
            <a:r>
              <a:rPr lang="en-US" sz="1062" dirty="0">
                <a:solidFill>
                  <a:srgbClr val="000000"/>
                </a:solidFill>
                <a:latin typeface="Calibri 1"/>
              </a:rPr>
              <a:t>[11] https://earlymaths.org/spatial-reasoning. </a:t>
            </a:r>
          </a:p>
        </p:txBody>
      </p:sp>
      <p:sp>
        <p:nvSpPr>
          <p:cNvPr id="17" name="TextBox 17"/>
          <p:cNvSpPr txBox="1"/>
          <p:nvPr/>
        </p:nvSpPr>
        <p:spPr>
          <a:xfrm>
            <a:off x="774701" y="4540250"/>
            <a:ext cx="9168505" cy="1923604"/>
          </a:xfrm>
          <a:prstGeom prst="rect">
            <a:avLst/>
          </a:prstGeom>
        </p:spPr>
        <p:txBody>
          <a:bodyPr lIns="0" tIns="0" rIns="0" bIns="0" rtlCol="0" anchor="t">
            <a:spAutoFit/>
          </a:bodyPr>
          <a:lstStyle/>
          <a:p>
            <a:pPr>
              <a:lnSpc>
                <a:spcPts val="2483"/>
              </a:lnSpc>
            </a:pPr>
            <a:r>
              <a:rPr lang="en-US" sz="1200" dirty="0">
                <a:solidFill>
                  <a:schemeClr val="bg1"/>
                </a:solidFill>
                <a:latin typeface="Coco Gothic" panose="020B0604020202020204" charset="0"/>
                <a:cs typeface="Calibri" panose="020F0502020204030204" pitchFamily="34" charset="0"/>
              </a:rPr>
              <a:t>What do you think ‘spatial reasoning’ refers to?</a:t>
            </a:r>
          </a:p>
          <a:p>
            <a:pPr>
              <a:lnSpc>
                <a:spcPts val="2483"/>
              </a:lnSpc>
            </a:pPr>
            <a:r>
              <a:rPr lang="en-US" sz="1200" dirty="0">
                <a:solidFill>
                  <a:schemeClr val="bg1"/>
                </a:solidFill>
                <a:latin typeface="Coco Gothic" panose="020B0604020202020204" charset="0"/>
                <a:cs typeface="Calibri" panose="020F0502020204030204" pitchFamily="34" charset="0"/>
              </a:rPr>
              <a:t>What are the connections between these? What are the differences? </a:t>
            </a:r>
          </a:p>
          <a:p>
            <a:pPr>
              <a:lnSpc>
                <a:spcPts val="2483"/>
              </a:lnSpc>
            </a:pPr>
            <a:r>
              <a:rPr lang="en-US" sz="1200" dirty="0">
                <a:solidFill>
                  <a:schemeClr val="bg1"/>
                </a:solidFill>
                <a:latin typeface="Coco Gothic" panose="020B0604020202020204" charset="0"/>
                <a:cs typeface="Calibri" panose="020F0502020204030204" pitchFamily="34" charset="0"/>
              </a:rPr>
              <a:t>Is there another way to sort them?</a:t>
            </a:r>
          </a:p>
          <a:p>
            <a:pPr>
              <a:lnSpc>
                <a:spcPts val="2483"/>
              </a:lnSpc>
            </a:pPr>
            <a:r>
              <a:rPr lang="en-US" sz="1200" dirty="0">
                <a:solidFill>
                  <a:schemeClr val="bg1"/>
                </a:solidFill>
                <a:latin typeface="Coco Gothic" panose="020B0604020202020204" charset="0"/>
                <a:cs typeface="Calibri" panose="020F0502020204030204" pitchFamily="34" charset="0"/>
              </a:rPr>
              <a:t>Have any conceptualisations been missed?</a:t>
            </a:r>
          </a:p>
          <a:p>
            <a:pPr>
              <a:lnSpc>
                <a:spcPts val="2483"/>
              </a:lnSpc>
            </a:pPr>
            <a:r>
              <a:rPr lang="en-US" sz="1200" dirty="0">
                <a:solidFill>
                  <a:schemeClr val="bg1"/>
                </a:solidFill>
                <a:latin typeface="Coco Gothic" panose="020B0604020202020204" charset="0"/>
                <a:cs typeface="Calibri" panose="020F0502020204030204" pitchFamily="34" charset="0"/>
              </a:rPr>
              <a:t>What is the difference between spatial reasoning and numerical reasoning? (for secondary this could be extended to probabilistic, statistical and algebraic reasoning).</a:t>
            </a:r>
          </a:p>
        </p:txBody>
      </p:sp>
      <p:sp>
        <p:nvSpPr>
          <p:cNvPr id="18" name="TextBox 18"/>
          <p:cNvSpPr txBox="1"/>
          <p:nvPr/>
        </p:nvSpPr>
        <p:spPr>
          <a:xfrm>
            <a:off x="488620" y="4137375"/>
            <a:ext cx="4876685" cy="204158"/>
          </a:xfrm>
          <a:prstGeom prst="rect">
            <a:avLst/>
          </a:prstGeom>
        </p:spPr>
        <p:txBody>
          <a:bodyPr lIns="0" tIns="0" rIns="0" bIns="0" rtlCol="0" anchor="t">
            <a:spAutoFit/>
          </a:bodyPr>
          <a:lstStyle/>
          <a:p>
            <a:pPr algn="ctr">
              <a:lnSpc>
                <a:spcPts val="1679"/>
              </a:lnSpc>
              <a:spcBef>
                <a:spcPct val="0"/>
              </a:spcBef>
            </a:pPr>
            <a:r>
              <a:rPr lang="en-US" sz="1200" dirty="0">
                <a:solidFill>
                  <a:srgbClr val="000000"/>
                </a:solidFill>
                <a:latin typeface="Calibri" panose="020F0502020204030204" pitchFamily="34" charset="0"/>
                <a:cs typeface="Calibri" panose="020F0502020204030204" pitchFamily="34" charset="0"/>
              </a:rPr>
              <a:t>A helpful questioning sequence that opens a wide discussion goes like this:</a:t>
            </a:r>
          </a:p>
        </p:txBody>
      </p:sp>
      <p:sp>
        <p:nvSpPr>
          <p:cNvPr id="19" name="TextBox 19"/>
          <p:cNvSpPr txBox="1"/>
          <p:nvPr/>
        </p:nvSpPr>
        <p:spPr>
          <a:xfrm>
            <a:off x="512496" y="3533024"/>
            <a:ext cx="9466685" cy="377283"/>
          </a:xfrm>
          <a:prstGeom prst="rect">
            <a:avLst/>
          </a:prstGeom>
        </p:spPr>
        <p:txBody>
          <a:bodyPr lIns="0" tIns="0" rIns="0" bIns="0" rtlCol="0" anchor="t">
            <a:spAutoFit/>
          </a:bodyPr>
          <a:lstStyle/>
          <a:p>
            <a:pPr marL="0" lvl="0" indent="0" algn="l">
              <a:lnSpc>
                <a:spcPts val="1524"/>
              </a:lnSpc>
              <a:spcBef>
                <a:spcPct val="0"/>
              </a:spcBef>
            </a:pPr>
            <a:r>
              <a:rPr lang="en-US" sz="1200" b="1" u="none" dirty="0">
                <a:solidFill>
                  <a:srgbClr val="000000"/>
                </a:solidFill>
                <a:latin typeface="Coco Gothic" panose="020B0604020202020204" charset="0"/>
                <a:cs typeface="Calibri" panose="020F0502020204030204" pitchFamily="34" charset="0"/>
              </a:rPr>
              <a:t>Deep version: </a:t>
            </a:r>
            <a:r>
              <a:rPr lang="en-US" sz="1200" u="none" dirty="0">
                <a:solidFill>
                  <a:srgbClr val="000000"/>
                </a:solidFill>
                <a:latin typeface="Coco Gothic" panose="020B0604020202020204" charset="0"/>
                <a:cs typeface="Calibri" panose="020F0502020204030204" pitchFamily="34" charset="0"/>
              </a:rPr>
              <a:t>Choose a card and talk about how it relates to the curriculum of the phase you teach, and how it might relate to earlier and later phases; choose another card and discuss how it could be connected to your first card through the way you teach.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121424" y="834636"/>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756000"/>
            <a:ext cx="98471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21424" y="678484"/>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4</a:t>
              </a:r>
            </a:p>
          </p:txBody>
        </p:sp>
      </p:grpSp>
      <p:grpSp>
        <p:nvGrpSpPr>
          <p:cNvPr id="12" name="Group 12"/>
          <p:cNvGrpSpPr/>
          <p:nvPr/>
        </p:nvGrpSpPr>
        <p:grpSpPr>
          <a:xfrm>
            <a:off x="744894" y="723541"/>
            <a:ext cx="8945205" cy="844908"/>
            <a:chOff x="0" y="-28575"/>
            <a:chExt cx="3205760" cy="302796"/>
          </a:xfrm>
        </p:grpSpPr>
        <p:sp>
          <p:nvSpPr>
            <p:cNvPr id="13" name="Freeform 13"/>
            <p:cNvSpPr/>
            <p:nvPr/>
          </p:nvSpPr>
          <p:spPr>
            <a:xfrm>
              <a:off x="0" y="0"/>
              <a:ext cx="3047478" cy="248741"/>
            </a:xfrm>
            <a:custGeom>
              <a:avLst/>
              <a:gdLst/>
              <a:ahLst/>
              <a:cxnLst/>
              <a:rect l="l" t="t" r="r" b="b"/>
              <a:pathLst>
                <a:path w="3047478" h="248741">
                  <a:moveTo>
                    <a:pt x="33686" y="0"/>
                  </a:moveTo>
                  <a:lnTo>
                    <a:pt x="3013791" y="0"/>
                  </a:lnTo>
                  <a:cubicBezTo>
                    <a:pt x="3032396" y="0"/>
                    <a:pt x="3047478" y="15082"/>
                    <a:pt x="3047478" y="33686"/>
                  </a:cubicBezTo>
                  <a:lnTo>
                    <a:pt x="3047478" y="215055"/>
                  </a:lnTo>
                  <a:cubicBezTo>
                    <a:pt x="3047478" y="233659"/>
                    <a:pt x="3032396" y="248741"/>
                    <a:pt x="3013791" y="248741"/>
                  </a:cubicBezTo>
                  <a:lnTo>
                    <a:pt x="33686" y="248741"/>
                  </a:lnTo>
                  <a:cubicBezTo>
                    <a:pt x="15082" y="248741"/>
                    <a:pt x="0" y="233659"/>
                    <a:pt x="0" y="215055"/>
                  </a:cubicBezTo>
                  <a:lnTo>
                    <a:pt x="0" y="33686"/>
                  </a:lnTo>
                  <a:cubicBezTo>
                    <a:pt x="0" y="15082"/>
                    <a:pt x="15082" y="0"/>
                    <a:pt x="33686" y="0"/>
                  </a:cubicBezTo>
                  <a:close/>
                </a:path>
              </a:pathLst>
            </a:custGeom>
            <a:solidFill>
              <a:srgbClr val="626161"/>
            </a:solidFill>
          </p:spPr>
          <p:txBody>
            <a:bodyPr/>
            <a:lstStyle/>
            <a:p>
              <a:endParaRPr lang="en-GB"/>
            </a:p>
          </p:txBody>
        </p:sp>
        <p:sp>
          <p:nvSpPr>
            <p:cNvPr id="14" name="TextBox 14"/>
            <p:cNvSpPr txBox="1"/>
            <p:nvPr/>
          </p:nvSpPr>
          <p:spPr>
            <a:xfrm>
              <a:off x="0" y="-28575"/>
              <a:ext cx="3205760" cy="30279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Sorting components and connections of a concept thread</a:t>
              </a:r>
            </a:p>
            <a:p>
              <a:pPr algn="just">
                <a:lnSpc>
                  <a:spcPts val="2239"/>
                </a:lnSpc>
              </a:pPr>
              <a:r>
                <a:rPr lang="en-US" sz="1599" spc="100" dirty="0">
                  <a:solidFill>
                    <a:srgbClr val="FFFFFF"/>
                  </a:solidFill>
                  <a:latin typeface="Century Gothic"/>
                </a:rPr>
                <a:t>Content focus: Spatial reasoning</a:t>
              </a:r>
            </a:p>
          </p:txBody>
        </p:sp>
      </p:grpSp>
      <p:graphicFrame>
        <p:nvGraphicFramePr>
          <p:cNvPr id="15" name="Table 15"/>
          <p:cNvGraphicFramePr>
            <a:graphicFrameLocks noGrp="1"/>
          </p:cNvGraphicFramePr>
          <p:nvPr>
            <p:extLst>
              <p:ext uri="{D42A27DB-BD31-4B8C-83A1-F6EECF244321}">
                <p14:modId xmlns:p14="http://schemas.microsoft.com/office/powerpoint/2010/main" val="2850399999"/>
              </p:ext>
            </p:extLst>
          </p:nvPr>
        </p:nvGraphicFramePr>
        <p:xfrm>
          <a:off x="546100" y="2025650"/>
          <a:ext cx="9428871" cy="4350663"/>
        </p:xfrm>
        <a:graphic>
          <a:graphicData uri="http://schemas.openxmlformats.org/drawingml/2006/table">
            <a:tbl>
              <a:tblPr/>
              <a:tblGrid>
                <a:gridCol w="3142957">
                  <a:extLst>
                    <a:ext uri="{9D8B030D-6E8A-4147-A177-3AD203B41FA5}">
                      <a16:colId xmlns:a16="http://schemas.microsoft.com/office/drawing/2014/main" val="20000"/>
                    </a:ext>
                  </a:extLst>
                </a:gridCol>
                <a:gridCol w="3142957">
                  <a:extLst>
                    <a:ext uri="{9D8B030D-6E8A-4147-A177-3AD203B41FA5}">
                      <a16:colId xmlns:a16="http://schemas.microsoft.com/office/drawing/2014/main" val="20001"/>
                    </a:ext>
                  </a:extLst>
                </a:gridCol>
                <a:gridCol w="3142957">
                  <a:extLst>
                    <a:ext uri="{9D8B030D-6E8A-4147-A177-3AD203B41FA5}">
                      <a16:colId xmlns:a16="http://schemas.microsoft.com/office/drawing/2014/main" val="20002"/>
                    </a:ext>
                  </a:extLst>
                </a:gridCol>
              </a:tblGrid>
              <a:tr h="1053981">
                <a:tc>
                  <a:txBody>
                    <a:bodyPr/>
                    <a:lstStyle/>
                    <a:p>
                      <a:pPr algn="l">
                        <a:defRPr/>
                      </a:pPr>
                      <a:r>
                        <a:rPr lang="en-US" sz="1200" dirty="0">
                          <a:solidFill>
                            <a:srgbClr val="000000"/>
                          </a:solidFill>
                          <a:latin typeface="Coco Gothic" panose="020B0604020202020204" charset="0"/>
                        </a:rPr>
                        <a:t>Position and direction: forward/backward; left/right; clockwise/anticlockwise; inside; between; relatively; perspective; vector; orientation; close to; middle of</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Movement: distance to and from and between; close to; speed; twice as/half as far; spiral; turn; up/down; climb/slide; way-finding; Scratch programming</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Transforming shapes; transformations on coordinate grids; conservation; similarity; congruence; rotate, reflect, translate objects, 2D and 3D</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0"/>
                  </a:ext>
                </a:extLst>
              </a:tr>
              <a:tr h="1053981">
                <a:tc>
                  <a:txBody>
                    <a:bodyPr/>
                    <a:lstStyle/>
                    <a:p>
                      <a:pPr algn="l">
                        <a:defRPr/>
                      </a:pPr>
                      <a:r>
                        <a:rPr lang="en-US" sz="1200" dirty="0">
                          <a:solidFill>
                            <a:srgbClr val="000000"/>
                          </a:solidFill>
                          <a:latin typeface="Coco Gothic" panose="020B0604020202020204" charset="0"/>
                        </a:rPr>
                        <a:t>Lines; numberline; vectors; parallel lines; perpendicular lines; angles and parallel lines; axes; straight lines; graphs of data; graphs of algebraic functions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Comparisons: sizes, measurements: length, area, volume, capacity,; enlargement/(shrinking), Perimeter, area, surface area, volume of compound shapes.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Full/empty; filling up/emptying out; liquids in 3D containers; ‘seeing’ fractions of and proportions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1"/>
                  </a:ext>
                </a:extLst>
              </a:tr>
              <a:tr h="1053981">
                <a:tc>
                  <a:txBody>
                    <a:bodyPr/>
                    <a:lstStyle/>
                    <a:p>
                      <a:pPr algn="l">
                        <a:defRPr/>
                      </a:pPr>
                      <a:r>
                        <a:rPr lang="en-US" sz="1200" dirty="0">
                          <a:solidFill>
                            <a:srgbClr val="000000"/>
                          </a:solidFill>
                          <a:latin typeface="Coco Gothic" panose="020B0604020202020204" charset="0"/>
                        </a:rPr>
                        <a:t>Pattern spotting/seeking/construction; repetition (ABBABBA etc.); tessellation; images of infinity; Escher</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Composing; fitting together; taking apart; nesting and containing; folding; matching; symmetry; nets; compound shapes and objects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Shapes: 2Dand 3D, names of shapes; names of parts of shapes; properties of their angles, edges, diagonals, faces, cross-sections. Circles.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2"/>
                  </a:ext>
                </a:extLst>
              </a:tr>
              <a:tr h="1063016">
                <a:tc>
                  <a:txBody>
                    <a:bodyPr/>
                    <a:lstStyle/>
                    <a:p>
                      <a:pPr algn="l">
                        <a:defRPr/>
                      </a:pPr>
                      <a:r>
                        <a:rPr lang="en-US" sz="1200" dirty="0">
                          <a:solidFill>
                            <a:srgbClr val="000000"/>
                          </a:solidFill>
                          <a:latin typeface="Coco Gothic" panose="020B0604020202020204" charset="0"/>
                        </a:rPr>
                        <a:t>Drawing; constructing; imagining; scaling (zooming in/out); scale drawings; elevations and nets. Spatial features of graphs that represent data. Making rough diagrams to indicate any mathematical relationship</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Reasoning from properties; theorems involving properties of squares, rectangles, triangles; angles in circles; angles and parallel lines</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tc>
                  <a:txBody>
                    <a:bodyPr/>
                    <a:lstStyle/>
                    <a:p>
                      <a:pPr algn="l">
                        <a:defRPr/>
                      </a:pPr>
                      <a:r>
                        <a:rPr lang="en-US" sz="1200" dirty="0">
                          <a:solidFill>
                            <a:srgbClr val="000000"/>
                          </a:solidFill>
                          <a:latin typeface="Coco Gothic" panose="020B0604020202020204" charset="0"/>
                        </a:rPr>
                        <a:t>Angles: what they are; right angles; fractions of full turns; measuring; angles in polygons; theorems and right-angled triangles; trigonometry.</a:t>
                      </a:r>
                      <a:endParaRPr lang="en-US" sz="1200" dirty="0">
                        <a:latin typeface="Coco Gothic" panose="020B0604020202020204" charset="0"/>
                      </a:endParaRP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121424" y="834636"/>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756000"/>
            <a:ext cx="98471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21424" y="678484"/>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4</a:t>
              </a:r>
            </a:p>
          </p:txBody>
        </p:sp>
      </p:grpSp>
      <p:sp>
        <p:nvSpPr>
          <p:cNvPr id="14" name="TextBox 14"/>
          <p:cNvSpPr txBox="1"/>
          <p:nvPr/>
        </p:nvSpPr>
        <p:spPr>
          <a:xfrm>
            <a:off x="744894" y="723541"/>
            <a:ext cx="8945205" cy="844909"/>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Sorting components and connections of a concept thread</a:t>
            </a:r>
          </a:p>
          <a:p>
            <a:pPr algn="just">
              <a:lnSpc>
                <a:spcPts val="2239"/>
              </a:lnSpc>
            </a:pPr>
            <a:r>
              <a:rPr lang="en-US" sz="1599" spc="100" dirty="0">
                <a:solidFill>
                  <a:srgbClr val="FFFFFF"/>
                </a:solidFill>
                <a:latin typeface="Century Gothic"/>
              </a:rPr>
              <a:t>Content focus: Spatial reasoning</a:t>
            </a:r>
          </a:p>
        </p:txBody>
      </p:sp>
      <p:graphicFrame>
        <p:nvGraphicFramePr>
          <p:cNvPr id="15" name="Table 15"/>
          <p:cNvGraphicFramePr>
            <a:graphicFrameLocks noGrp="1"/>
          </p:cNvGraphicFramePr>
          <p:nvPr>
            <p:extLst>
              <p:ext uri="{D42A27DB-BD31-4B8C-83A1-F6EECF244321}">
                <p14:modId xmlns:p14="http://schemas.microsoft.com/office/powerpoint/2010/main" val="3733449299"/>
              </p:ext>
            </p:extLst>
          </p:nvPr>
        </p:nvGraphicFramePr>
        <p:xfrm>
          <a:off x="556989" y="2746785"/>
          <a:ext cx="8879351" cy="2286000"/>
        </p:xfrm>
        <a:graphic>
          <a:graphicData uri="http://schemas.openxmlformats.org/drawingml/2006/table">
            <a:tbl>
              <a:tblPr/>
              <a:tblGrid>
                <a:gridCol w="8879351">
                  <a:extLst>
                    <a:ext uri="{9D8B030D-6E8A-4147-A177-3AD203B41FA5}">
                      <a16:colId xmlns:a16="http://schemas.microsoft.com/office/drawing/2014/main" val="20000"/>
                    </a:ext>
                  </a:extLst>
                </a:gridCol>
              </a:tblGrid>
              <a:tr h="2095457">
                <a:tc>
                  <a:txBody>
                    <a:bodyPr/>
                    <a:lstStyle/>
                    <a:p>
                      <a:pPr algn="l">
                        <a:defRPr/>
                      </a:pPr>
                      <a:r>
                        <a:rPr lang="en-US" sz="1200" dirty="0">
                          <a:latin typeface="Coco Gothic" panose="020B0604020202020204" charset="0"/>
                        </a:rPr>
                        <a:t>Discussion points about spatial reasoning</a:t>
                      </a:r>
                    </a:p>
                    <a:p>
                      <a:endParaRPr lang="en-US" sz="1200" dirty="0">
                        <a:latin typeface="Coco Gothic" panose="020B0604020202020204" charset="0"/>
                      </a:endParaRPr>
                    </a:p>
                    <a:p>
                      <a:r>
                        <a:rPr lang="en-US" sz="1200" dirty="0">
                          <a:latin typeface="Coco Gothic" panose="020B0604020202020204" charset="0"/>
                        </a:rPr>
                        <a:t>Spatial reasoning is more than the facts, identifying, naming, symmetries and measures that appear as ‘shape and space’ in some schemes of work and ‘geometry and measurement’ in the curriculum.</a:t>
                      </a:r>
                    </a:p>
                    <a:p>
                      <a:endParaRPr lang="en-US" sz="1200" dirty="0">
                        <a:latin typeface="Coco Gothic" panose="020B0604020202020204" charset="0"/>
                      </a:endParaRPr>
                    </a:p>
                    <a:p>
                      <a:r>
                        <a:rPr lang="en-US" sz="1200" dirty="0">
                          <a:latin typeface="Coco Gothic" panose="020B0604020202020204" charset="0"/>
                        </a:rPr>
                        <a:t>Spatial reasoning relates to all the items in the cards and more. E.g. Ask people to close their eyes and point to where ‘zero’ is on their mental numberline, and then where 100 is, and then where 10000 is. Most people have some mental image. </a:t>
                      </a:r>
                    </a:p>
                    <a:p>
                      <a:r>
                        <a:rPr lang="en-US" sz="1200" dirty="0">
                          <a:latin typeface="Coco Gothic" panose="020B0604020202020204" charset="0"/>
                        </a:rPr>
                        <a:t>Find out what spatial representations novices have that they use for numerical, graphical, statistical and other aspects of mathematics.</a:t>
                      </a:r>
                    </a:p>
                    <a:p>
                      <a:endParaRPr lang="en-US" sz="1200" dirty="0">
                        <a:latin typeface="Coco Gothic" panose="020B0604020202020204" charset="0"/>
                      </a:endParaRPr>
                    </a:p>
                    <a:p>
                      <a:r>
                        <a:rPr lang="en-US" sz="1200" dirty="0">
                          <a:solidFill>
                            <a:srgbClr val="000000"/>
                          </a:solidFill>
                          <a:latin typeface="Coco Gothic" panose="020B0604020202020204" charset="0"/>
                        </a:rPr>
                        <a:t>Think about ways of using and developing  learners’ natural spatial reasoning to enrich their learning of mathematics.</a:t>
                      </a: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6" name="TextBox 16"/>
          <p:cNvSpPr txBox="1"/>
          <p:nvPr/>
        </p:nvSpPr>
        <p:spPr>
          <a:xfrm>
            <a:off x="551401" y="2066723"/>
            <a:ext cx="7781098" cy="204158"/>
          </a:xfrm>
          <a:prstGeom prst="rect">
            <a:avLst/>
          </a:prstGeom>
        </p:spPr>
        <p:txBody>
          <a:bodyPr lIns="0" tIns="0" rIns="0" bIns="0" rtlCol="0" anchor="t">
            <a:spAutoFit/>
          </a:bodyPr>
          <a:lstStyle/>
          <a:p>
            <a:pPr marL="0" lvl="0" indent="0" algn="l">
              <a:lnSpc>
                <a:spcPts val="1679"/>
              </a:lnSpc>
              <a:spcBef>
                <a:spcPct val="0"/>
              </a:spcBef>
            </a:pPr>
            <a:r>
              <a:rPr lang="en-US" sz="1200" u="none" dirty="0">
                <a:solidFill>
                  <a:srgbClr val="000000"/>
                </a:solidFill>
                <a:latin typeface="Coco Gothic" panose="020B0604020202020204" charset="0"/>
              </a:rPr>
              <a:t>Note that learners’ understanding of angles can be problematic. We provide a supplementary task </a:t>
            </a:r>
            <a:r>
              <a:rPr lang="en-US" sz="1200" u="none" dirty="0">
                <a:solidFill>
                  <a:srgbClr val="000000"/>
                </a:solidFill>
                <a:latin typeface="Coco Gothic" panose="020B0604020202020204" charset="0"/>
                <a:hlinkClick r:id="rId2" action="ppaction://hlinksldjump"/>
              </a:rPr>
              <a:t>here</a:t>
            </a:r>
            <a:r>
              <a:rPr lang="en-US" sz="1200" u="none" dirty="0">
                <a:solidFill>
                  <a:srgbClr val="000000"/>
                </a:solidFill>
                <a:latin typeface="Coco Gothic" panose="020B0604020202020204" charset="0"/>
              </a:rPr>
              <a:t>.</a:t>
            </a:r>
          </a:p>
        </p:txBody>
      </p:sp>
      <p:sp>
        <p:nvSpPr>
          <p:cNvPr id="17" name="TextBox 17"/>
          <p:cNvSpPr txBox="1"/>
          <p:nvPr/>
        </p:nvSpPr>
        <p:spPr>
          <a:xfrm>
            <a:off x="551401" y="5302690"/>
            <a:ext cx="8884940" cy="436017"/>
          </a:xfrm>
          <a:prstGeom prst="rect">
            <a:avLst/>
          </a:prstGeom>
        </p:spPr>
        <p:txBody>
          <a:bodyPr wrap="square" lIns="0" tIns="0" rIns="0" bIns="0" rtlCol="0" anchor="t">
            <a:spAutoFit/>
          </a:bodyPr>
          <a:lstStyle/>
          <a:p>
            <a:pPr>
              <a:lnSpc>
                <a:spcPts val="1679"/>
              </a:lnSpc>
            </a:pPr>
            <a:r>
              <a:rPr lang="en-US" sz="1200" dirty="0">
                <a:solidFill>
                  <a:srgbClr val="000000"/>
                </a:solidFill>
                <a:latin typeface="Coco Gothic" panose="020B0604020202020204" charset="0"/>
              </a:rPr>
              <a:t>Construct tasks for your teaching context that use and develop learners’ natural spatial reasoning to enrich their mathematical thinking, problem solving, and applications of mathematics.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756000"/>
            <a:ext cx="10286085" cy="6175197"/>
            <a:chOff x="0" y="0"/>
            <a:chExt cx="17472695" cy="10489640"/>
          </a:xfrm>
        </p:grpSpPr>
        <p:sp>
          <p:nvSpPr>
            <p:cNvPr id="3" name="Freeform 3"/>
            <p:cNvSpPr/>
            <p:nvPr/>
          </p:nvSpPr>
          <p:spPr>
            <a:xfrm>
              <a:off x="-12700" y="-12700"/>
              <a:ext cx="17498095" cy="10515040"/>
            </a:xfrm>
            <a:custGeom>
              <a:avLst/>
              <a:gdLst/>
              <a:ahLst/>
              <a:cxnLst/>
              <a:rect l="l" t="t" r="r" b="b"/>
              <a:pathLst>
                <a:path w="17498095" h="10515040">
                  <a:moveTo>
                    <a:pt x="16635764" y="0"/>
                  </a:moveTo>
                  <a:lnTo>
                    <a:pt x="862330" y="0"/>
                  </a:lnTo>
                  <a:cubicBezTo>
                    <a:pt x="389890" y="0"/>
                    <a:pt x="0" y="389890"/>
                    <a:pt x="0" y="862330"/>
                  </a:cubicBezTo>
                  <a:lnTo>
                    <a:pt x="0" y="9652710"/>
                  </a:lnTo>
                  <a:cubicBezTo>
                    <a:pt x="0" y="10125150"/>
                    <a:pt x="389890" y="10515040"/>
                    <a:pt x="862330" y="10515040"/>
                  </a:cubicBezTo>
                  <a:lnTo>
                    <a:pt x="16635764" y="10515040"/>
                  </a:lnTo>
                  <a:cubicBezTo>
                    <a:pt x="17108205" y="10515040"/>
                    <a:pt x="17498095" y="10125150"/>
                    <a:pt x="17498095" y="9652710"/>
                  </a:cubicBezTo>
                  <a:lnTo>
                    <a:pt x="17498095" y="862330"/>
                  </a:lnTo>
                  <a:cubicBezTo>
                    <a:pt x="17498095" y="389890"/>
                    <a:pt x="17108204" y="0"/>
                    <a:pt x="16635764" y="0"/>
                  </a:cubicBezTo>
                  <a:close/>
                  <a:moveTo>
                    <a:pt x="17307595" y="927100"/>
                  </a:moveTo>
                  <a:lnTo>
                    <a:pt x="17307595" y="9652710"/>
                  </a:lnTo>
                  <a:cubicBezTo>
                    <a:pt x="17307595" y="10019740"/>
                    <a:pt x="17002795" y="10324540"/>
                    <a:pt x="16635764" y="10324540"/>
                  </a:cubicBezTo>
                  <a:lnTo>
                    <a:pt x="862330" y="10324540"/>
                  </a:lnTo>
                  <a:cubicBezTo>
                    <a:pt x="495300" y="10324540"/>
                    <a:pt x="190500" y="10019740"/>
                    <a:pt x="190500" y="9652710"/>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756000"/>
            <a:ext cx="9877977" cy="651554"/>
            <a:chOff x="0" y="0"/>
            <a:chExt cx="3540044" cy="233502"/>
          </a:xfrm>
        </p:grpSpPr>
        <p:sp>
          <p:nvSpPr>
            <p:cNvPr id="5" name="Freeform 5"/>
            <p:cNvSpPr/>
            <p:nvPr/>
          </p:nvSpPr>
          <p:spPr>
            <a:xfrm>
              <a:off x="0" y="0"/>
              <a:ext cx="3540044" cy="233502"/>
            </a:xfrm>
            <a:custGeom>
              <a:avLst/>
              <a:gdLst/>
              <a:ahLst/>
              <a:cxnLst/>
              <a:rect l="l" t="t" r="r" b="b"/>
              <a:pathLst>
                <a:path w="3540044" h="233502">
                  <a:moveTo>
                    <a:pt x="0" y="0"/>
                  </a:moveTo>
                  <a:lnTo>
                    <a:pt x="3540044" y="0"/>
                  </a:lnTo>
                  <a:lnTo>
                    <a:pt x="3540044" y="233502"/>
                  </a:lnTo>
                  <a:lnTo>
                    <a:pt x="0" y="233502"/>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84824" y="649687"/>
            <a:ext cx="9750483" cy="690164"/>
            <a:chOff x="0" y="-38100"/>
            <a:chExt cx="3494353" cy="247339"/>
          </a:xfrm>
        </p:grpSpPr>
        <p:sp>
          <p:nvSpPr>
            <p:cNvPr id="9" name="Freeform 9"/>
            <p:cNvSpPr/>
            <p:nvPr/>
          </p:nvSpPr>
          <p:spPr>
            <a:xfrm>
              <a:off x="0" y="0"/>
              <a:ext cx="3494353" cy="201395"/>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0" y="-38100"/>
              <a:ext cx="2314142" cy="247339"/>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i   Why and how?</a:t>
              </a:r>
            </a:p>
          </p:txBody>
        </p:sp>
      </p:grpSp>
      <p:sp>
        <p:nvSpPr>
          <p:cNvPr id="11" name="TextBox 11"/>
          <p:cNvSpPr txBox="1"/>
          <p:nvPr/>
        </p:nvSpPr>
        <p:spPr>
          <a:xfrm>
            <a:off x="403724" y="1503698"/>
            <a:ext cx="9884551" cy="5278368"/>
          </a:xfrm>
          <a:prstGeom prst="rect">
            <a:avLst/>
          </a:prstGeom>
        </p:spPr>
        <p:txBody>
          <a:bodyPr lIns="0" tIns="0" rIns="0" bIns="0" rtlCol="0" anchor="t">
            <a:spAutoFit/>
          </a:bodyPr>
          <a:lstStyle/>
          <a:p>
            <a:pPr>
              <a:spcBef>
                <a:spcPts val="600"/>
              </a:spcBef>
            </a:pPr>
            <a:r>
              <a:rPr lang="en-US" sz="1400" dirty="0">
                <a:solidFill>
                  <a:srgbClr val="000000"/>
                </a:solidFill>
                <a:latin typeface="Coco Gothic" panose="020B0604020202020204" charset="0"/>
              </a:rPr>
              <a:t>The role of mentor is to enable novices [1] to enrich their teaching of mathematics and develop attitudes to professional learning that will continue during their career. </a:t>
            </a:r>
          </a:p>
          <a:p>
            <a:pPr>
              <a:spcBef>
                <a:spcPts val="600"/>
              </a:spcBef>
            </a:pPr>
            <a:r>
              <a:rPr lang="en-US" sz="1400" dirty="0">
                <a:solidFill>
                  <a:srgbClr val="000000"/>
                </a:solidFill>
                <a:latin typeface="Coco Gothic" panose="020B0604020202020204" charset="0"/>
              </a:rPr>
              <a:t>Many mentors have only a little time to engage novices deeply in pedagogical mathematical knowledge, that is knowledge about how their teaching contributes to learners’ mathematical thinking and conceptual progression.</a:t>
            </a:r>
          </a:p>
          <a:p>
            <a:pPr>
              <a:spcBef>
                <a:spcPts val="600"/>
              </a:spcBef>
            </a:pPr>
            <a:r>
              <a:rPr lang="en-US" sz="1400" dirty="0">
                <a:solidFill>
                  <a:srgbClr val="000000"/>
                </a:solidFill>
                <a:latin typeface="Coco Gothic" panose="020B0604020202020204" charset="0"/>
              </a:rPr>
              <a:t>It is often possible to find, or create, six occasions during the training years, one-to-one, or small group, or with colleagues or a whole department, for a long-term focus on conceptual perspectives of mathematics teaching.</a:t>
            </a:r>
          </a:p>
          <a:p>
            <a:pPr>
              <a:spcBef>
                <a:spcPts val="600"/>
              </a:spcBef>
            </a:pPr>
            <a:r>
              <a:rPr lang="en-US" sz="1400" dirty="0">
                <a:solidFill>
                  <a:srgbClr val="000000"/>
                </a:solidFill>
                <a:latin typeface="Coco Gothic" panose="020B0604020202020204" charset="0"/>
              </a:rPr>
              <a:t>We have developed six task types that support this deeper focus. For maximum flexibility each task type comes in two forms: Light version (yellow) and  Deep version (green). Tasks also provide suggestions for discussion.</a:t>
            </a:r>
          </a:p>
          <a:p>
            <a:pPr>
              <a:spcBef>
                <a:spcPts val="600"/>
              </a:spcBef>
            </a:pPr>
            <a:r>
              <a:rPr lang="en-US" sz="1400" dirty="0">
                <a:solidFill>
                  <a:srgbClr val="000000"/>
                </a:solidFill>
                <a:latin typeface="Coco Gothic" panose="020B0604020202020204" charset="0"/>
              </a:rPr>
              <a:t>The tasks can be positioned throughout the school year, whatever your programme is like, and can be used with any mathematical content. We present them with specific content to illustrate their richness in supporting novices and mentors to discuss subject knowledge in depth, and so have chosen six conceptual threads that permeate school mathematics. But mathematical content can be chosen, and tasks adapted, to be appropriate to whatever the novice is currently teaching. </a:t>
            </a:r>
          </a:p>
          <a:p>
            <a:pPr>
              <a:spcBef>
                <a:spcPts val="600"/>
              </a:spcBef>
            </a:pPr>
            <a:r>
              <a:rPr lang="en-US" sz="1400" dirty="0">
                <a:solidFill>
                  <a:srgbClr val="000000"/>
                </a:solidFill>
                <a:latin typeface="Coco Gothic" panose="020B0604020202020204" charset="0"/>
              </a:rPr>
              <a:t>We also provide some supplementary examples for those who decide to do this kind of work more than six times.</a:t>
            </a:r>
          </a:p>
          <a:p>
            <a:pPr>
              <a:spcBef>
                <a:spcPts val="600"/>
              </a:spcBef>
            </a:pPr>
            <a:r>
              <a:rPr lang="en-US" sz="1400" dirty="0">
                <a:solidFill>
                  <a:srgbClr val="000000"/>
                </a:solidFill>
                <a:latin typeface="Coco Gothic" panose="020B0604020202020204" charset="0"/>
              </a:rPr>
              <a:t>This booklet does not replace reading and other PD presentations, but lays the foundations for critical, shared, professional learning. However, it is by working with a mentor that novice teachers make sense of ideas, offered by others, in their own practice. They also learn about the depth of thinking about concepts that is part of professional practice. These tasks can be used whatever the methods in the working context might be, because the focus is on mathematics.</a:t>
            </a:r>
          </a:p>
          <a:p>
            <a:pPr>
              <a:spcBef>
                <a:spcPts val="600"/>
              </a:spcBef>
            </a:pPr>
            <a:r>
              <a:rPr lang="en-US" sz="1400" dirty="0">
                <a:solidFill>
                  <a:srgbClr val="000000"/>
                </a:solidFill>
                <a:latin typeface="Coco Gothic" panose="020B0604020202020204" charset="0"/>
              </a:rPr>
              <a:t>For daily issues of planning, teaching and assessment of mathematics we recommend that mentors should also use the mathematics-specific questions and prompts produced by East Midlands Hubs. Click </a:t>
            </a:r>
            <a:r>
              <a:rPr lang="en-US" sz="1400" dirty="0">
                <a:solidFill>
                  <a:srgbClr val="000000"/>
                </a:solidFill>
                <a:latin typeface="Coco Gothic" panose="020B0604020202020204" charset="0"/>
                <a:hlinkClick r:id="rId2"/>
              </a:rPr>
              <a:t>here</a:t>
            </a:r>
            <a:r>
              <a:rPr lang="en-US" sz="1400" dirty="0">
                <a:solidFill>
                  <a:srgbClr val="000000"/>
                </a:solidFill>
                <a:latin typeface="Coco Gothic" panose="020B0604020202020204" charset="0"/>
              </a:rPr>
              <a:t> for primary, </a:t>
            </a:r>
            <a:r>
              <a:rPr lang="en-US" sz="1400" dirty="0">
                <a:solidFill>
                  <a:srgbClr val="000000"/>
                </a:solidFill>
                <a:latin typeface="Coco Gothic" panose="020B0604020202020204" charset="0"/>
                <a:hlinkClick r:id="rId3"/>
              </a:rPr>
              <a:t>here</a:t>
            </a:r>
            <a:r>
              <a:rPr lang="en-US" sz="1400" dirty="0">
                <a:solidFill>
                  <a:srgbClr val="000000"/>
                </a:solidFill>
                <a:latin typeface="Coco Gothic" panose="020B0604020202020204" charset="0"/>
              </a:rPr>
              <a:t> for secondary.</a:t>
            </a:r>
          </a:p>
        </p:txBody>
      </p:sp>
      <p:sp>
        <p:nvSpPr>
          <p:cNvPr id="13" name="TextBox 13"/>
          <p:cNvSpPr txBox="1"/>
          <p:nvPr/>
        </p:nvSpPr>
        <p:spPr>
          <a:xfrm>
            <a:off x="3014954" y="7092317"/>
            <a:ext cx="7434656" cy="282129"/>
          </a:xfrm>
          <a:prstGeom prst="rect">
            <a:avLst/>
          </a:prstGeom>
        </p:spPr>
        <p:txBody>
          <a:bodyPr lIns="0" tIns="0" rIns="0" bIns="0" rtlCol="0" anchor="t">
            <a:spAutoFit/>
          </a:bodyPr>
          <a:lstStyle/>
          <a:p>
            <a:pPr>
              <a:lnSpc>
                <a:spcPts val="1119"/>
              </a:lnSpc>
            </a:pPr>
            <a:r>
              <a:rPr lang="en-US" sz="999" dirty="0">
                <a:solidFill>
                  <a:srgbClr val="000000"/>
                </a:solidFill>
                <a:latin typeface="Calibri" panose="020F0502020204030204" pitchFamily="34" charset="0"/>
                <a:cs typeface="Calibri" panose="020F0502020204030204" pitchFamily="34" charset="0"/>
              </a:rPr>
              <a:t>[1] We use the term ‘novices’ throughout as the work of mentoring might begin before, and continue after, the official ITT and ECT phases: the word ‘trainee’ is not adequate for continued professional learning.</a:t>
            </a:r>
          </a:p>
        </p:txBody>
      </p:sp>
    </p:spTree>
    <p:extLst>
      <p:ext uri="{BB962C8B-B14F-4D97-AF65-F5344CB8AC3E}">
        <p14:creationId xmlns:p14="http://schemas.microsoft.com/office/powerpoint/2010/main" val="1411711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866182"/>
            <a:ext cx="10286085" cy="5865993"/>
            <a:chOff x="0" y="0"/>
            <a:chExt cx="17472695" cy="9964403"/>
          </a:xfrm>
        </p:grpSpPr>
        <p:sp>
          <p:nvSpPr>
            <p:cNvPr id="3" name="Freeform 3"/>
            <p:cNvSpPr/>
            <p:nvPr/>
          </p:nvSpPr>
          <p:spPr>
            <a:xfrm>
              <a:off x="-12700" y="-12700"/>
              <a:ext cx="17498095" cy="9989803"/>
            </a:xfrm>
            <a:custGeom>
              <a:avLst/>
              <a:gdLst/>
              <a:ahLst/>
              <a:cxnLst/>
              <a:rect l="l" t="t" r="r" b="b"/>
              <a:pathLst>
                <a:path w="17498095" h="9989803">
                  <a:moveTo>
                    <a:pt x="16635764" y="0"/>
                  </a:moveTo>
                  <a:lnTo>
                    <a:pt x="862330" y="0"/>
                  </a:lnTo>
                  <a:cubicBezTo>
                    <a:pt x="389890" y="0"/>
                    <a:pt x="0" y="389890"/>
                    <a:pt x="0" y="862330"/>
                  </a:cubicBezTo>
                  <a:lnTo>
                    <a:pt x="0" y="9127473"/>
                  </a:lnTo>
                  <a:cubicBezTo>
                    <a:pt x="0" y="9599913"/>
                    <a:pt x="389890" y="9989803"/>
                    <a:pt x="862330" y="9989803"/>
                  </a:cubicBezTo>
                  <a:lnTo>
                    <a:pt x="16635764" y="9989803"/>
                  </a:lnTo>
                  <a:cubicBezTo>
                    <a:pt x="17108205" y="9989803"/>
                    <a:pt x="17498095" y="9599913"/>
                    <a:pt x="17498095" y="9127473"/>
                  </a:cubicBezTo>
                  <a:lnTo>
                    <a:pt x="17498095" y="862330"/>
                  </a:lnTo>
                  <a:cubicBezTo>
                    <a:pt x="17498095" y="389890"/>
                    <a:pt x="17108204" y="0"/>
                    <a:pt x="16635764" y="0"/>
                  </a:cubicBezTo>
                  <a:close/>
                  <a:moveTo>
                    <a:pt x="17307595" y="927100"/>
                  </a:moveTo>
                  <a:lnTo>
                    <a:pt x="17307595" y="9127473"/>
                  </a:lnTo>
                  <a:cubicBezTo>
                    <a:pt x="17307595" y="9494503"/>
                    <a:pt x="17002795" y="9799303"/>
                    <a:pt x="16635764" y="9799303"/>
                  </a:cubicBezTo>
                  <a:lnTo>
                    <a:pt x="862330" y="9799303"/>
                  </a:lnTo>
                  <a:cubicBezTo>
                    <a:pt x="495300" y="9799303"/>
                    <a:pt x="190500" y="9494503"/>
                    <a:pt x="190500" y="9127473"/>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866182"/>
            <a:ext cx="9877977" cy="568260"/>
            <a:chOff x="0" y="0"/>
            <a:chExt cx="3540044" cy="203652"/>
          </a:xfrm>
        </p:grpSpPr>
        <p:sp>
          <p:nvSpPr>
            <p:cNvPr id="5" name="Freeform 5"/>
            <p:cNvSpPr/>
            <p:nvPr/>
          </p:nvSpPr>
          <p:spPr>
            <a:xfrm>
              <a:off x="0" y="0"/>
              <a:ext cx="3540044" cy="203652"/>
            </a:xfrm>
            <a:custGeom>
              <a:avLst/>
              <a:gdLst/>
              <a:ahLst/>
              <a:cxnLst/>
              <a:rect l="l" t="t" r="r" b="b"/>
              <a:pathLst>
                <a:path w="3540044" h="203652">
                  <a:moveTo>
                    <a:pt x="0" y="0"/>
                  </a:moveTo>
                  <a:lnTo>
                    <a:pt x="3540044" y="0"/>
                  </a:lnTo>
                  <a:lnTo>
                    <a:pt x="3540044" y="203652"/>
                  </a:lnTo>
                  <a:lnTo>
                    <a:pt x="0" y="203652"/>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58441" y="809357"/>
            <a:ext cx="9896884" cy="1973210"/>
            <a:chOff x="74178" y="73423"/>
            <a:chExt cx="3546820" cy="344508"/>
          </a:xfrm>
        </p:grpSpPr>
        <p:sp>
          <p:nvSpPr>
            <p:cNvPr id="9" name="Freeform 9"/>
            <p:cNvSpPr/>
            <p:nvPr/>
          </p:nvSpPr>
          <p:spPr>
            <a:xfrm>
              <a:off x="74178" y="73423"/>
              <a:ext cx="3526778" cy="344508"/>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185585" y="82039"/>
              <a:ext cx="3435413" cy="262469"/>
            </a:xfrm>
            <a:prstGeom prst="rect">
              <a:avLst/>
            </a:prstGeom>
          </p:spPr>
          <p:txBody>
            <a:bodyPr lIns="63500" tIns="63500" rIns="63500" bIns="63500" rtlCol="0" anchor="ctr"/>
            <a:lstStyle/>
            <a:p>
              <a:pPr>
                <a:lnSpc>
                  <a:spcPts val="2239"/>
                </a:lnSpc>
              </a:pPr>
              <a:r>
                <a:rPr lang="en-US" sz="2300" spc="144" dirty="0">
                  <a:solidFill>
                    <a:srgbClr val="FFFFFF"/>
                  </a:solidFill>
                  <a:latin typeface="Century Gothic"/>
                </a:rPr>
                <a:t>     </a:t>
              </a:r>
              <a:r>
                <a:rPr lang="en-US" sz="2400" spc="100" dirty="0">
                  <a:solidFill>
                    <a:srgbClr val="FFFFFF"/>
                  </a:solidFill>
                  <a:latin typeface="Century Gothic"/>
                </a:rPr>
                <a:t>5 Task type: Thinking about structure by comparing 			      meanings and representations</a:t>
              </a:r>
            </a:p>
            <a:p>
              <a:pPr algn="just">
                <a:lnSpc>
                  <a:spcPts val="2239"/>
                </a:lnSpc>
              </a:pPr>
              <a:r>
                <a:rPr lang="en-US" sz="2400" spc="100" dirty="0">
                  <a:solidFill>
                    <a:srgbClr val="FFFFFF"/>
                  </a:solidFill>
                  <a:latin typeface="Century Gothic"/>
                </a:rPr>
                <a:t>	</a:t>
              </a:r>
            </a:p>
            <a:p>
              <a:pPr algn="just">
                <a:lnSpc>
                  <a:spcPts val="2239"/>
                </a:lnSpc>
              </a:pPr>
              <a:r>
                <a:rPr lang="en-US" sz="2400" spc="100" dirty="0">
                  <a:solidFill>
                    <a:srgbClr val="FFFFFF"/>
                  </a:solidFill>
                  <a:latin typeface="Century Gothic"/>
                </a:rPr>
                <a:t>	Content focus: Multiplication</a:t>
              </a:r>
            </a:p>
            <a:p>
              <a:pPr>
                <a:lnSpc>
                  <a:spcPts val="2239"/>
                </a:lnSpc>
              </a:pPr>
              <a:endParaRPr lang="en-US" sz="2300" spc="144" dirty="0">
                <a:solidFill>
                  <a:srgbClr val="FFFFFF"/>
                </a:solidFill>
                <a:latin typeface="Century Gothic"/>
              </a:endParaRPr>
            </a:p>
          </p:txBody>
        </p:sp>
      </p:grpSp>
      <p:sp>
        <p:nvSpPr>
          <p:cNvPr id="13" name="TextBox 13"/>
          <p:cNvSpPr txBox="1"/>
          <p:nvPr/>
        </p:nvSpPr>
        <p:spPr>
          <a:xfrm>
            <a:off x="4170419" y="6765900"/>
            <a:ext cx="6300490" cy="636270"/>
          </a:xfrm>
          <a:prstGeom prst="rect">
            <a:avLst/>
          </a:prstGeom>
        </p:spPr>
        <p:txBody>
          <a:bodyPr lIns="0" tIns="0" rIns="0" bIns="0" rtlCol="0" anchor="t">
            <a:spAutoFit/>
          </a:bodyPr>
          <a:lstStyle/>
          <a:p>
            <a:pPr>
              <a:lnSpc>
                <a:spcPts val="1679"/>
              </a:lnSpc>
            </a:pPr>
            <a:r>
              <a:rPr lang="en-US" sz="1200" dirty="0">
                <a:solidFill>
                  <a:srgbClr val="000000"/>
                </a:solidFill>
                <a:latin typeface="Calibri" panose="020F0502020204030204" pitchFamily="34" charset="0"/>
                <a:cs typeface="Calibri" panose="020F0502020204030204" pitchFamily="34" charset="0"/>
              </a:rPr>
              <a:t>[2] https://www.gov.uk/government/publications/initial-teacher-training-itt-core-content-framework</a:t>
            </a:r>
          </a:p>
          <a:p>
            <a:pPr>
              <a:lnSpc>
                <a:spcPts val="1679"/>
              </a:lnSpc>
            </a:pPr>
            <a:r>
              <a:rPr lang="en-US" sz="1200" dirty="0">
                <a:solidFill>
                  <a:srgbClr val="000000"/>
                </a:solidFill>
                <a:latin typeface="Calibri" panose="020F0502020204030204" pitchFamily="34" charset="0"/>
                <a:cs typeface="Calibri" panose="020F0502020204030204" pitchFamily="34" charset="0"/>
              </a:rPr>
              <a:t>[3] https://www.google.com/search?client=firefox-b-d&amp;q=early+career+framework+2021</a:t>
            </a:r>
          </a:p>
          <a:p>
            <a:pPr>
              <a:lnSpc>
                <a:spcPts val="1679"/>
              </a:lnSpc>
            </a:pPr>
            <a:r>
              <a:rPr lang="en-US" sz="1200" dirty="0">
                <a:solidFill>
                  <a:srgbClr val="000000"/>
                </a:solidFill>
                <a:latin typeface="Calibri" panose="020F0502020204030204" pitchFamily="34" charset="0"/>
                <a:cs typeface="Calibri" panose="020F0502020204030204" pitchFamily="34" charset="0"/>
              </a:rPr>
              <a:t>[4] https://www.ncetm.org.uk/teaching-for-mastery</a:t>
            </a:r>
          </a:p>
        </p:txBody>
      </p:sp>
    </p:spTree>
    <p:extLst>
      <p:ext uri="{BB962C8B-B14F-4D97-AF65-F5344CB8AC3E}">
        <p14:creationId xmlns:p14="http://schemas.microsoft.com/office/powerpoint/2010/main" val="5866080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grpSp>
        <p:nvGrpSpPr>
          <p:cNvPr id="3" name="Group 3"/>
          <p:cNvGrpSpPr/>
          <p:nvPr/>
        </p:nvGrpSpPr>
        <p:grpSpPr>
          <a:xfrm>
            <a:off x="121424" y="834636"/>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33482" y="730250"/>
            <a:ext cx="10037618" cy="838200"/>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FFF2CC"/>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88900" y="654050"/>
            <a:ext cx="9906000"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5</a:t>
              </a:r>
            </a:p>
          </p:txBody>
        </p:sp>
      </p:grpSp>
      <p:sp>
        <p:nvSpPr>
          <p:cNvPr id="14" name="TextBox 14"/>
          <p:cNvSpPr txBox="1"/>
          <p:nvPr/>
        </p:nvSpPr>
        <p:spPr>
          <a:xfrm>
            <a:off x="698500" y="730250"/>
            <a:ext cx="9005571" cy="826431"/>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Thinking about structure by comparing meanings and representations</a:t>
            </a:r>
          </a:p>
          <a:p>
            <a:pPr algn="just">
              <a:lnSpc>
                <a:spcPts val="2239"/>
              </a:lnSpc>
            </a:pPr>
            <a:r>
              <a:rPr lang="en-US" sz="1599" spc="100" dirty="0">
                <a:solidFill>
                  <a:srgbClr val="FFFFFF"/>
                </a:solidFill>
                <a:latin typeface="Century Gothic"/>
              </a:rPr>
              <a:t>Content focus: Multiplication</a:t>
            </a:r>
          </a:p>
        </p:txBody>
      </p:sp>
      <p:sp>
        <p:nvSpPr>
          <p:cNvPr id="15" name="TextBox 15"/>
          <p:cNvSpPr txBox="1"/>
          <p:nvPr/>
        </p:nvSpPr>
        <p:spPr>
          <a:xfrm>
            <a:off x="496624" y="1643246"/>
            <a:ext cx="9375282" cy="866199"/>
          </a:xfrm>
          <a:prstGeom prst="rect">
            <a:avLst/>
          </a:prstGeom>
        </p:spPr>
        <p:txBody>
          <a:bodyPr lIns="0" tIns="0" rIns="0" bIns="0" rtlCol="0" anchor="t">
            <a:spAutoFit/>
          </a:bodyPr>
          <a:lstStyle/>
          <a:p>
            <a:pPr marL="0" lvl="0" indent="0" algn="l">
              <a:lnSpc>
                <a:spcPts val="1679"/>
              </a:lnSpc>
              <a:spcBef>
                <a:spcPct val="0"/>
              </a:spcBef>
            </a:pPr>
            <a:r>
              <a:rPr lang="en-US" sz="1400" dirty="0">
                <a:solidFill>
                  <a:srgbClr val="000000"/>
                </a:solidFill>
                <a:latin typeface="Coco Gothic" panose="020B0604020202020204" charset="0"/>
                <a:cs typeface="Calibri" panose="020F0502020204030204" pitchFamily="34" charset="0"/>
              </a:rPr>
              <a:t>Multiplication is a central idea throughout school mathematics and beyond. This task brings to the fore how important it is to coordinate images, words, symbols and meanings throughout mathematics. The full card set can be adapted or extended to include more about ratio and rate for secondary teachers and perhaps more about division for primary teachers.</a:t>
            </a:r>
          </a:p>
        </p:txBody>
      </p:sp>
      <p:sp>
        <p:nvSpPr>
          <p:cNvPr id="16" name="TextBox 16"/>
          <p:cNvSpPr txBox="1"/>
          <p:nvPr/>
        </p:nvSpPr>
        <p:spPr>
          <a:xfrm>
            <a:off x="496624" y="2649257"/>
            <a:ext cx="9375282" cy="1400383"/>
          </a:xfrm>
          <a:prstGeom prst="rect">
            <a:avLst/>
          </a:prstGeom>
        </p:spPr>
        <p:txBody>
          <a:bodyPr lIns="0" tIns="0" rIns="0" bIns="0" rtlCol="0" anchor="t">
            <a:spAutoFit/>
          </a:bodyPr>
          <a:lstStyle/>
          <a:p>
            <a:pPr>
              <a:spcBef>
                <a:spcPts val="600"/>
              </a:spcBef>
            </a:pPr>
            <a:r>
              <a:rPr lang="en-US" sz="1200" b="1" dirty="0">
                <a:solidFill>
                  <a:srgbClr val="000000"/>
                </a:solidFill>
                <a:latin typeface="Coco Gothic" panose="020B0604020202020204" charset="0"/>
              </a:rPr>
              <a:t>Light version: </a:t>
            </a:r>
            <a:r>
              <a:rPr lang="en-US" sz="1200" dirty="0">
                <a:solidFill>
                  <a:srgbClr val="000000"/>
                </a:solidFill>
                <a:latin typeface="Coco Gothic" panose="020B0604020202020204" charset="0"/>
              </a:rPr>
              <a:t>Sort a phase-relevant subset of the cards into groups that ‘mean the same thing’ and then find, or create, diagrams that express the same meaning. Suggest materials that can be used to express ’the same thing’ for your learners. Make notes about meanings that you were not aware of or do not currently emphasise. How can you help learners to connect different meanings? It would benefit all novices to work with the full set at some stage, since all meanings of ‘multiplication’ have roots and other connections to everyday situations, but cards that can be removed for primary teachers have been coloured mauve below.</a:t>
            </a:r>
          </a:p>
          <a:p>
            <a:pPr>
              <a:spcBef>
                <a:spcPts val="600"/>
              </a:spcBef>
            </a:pPr>
            <a:r>
              <a:rPr lang="en-US" sz="1200" dirty="0">
                <a:solidFill>
                  <a:srgbClr val="000000"/>
                </a:solidFill>
                <a:latin typeface="Coco Gothic" panose="020B0604020202020204" charset="0"/>
              </a:rPr>
              <a:t>The full versions of usable cards is given in editable table format to download, edit and print </a:t>
            </a:r>
            <a:r>
              <a:rPr lang="en-US" sz="1200" dirty="0">
                <a:solidFill>
                  <a:srgbClr val="000000"/>
                </a:solidFill>
                <a:latin typeface="Coco Gothic" panose="020B0604020202020204" charset="0"/>
                <a:hlinkClick r:id="rId2"/>
              </a:rPr>
              <a:t>here</a:t>
            </a:r>
            <a:r>
              <a:rPr lang="en-US" sz="1200" dirty="0">
                <a:solidFill>
                  <a:srgbClr val="000000"/>
                </a:solidFill>
                <a:latin typeface="Coco Gothic" panose="020B0604020202020204" charset="0"/>
              </a:rPr>
              <a:t>. They are also available to view only </a:t>
            </a:r>
            <a:r>
              <a:rPr lang="en-US" sz="1200" dirty="0">
                <a:solidFill>
                  <a:srgbClr val="000000"/>
                </a:solidFill>
                <a:latin typeface="Coco Gothic" panose="020B0604020202020204" charset="0"/>
                <a:hlinkClick r:id="rId3" action="ppaction://hlinksldjump"/>
              </a:rPr>
              <a:t>here</a:t>
            </a:r>
            <a:r>
              <a:rPr lang="en-US" sz="1200" dirty="0">
                <a:solidFill>
                  <a:srgbClr val="000000"/>
                </a:solidFill>
                <a:latin typeface="Coco Gothic" panose="020B0604020202020204" charset="0"/>
              </a:rPr>
              <a:t>. There is also a small set for twos, fives and ten available </a:t>
            </a:r>
            <a:r>
              <a:rPr lang="en-US" sz="1200" dirty="0">
                <a:solidFill>
                  <a:srgbClr val="000000"/>
                </a:solidFill>
                <a:latin typeface="Coco Gothic" panose="020B0604020202020204" charset="0"/>
                <a:hlinkClick r:id="rId4" action="ppaction://hlinksldjump"/>
              </a:rPr>
              <a:t>here</a:t>
            </a:r>
            <a:r>
              <a:rPr lang="en-US" sz="1400" dirty="0">
                <a:solidFill>
                  <a:srgbClr val="000000"/>
                </a:solidFill>
                <a:latin typeface="Coco Gothic" panose="020B0604020202020204" charset="0"/>
              </a:rPr>
              <a:t>.</a:t>
            </a:r>
          </a:p>
        </p:txBody>
      </p:sp>
      <p:graphicFrame>
        <p:nvGraphicFramePr>
          <p:cNvPr id="17" name="Table 17"/>
          <p:cNvGraphicFramePr>
            <a:graphicFrameLocks noGrp="1"/>
          </p:cNvGraphicFramePr>
          <p:nvPr>
            <p:extLst>
              <p:ext uri="{D42A27DB-BD31-4B8C-83A1-F6EECF244321}">
                <p14:modId xmlns:p14="http://schemas.microsoft.com/office/powerpoint/2010/main" val="3315589137"/>
              </p:ext>
            </p:extLst>
          </p:nvPr>
        </p:nvGraphicFramePr>
        <p:xfrm>
          <a:off x="676313" y="4200048"/>
          <a:ext cx="8879351" cy="2468880"/>
        </p:xfrm>
        <a:graphic>
          <a:graphicData uri="http://schemas.openxmlformats.org/drawingml/2006/table">
            <a:tbl>
              <a:tblPr/>
              <a:tblGrid>
                <a:gridCol w="8879351">
                  <a:extLst>
                    <a:ext uri="{9D8B030D-6E8A-4147-A177-3AD203B41FA5}">
                      <a16:colId xmlns:a16="http://schemas.microsoft.com/office/drawing/2014/main" val="20000"/>
                    </a:ext>
                  </a:extLst>
                </a:gridCol>
              </a:tblGrid>
              <a:tr h="1643514">
                <a:tc>
                  <a:txBody>
                    <a:bodyPr/>
                    <a:lstStyle/>
                    <a:p>
                      <a:pPr algn="l">
                        <a:spcAft>
                          <a:spcPts val="600"/>
                        </a:spcAft>
                        <a:defRPr/>
                      </a:pPr>
                      <a:r>
                        <a:rPr lang="en-US" sz="1400" b="1" dirty="0">
                          <a:latin typeface="Coco Gothic" panose="020B0604020202020204" charset="0"/>
                        </a:rPr>
                        <a:t>Discussion points for multiplication</a:t>
                      </a:r>
                    </a:p>
                    <a:p>
                      <a:pPr>
                        <a:spcAft>
                          <a:spcPts val="600"/>
                        </a:spcAft>
                      </a:pPr>
                      <a:r>
                        <a:rPr lang="en-US" sz="1400" dirty="0">
                          <a:latin typeface="Coco Gothic" panose="020B0604020202020204" charset="0"/>
                        </a:rPr>
                        <a:t>What meanings and experiences of multiplicative reasoning would you expect your learners to have before you teach them?</a:t>
                      </a:r>
                    </a:p>
                    <a:p>
                      <a:pPr>
                        <a:spcAft>
                          <a:spcPts val="600"/>
                        </a:spcAft>
                      </a:pPr>
                      <a:r>
                        <a:rPr lang="en-US" sz="1400" dirty="0">
                          <a:latin typeface="Coco Gothic" panose="020B0604020202020204" charset="0"/>
                        </a:rPr>
                        <a:t>What meanings and experiences of multiplicative reasoning would you expect your learners to meet when they progress further through school?</a:t>
                      </a:r>
                    </a:p>
                    <a:p>
                      <a:pPr>
                        <a:spcAft>
                          <a:spcPts val="600"/>
                        </a:spcAft>
                      </a:pPr>
                      <a:r>
                        <a:rPr lang="en-US" sz="1400" dirty="0">
                          <a:latin typeface="Coco Gothic" panose="020B0604020202020204" charset="0"/>
                        </a:rPr>
                        <a:t>How do any representations limit meanings?</a:t>
                      </a:r>
                    </a:p>
                    <a:p>
                      <a:pPr>
                        <a:spcAft>
                          <a:spcPts val="600"/>
                        </a:spcAft>
                      </a:pPr>
                      <a:r>
                        <a:rPr lang="en-US" sz="1400" dirty="0">
                          <a:latin typeface="Coco Gothic" panose="020B0604020202020204" charset="0"/>
                        </a:rPr>
                        <a:t>How do any representations expand meanings?</a:t>
                      </a:r>
                    </a:p>
                    <a:p>
                      <a:pPr>
                        <a:spcAft>
                          <a:spcPts val="600"/>
                        </a:spcAft>
                      </a:pPr>
                      <a:r>
                        <a:rPr lang="en-US" sz="1400" dirty="0">
                          <a:latin typeface="Coco Gothic" panose="020B0604020202020204" charset="0"/>
                        </a:rPr>
                        <a:t>How can fluent multiplication tables support, or detract from, the meanings in the cards?</a:t>
                      </a:r>
                    </a:p>
                    <a:p>
                      <a:pPr>
                        <a:spcAft>
                          <a:spcPts val="600"/>
                        </a:spcAft>
                      </a:pPr>
                      <a:r>
                        <a:rPr lang="en-US" sz="1400" dirty="0">
                          <a:solidFill>
                            <a:srgbClr val="000000"/>
                          </a:solidFill>
                          <a:latin typeface="Coco Gothic" panose="020B0604020202020204" charset="0"/>
                        </a:rPr>
                        <a:t>Consider the language you use in multiplicative contexts – how does it support expansion of meanings?</a:t>
                      </a: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rgbClr val="FFF2CC"/>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3908525102"/>
              </p:ext>
            </p:extLst>
          </p:nvPr>
        </p:nvGraphicFramePr>
        <p:xfrm>
          <a:off x="0" y="0"/>
          <a:ext cx="10692000" cy="7533672"/>
        </p:xfrm>
        <a:graphic>
          <a:graphicData uri="http://schemas.openxmlformats.org/drawingml/2006/table">
            <a:tbl>
              <a:tblPr/>
              <a:tblGrid>
                <a:gridCol w="5346000">
                  <a:extLst>
                    <a:ext uri="{9D8B030D-6E8A-4147-A177-3AD203B41FA5}">
                      <a16:colId xmlns:a16="http://schemas.microsoft.com/office/drawing/2014/main" val="20000"/>
                    </a:ext>
                  </a:extLst>
                </a:gridCol>
                <a:gridCol w="5346000">
                  <a:extLst>
                    <a:ext uri="{9D8B030D-6E8A-4147-A177-3AD203B41FA5}">
                      <a16:colId xmlns:a16="http://schemas.microsoft.com/office/drawing/2014/main" val="20001"/>
                    </a:ext>
                  </a:extLst>
                </a:gridCol>
              </a:tblGrid>
              <a:tr h="627806">
                <a:tc>
                  <a:txBody>
                    <a:bodyPr/>
                    <a:lstStyle/>
                    <a:p>
                      <a:pPr algn="ctr">
                        <a:defRPr/>
                      </a:pPr>
                      <a:r>
                        <a:rPr lang="en-US" sz="1462" dirty="0">
                          <a:solidFill>
                            <a:srgbClr val="000000"/>
                          </a:solidFill>
                          <a:latin typeface="Coco Gothic"/>
                        </a:rPr>
                        <a:t>3 lots of 12</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12 lots of 3</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27806">
                <a:tc>
                  <a:txBody>
                    <a:bodyPr/>
                    <a:lstStyle/>
                    <a:p>
                      <a:pPr algn="ctr">
                        <a:defRPr/>
                      </a:pPr>
                      <a:r>
                        <a:rPr lang="en-US" sz="1462" dirty="0">
                          <a:solidFill>
                            <a:srgbClr val="000000"/>
                          </a:solidFill>
                          <a:latin typeface="Coco Gothic"/>
                        </a:rPr>
                        <a:t>3 times 12</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12 times 3</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27806">
                <a:tc>
                  <a:txBody>
                    <a:bodyPr/>
                    <a:lstStyle/>
                    <a:p>
                      <a:pPr algn="ctr">
                        <a:defRPr/>
                      </a:pPr>
                      <a:r>
                        <a:rPr lang="en-US" sz="1462" dirty="0">
                          <a:solidFill>
                            <a:srgbClr val="000000"/>
                          </a:solidFill>
                          <a:latin typeface="Coco Gothic"/>
                        </a:rPr>
                        <a:t>3 multiplied by 12</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12 multiplied by 3</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27806">
                <a:tc>
                  <a:txBody>
                    <a:bodyPr/>
                    <a:lstStyle/>
                    <a:p>
                      <a:pPr algn="ctr">
                        <a:defRPr/>
                      </a:pPr>
                      <a:r>
                        <a:rPr lang="en-US" sz="1462" dirty="0">
                          <a:solidFill>
                            <a:srgbClr val="000000"/>
                          </a:solidFill>
                          <a:latin typeface="Coco Gothic"/>
                        </a:rPr>
                        <a:t>12, 3 times</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3, 12 times</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27806">
                <a:tc>
                  <a:txBody>
                    <a:bodyPr/>
                    <a:lstStyle/>
                    <a:p>
                      <a:pPr algn="ctr">
                        <a:defRPr/>
                      </a:pPr>
                      <a:r>
                        <a:rPr lang="en-US" sz="1462" dirty="0">
                          <a:solidFill>
                            <a:srgbClr val="000000"/>
                          </a:solidFill>
                          <a:latin typeface="Coco Gothic"/>
                        </a:rPr>
                        <a:t>3 (12)</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12 (3)</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27806">
                <a:tc>
                  <a:txBody>
                    <a:bodyPr/>
                    <a:lstStyle/>
                    <a:p>
                      <a:pPr algn="ctr">
                        <a:defRPr/>
                      </a:pPr>
                      <a:r>
                        <a:rPr lang="en-US" sz="1462" dirty="0">
                          <a:solidFill>
                            <a:srgbClr val="000000"/>
                          </a:solidFill>
                          <a:latin typeface="Coco Gothic"/>
                        </a:rPr>
                        <a:t>3 x 12</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12 x 3</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27806">
                <a:tc>
                  <a:txBody>
                    <a:bodyPr/>
                    <a:lstStyle/>
                    <a:p>
                      <a:pPr algn="ctr">
                        <a:defRPr/>
                      </a:pPr>
                      <a:r>
                        <a:rPr lang="en-US" sz="1462" dirty="0">
                          <a:solidFill>
                            <a:srgbClr val="000000"/>
                          </a:solidFill>
                          <a:latin typeface="Coco Gothic"/>
                        </a:rPr>
                        <a:t>3 times as much as 12</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12 times as much as 3</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627806">
                <a:tc>
                  <a:txBody>
                    <a:bodyPr/>
                    <a:lstStyle/>
                    <a:p>
                      <a:pPr algn="ctr">
                        <a:defRPr/>
                      </a:pPr>
                      <a:r>
                        <a:rPr lang="en-US" sz="1462" dirty="0">
                          <a:solidFill>
                            <a:srgbClr val="000000"/>
                          </a:solidFill>
                          <a:latin typeface="Coco Gothic"/>
                        </a:rPr>
                        <a:t>Product of 3 and 12</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Product of 12 and 3</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27806">
                <a:tc>
                  <a:txBody>
                    <a:bodyPr/>
                    <a:lstStyle/>
                    <a:p>
                      <a:pPr algn="ctr">
                        <a:defRPr/>
                      </a:pPr>
                      <a:r>
                        <a:rPr lang="en-US" sz="1462" dirty="0">
                          <a:solidFill>
                            <a:srgbClr val="000000"/>
                          </a:solidFill>
                          <a:latin typeface="Coco Gothic"/>
                        </a:rPr>
                        <a:t>3 by 12</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12 by 3</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627806">
                <a:tc>
                  <a:txBody>
                    <a:bodyPr/>
                    <a:lstStyle/>
                    <a:p>
                      <a:pPr algn="ctr">
                        <a:defRPr/>
                      </a:pPr>
                      <a:r>
                        <a:rPr lang="en-US" sz="1462" dirty="0">
                          <a:solidFill>
                            <a:srgbClr val="000000"/>
                          </a:solidFill>
                          <a:latin typeface="Coco Gothic"/>
                        </a:rPr>
                        <a:t>3 groups of 12</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12 groups of 3</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627806">
                <a:tc>
                  <a:txBody>
                    <a:bodyPr/>
                    <a:lstStyle/>
                    <a:p>
                      <a:pPr algn="ctr">
                        <a:defRPr/>
                      </a:pPr>
                      <a:r>
                        <a:rPr lang="en-US" sz="1462" dirty="0">
                          <a:solidFill>
                            <a:srgbClr val="000000"/>
                          </a:solidFill>
                          <a:latin typeface="Coco Gothic"/>
                        </a:rPr>
                        <a:t>3⋅12</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12⋅3</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627806">
                <a:tc>
                  <a:txBody>
                    <a:bodyPr/>
                    <a:lstStyle/>
                    <a:p>
                      <a:pPr algn="ctr">
                        <a:defRPr/>
                      </a:pPr>
                      <a:r>
                        <a:rPr lang="en-US" sz="1462" dirty="0">
                          <a:solidFill>
                            <a:srgbClr val="000000"/>
                          </a:solidFill>
                          <a:latin typeface="Coco Gothic"/>
                        </a:rPr>
                        <a:t>Repeated addition</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Allocation or rate</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rgbClr val="FFF2CC"/>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3416289249"/>
              </p:ext>
            </p:extLst>
          </p:nvPr>
        </p:nvGraphicFramePr>
        <p:xfrm>
          <a:off x="0" y="0"/>
          <a:ext cx="10692000" cy="7559999"/>
        </p:xfrm>
        <a:graphic>
          <a:graphicData uri="http://schemas.openxmlformats.org/drawingml/2006/table">
            <a:tbl>
              <a:tblPr/>
              <a:tblGrid>
                <a:gridCol w="5346000">
                  <a:extLst>
                    <a:ext uri="{9D8B030D-6E8A-4147-A177-3AD203B41FA5}">
                      <a16:colId xmlns:a16="http://schemas.microsoft.com/office/drawing/2014/main" val="20000"/>
                    </a:ext>
                  </a:extLst>
                </a:gridCol>
                <a:gridCol w="5346000">
                  <a:extLst>
                    <a:ext uri="{9D8B030D-6E8A-4147-A177-3AD203B41FA5}">
                      <a16:colId xmlns:a16="http://schemas.microsoft.com/office/drawing/2014/main" val="20001"/>
                    </a:ext>
                  </a:extLst>
                </a:gridCol>
              </a:tblGrid>
              <a:tr h="633327">
                <a:tc>
                  <a:txBody>
                    <a:bodyPr/>
                    <a:lstStyle/>
                    <a:p>
                      <a:pPr algn="ctr">
                        <a:defRPr/>
                      </a:pPr>
                      <a:r>
                        <a:rPr lang="en-US" sz="1462" dirty="0">
                          <a:solidFill>
                            <a:srgbClr val="000000"/>
                          </a:solidFill>
                          <a:latin typeface="Coco Gothic"/>
                        </a:rPr>
                        <a:t>Array or area</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Scale factor</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33327">
                <a:tc>
                  <a:txBody>
                    <a:bodyPr/>
                    <a:lstStyle/>
                    <a:p>
                      <a:pPr algn="ctr">
                        <a:defRPr/>
                      </a:pPr>
                      <a:r>
                        <a:rPr lang="en-US" sz="1462" dirty="0">
                          <a:solidFill>
                            <a:srgbClr val="000000"/>
                          </a:solidFill>
                          <a:latin typeface="Coco Gothic"/>
                        </a:rPr>
                        <a:t>Cartesian product</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4DBFD"/>
                    </a:solidFill>
                  </a:tcPr>
                </a:tc>
                <a:tc>
                  <a:txBody>
                    <a:bodyPr/>
                    <a:lstStyle/>
                    <a:p>
                      <a:pPr algn="ctr"/>
                      <a:endParaRPr lang="en-US"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07524">
                <a:tc>
                  <a:txBody>
                    <a:bodyPr/>
                    <a:lstStyle/>
                    <a:p>
                      <a:pPr algn="ctr">
                        <a:defRPr/>
                      </a:pPr>
                      <a:r>
                        <a:rPr lang="en-US" sz="1462" dirty="0">
                          <a:solidFill>
                            <a:srgbClr val="000000"/>
                          </a:solidFill>
                          <a:latin typeface="Coco Gothic"/>
                        </a:rPr>
                        <a:t>Cakes come in 3 different sizes and any one of 12 different flavours.  How many different choices are there?</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endParaRPr lang="en-US"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07524">
                <a:tc>
                  <a:txBody>
                    <a:bodyPr/>
                    <a:lstStyle/>
                    <a:p>
                      <a:pPr algn="ctr">
                        <a:defRPr/>
                      </a:pPr>
                      <a:r>
                        <a:rPr lang="en-US" sz="1462" dirty="0">
                          <a:solidFill>
                            <a:srgbClr val="000000"/>
                          </a:solidFill>
                          <a:latin typeface="Coco Gothic"/>
                        </a:rPr>
                        <a:t>A cake has 3 chocolate buttons on top. If I have 12 cakes, how many buttons do I have?</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A shop sells 12 types of cake.  I buy 3 of each type, how many cakes do I buy?</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07524">
                <a:tc>
                  <a:txBody>
                    <a:bodyPr/>
                    <a:lstStyle/>
                    <a:p>
                      <a:pPr algn="ctr">
                        <a:defRPr/>
                      </a:pPr>
                      <a:r>
                        <a:rPr lang="en-US" sz="1462" dirty="0">
                          <a:solidFill>
                            <a:srgbClr val="000000"/>
                          </a:solidFill>
                          <a:latin typeface="Coco Gothic"/>
                        </a:rPr>
                        <a:t>Cakes are arranged on a rectangular plate in 3 rows and 12 columns.  How many cakes are there on a plate?</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1462" dirty="0">
                          <a:solidFill>
                            <a:srgbClr val="000000"/>
                          </a:solidFill>
                          <a:latin typeface="Coco Gothic"/>
                        </a:rPr>
                        <a:t>Louise has 12 cakes.  Jo has 3 times as many.  How many cakes does Jo have?</a:t>
                      </a:r>
                      <a:endParaRPr lang="en-US" sz="11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39770">
                <a:tc rowSpan="2">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rowSpan="2">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39770">
                <a:tc vMerge="1">
                  <a:txBody>
                    <a:bodyPr/>
                    <a:lstStyle/>
                    <a:p>
                      <a:endParaRPr lang="en-US"/>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vMerge="1">
                  <a:txBody>
                    <a:bodyPr/>
                    <a:lstStyle/>
                    <a:p>
                      <a:endParaRPr lang="en-US"/>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190307">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500926">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4DBFD"/>
                    </a:solidFill>
                  </a:tcPr>
                </a:tc>
                <a:extLst>
                  <a:ext uri="{0D108BD9-81ED-4DB2-BD59-A6C34878D82A}">
                    <a16:rowId xmlns:a16="http://schemas.microsoft.com/office/drawing/2014/main" val="10008"/>
                  </a:ext>
                </a:extLst>
              </a:tr>
            </a:tbl>
          </a:graphicData>
        </a:graphic>
      </p:graphicFrame>
      <p:graphicFrame>
        <p:nvGraphicFramePr>
          <p:cNvPr id="3" name="Table 3"/>
          <p:cNvGraphicFramePr>
            <a:graphicFrameLocks noGrp="1"/>
          </p:cNvGraphicFramePr>
          <p:nvPr/>
        </p:nvGraphicFramePr>
        <p:xfrm>
          <a:off x="234697" y="3780000"/>
          <a:ext cx="4858800" cy="1097280"/>
        </p:xfrm>
        <a:graphic>
          <a:graphicData uri="http://schemas.openxmlformats.org/drawingml/2006/table">
            <a:tbl>
              <a:tblPr/>
              <a:tblGrid>
                <a:gridCol w="404900">
                  <a:extLst>
                    <a:ext uri="{9D8B030D-6E8A-4147-A177-3AD203B41FA5}">
                      <a16:colId xmlns:a16="http://schemas.microsoft.com/office/drawing/2014/main" val="20000"/>
                    </a:ext>
                  </a:extLst>
                </a:gridCol>
                <a:gridCol w="404900">
                  <a:extLst>
                    <a:ext uri="{9D8B030D-6E8A-4147-A177-3AD203B41FA5}">
                      <a16:colId xmlns:a16="http://schemas.microsoft.com/office/drawing/2014/main" val="20001"/>
                    </a:ext>
                  </a:extLst>
                </a:gridCol>
                <a:gridCol w="404900">
                  <a:extLst>
                    <a:ext uri="{9D8B030D-6E8A-4147-A177-3AD203B41FA5}">
                      <a16:colId xmlns:a16="http://schemas.microsoft.com/office/drawing/2014/main" val="20002"/>
                    </a:ext>
                  </a:extLst>
                </a:gridCol>
                <a:gridCol w="404900">
                  <a:extLst>
                    <a:ext uri="{9D8B030D-6E8A-4147-A177-3AD203B41FA5}">
                      <a16:colId xmlns:a16="http://schemas.microsoft.com/office/drawing/2014/main" val="20003"/>
                    </a:ext>
                  </a:extLst>
                </a:gridCol>
                <a:gridCol w="404900">
                  <a:extLst>
                    <a:ext uri="{9D8B030D-6E8A-4147-A177-3AD203B41FA5}">
                      <a16:colId xmlns:a16="http://schemas.microsoft.com/office/drawing/2014/main" val="20004"/>
                    </a:ext>
                  </a:extLst>
                </a:gridCol>
                <a:gridCol w="404900">
                  <a:extLst>
                    <a:ext uri="{9D8B030D-6E8A-4147-A177-3AD203B41FA5}">
                      <a16:colId xmlns:a16="http://schemas.microsoft.com/office/drawing/2014/main" val="20005"/>
                    </a:ext>
                  </a:extLst>
                </a:gridCol>
                <a:gridCol w="404900">
                  <a:extLst>
                    <a:ext uri="{9D8B030D-6E8A-4147-A177-3AD203B41FA5}">
                      <a16:colId xmlns:a16="http://schemas.microsoft.com/office/drawing/2014/main" val="20006"/>
                    </a:ext>
                  </a:extLst>
                </a:gridCol>
                <a:gridCol w="404900">
                  <a:extLst>
                    <a:ext uri="{9D8B030D-6E8A-4147-A177-3AD203B41FA5}">
                      <a16:colId xmlns:a16="http://schemas.microsoft.com/office/drawing/2014/main" val="20007"/>
                    </a:ext>
                  </a:extLst>
                </a:gridCol>
                <a:gridCol w="404900">
                  <a:extLst>
                    <a:ext uri="{9D8B030D-6E8A-4147-A177-3AD203B41FA5}">
                      <a16:colId xmlns:a16="http://schemas.microsoft.com/office/drawing/2014/main" val="20008"/>
                    </a:ext>
                  </a:extLst>
                </a:gridCol>
                <a:gridCol w="404900">
                  <a:extLst>
                    <a:ext uri="{9D8B030D-6E8A-4147-A177-3AD203B41FA5}">
                      <a16:colId xmlns:a16="http://schemas.microsoft.com/office/drawing/2014/main" val="20009"/>
                    </a:ext>
                  </a:extLst>
                </a:gridCol>
                <a:gridCol w="404900">
                  <a:extLst>
                    <a:ext uri="{9D8B030D-6E8A-4147-A177-3AD203B41FA5}">
                      <a16:colId xmlns:a16="http://schemas.microsoft.com/office/drawing/2014/main" val="20010"/>
                    </a:ext>
                  </a:extLst>
                </a:gridCol>
                <a:gridCol w="404900">
                  <a:extLst>
                    <a:ext uri="{9D8B030D-6E8A-4147-A177-3AD203B41FA5}">
                      <a16:colId xmlns:a16="http://schemas.microsoft.com/office/drawing/2014/main" val="20011"/>
                    </a:ext>
                  </a:extLst>
                </a:gridCol>
              </a:tblGrid>
              <a:tr h="247650">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7650">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7650">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4" name="Picture 4"/>
          <p:cNvPicPr>
            <a:picLocks noChangeAspect="1"/>
          </p:cNvPicPr>
          <p:nvPr/>
        </p:nvPicPr>
        <p:blipFill>
          <a:blip r:embed="rId2"/>
          <a:srcRect/>
          <a:stretch>
            <a:fillRect/>
          </a:stretch>
        </p:blipFill>
        <p:spPr>
          <a:xfrm>
            <a:off x="1150432" y="5068741"/>
            <a:ext cx="3027335" cy="753050"/>
          </a:xfrm>
          <a:prstGeom prst="rect">
            <a:avLst/>
          </a:prstGeom>
        </p:spPr>
      </p:pic>
      <p:pic>
        <p:nvPicPr>
          <p:cNvPr id="5" name="Picture 5"/>
          <p:cNvPicPr>
            <a:picLocks noChangeAspect="1"/>
          </p:cNvPicPr>
          <p:nvPr/>
        </p:nvPicPr>
        <p:blipFill>
          <a:blip r:embed="rId3"/>
          <a:srcRect/>
          <a:stretch>
            <a:fillRect/>
          </a:stretch>
        </p:blipFill>
        <p:spPr>
          <a:xfrm>
            <a:off x="7062540" y="3515976"/>
            <a:ext cx="1886821" cy="1270997"/>
          </a:xfrm>
          <a:prstGeom prst="rect">
            <a:avLst/>
          </a:prstGeom>
        </p:spPr>
      </p:pic>
      <p:pic>
        <p:nvPicPr>
          <p:cNvPr id="6" name="Picture 6"/>
          <p:cNvPicPr>
            <a:picLocks noChangeAspect="1"/>
          </p:cNvPicPr>
          <p:nvPr/>
        </p:nvPicPr>
        <p:blipFill>
          <a:blip r:embed="rId4"/>
          <a:srcRect/>
          <a:stretch>
            <a:fillRect/>
          </a:stretch>
        </p:blipFill>
        <p:spPr>
          <a:xfrm>
            <a:off x="6914121" y="4933630"/>
            <a:ext cx="2604691" cy="1023272"/>
          </a:xfrm>
          <a:prstGeom prst="rect">
            <a:avLst/>
          </a:prstGeom>
        </p:spPr>
      </p:pic>
      <p:pic>
        <p:nvPicPr>
          <p:cNvPr id="7" name="Picture 7"/>
          <p:cNvPicPr>
            <a:picLocks noChangeAspect="1"/>
          </p:cNvPicPr>
          <p:nvPr/>
        </p:nvPicPr>
        <p:blipFill>
          <a:blip r:embed="rId5"/>
          <a:srcRect/>
          <a:stretch>
            <a:fillRect/>
          </a:stretch>
        </p:blipFill>
        <p:spPr>
          <a:xfrm>
            <a:off x="1529519" y="6136582"/>
            <a:ext cx="2572984" cy="1334836"/>
          </a:xfrm>
          <a:prstGeom prst="rect">
            <a:avLst/>
          </a:prstGeom>
        </p:spPr>
      </p:pic>
      <p:pic>
        <p:nvPicPr>
          <p:cNvPr id="8" name="Picture 8"/>
          <p:cNvPicPr>
            <a:picLocks noChangeAspect="1"/>
          </p:cNvPicPr>
          <p:nvPr/>
        </p:nvPicPr>
        <p:blipFill>
          <a:blip r:embed="rId6"/>
          <a:srcRect/>
          <a:stretch>
            <a:fillRect/>
          </a:stretch>
        </p:blipFill>
        <p:spPr>
          <a:xfrm>
            <a:off x="5662905" y="6275468"/>
            <a:ext cx="4686090" cy="1111403"/>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rgbClr val="FFF2CC"/>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0" y="0"/>
          <a:ext cx="10692000" cy="7560000"/>
        </p:xfrm>
        <a:graphic>
          <a:graphicData uri="http://schemas.openxmlformats.org/drawingml/2006/table">
            <a:tbl>
              <a:tblPr/>
              <a:tblGrid>
                <a:gridCol w="5400602">
                  <a:extLst>
                    <a:ext uri="{9D8B030D-6E8A-4147-A177-3AD203B41FA5}">
                      <a16:colId xmlns:a16="http://schemas.microsoft.com/office/drawing/2014/main" val="20000"/>
                    </a:ext>
                  </a:extLst>
                </a:gridCol>
                <a:gridCol w="5291398">
                  <a:extLst>
                    <a:ext uri="{9D8B030D-6E8A-4147-A177-3AD203B41FA5}">
                      <a16:colId xmlns:a16="http://schemas.microsoft.com/office/drawing/2014/main" val="20001"/>
                    </a:ext>
                  </a:extLst>
                </a:gridCol>
              </a:tblGrid>
              <a:tr h="1399539">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4DBFD"/>
                    </a:solidFill>
                  </a:tcPr>
                </a:tc>
                <a:extLst>
                  <a:ext uri="{0D108BD9-81ED-4DB2-BD59-A6C34878D82A}">
                    <a16:rowId xmlns:a16="http://schemas.microsoft.com/office/drawing/2014/main" val="10000"/>
                  </a:ext>
                </a:extLst>
              </a:tr>
              <a:tr h="1383049">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99974">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54421">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27305">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195712">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3" name="Picture 3"/>
          <p:cNvPicPr>
            <a:picLocks noChangeAspect="1"/>
          </p:cNvPicPr>
          <p:nvPr/>
        </p:nvPicPr>
        <p:blipFill>
          <a:blip r:embed="rId2"/>
          <a:srcRect/>
          <a:stretch>
            <a:fillRect/>
          </a:stretch>
        </p:blipFill>
        <p:spPr>
          <a:xfrm>
            <a:off x="5888290" y="1508963"/>
            <a:ext cx="4305463" cy="1196569"/>
          </a:xfrm>
          <a:prstGeom prst="rect">
            <a:avLst/>
          </a:prstGeom>
        </p:spPr>
      </p:pic>
      <p:pic>
        <p:nvPicPr>
          <p:cNvPr id="4" name="Picture 4"/>
          <p:cNvPicPr>
            <a:picLocks noChangeAspect="1"/>
          </p:cNvPicPr>
          <p:nvPr/>
        </p:nvPicPr>
        <p:blipFill>
          <a:blip r:embed="rId3"/>
          <a:srcRect/>
          <a:stretch>
            <a:fillRect/>
          </a:stretch>
        </p:blipFill>
        <p:spPr>
          <a:xfrm>
            <a:off x="448543" y="23764"/>
            <a:ext cx="4415291" cy="1305072"/>
          </a:xfrm>
          <a:prstGeom prst="rect">
            <a:avLst/>
          </a:prstGeom>
        </p:spPr>
      </p:pic>
      <p:pic>
        <p:nvPicPr>
          <p:cNvPr id="5" name="Picture 5"/>
          <p:cNvPicPr>
            <a:picLocks noChangeAspect="1"/>
          </p:cNvPicPr>
          <p:nvPr/>
        </p:nvPicPr>
        <p:blipFill>
          <a:blip r:embed="rId4"/>
          <a:srcRect/>
          <a:stretch>
            <a:fillRect/>
          </a:stretch>
        </p:blipFill>
        <p:spPr>
          <a:xfrm>
            <a:off x="5541791" y="183163"/>
            <a:ext cx="4998461" cy="1145673"/>
          </a:xfrm>
          <a:prstGeom prst="rect">
            <a:avLst/>
          </a:prstGeom>
        </p:spPr>
      </p:pic>
      <p:pic>
        <p:nvPicPr>
          <p:cNvPr id="6" name="Picture 6"/>
          <p:cNvPicPr>
            <a:picLocks noChangeAspect="1"/>
          </p:cNvPicPr>
          <p:nvPr/>
        </p:nvPicPr>
        <p:blipFill>
          <a:blip r:embed="rId5"/>
          <a:srcRect/>
          <a:stretch>
            <a:fillRect/>
          </a:stretch>
        </p:blipFill>
        <p:spPr>
          <a:xfrm>
            <a:off x="1087013" y="1530966"/>
            <a:ext cx="3138351" cy="1174566"/>
          </a:xfrm>
          <a:prstGeom prst="rect">
            <a:avLst/>
          </a:prstGeom>
        </p:spPr>
      </p:pic>
      <p:pic>
        <p:nvPicPr>
          <p:cNvPr id="7" name="Picture 7"/>
          <p:cNvPicPr>
            <a:picLocks noChangeAspect="1"/>
          </p:cNvPicPr>
          <p:nvPr/>
        </p:nvPicPr>
        <p:blipFill>
          <a:blip r:embed="rId6"/>
          <a:srcRect/>
          <a:stretch>
            <a:fillRect/>
          </a:stretch>
        </p:blipFill>
        <p:spPr>
          <a:xfrm>
            <a:off x="163243" y="2905557"/>
            <a:ext cx="4985890" cy="858540"/>
          </a:xfrm>
          <a:prstGeom prst="rect">
            <a:avLst/>
          </a:prstGeom>
        </p:spPr>
      </p:pic>
      <p:pic>
        <p:nvPicPr>
          <p:cNvPr id="8" name="Picture 8"/>
          <p:cNvPicPr>
            <a:picLocks noChangeAspect="1"/>
          </p:cNvPicPr>
          <p:nvPr/>
        </p:nvPicPr>
        <p:blipFill>
          <a:blip r:embed="rId7"/>
          <a:srcRect/>
          <a:stretch>
            <a:fillRect/>
          </a:stretch>
        </p:blipFill>
        <p:spPr>
          <a:xfrm>
            <a:off x="6352549" y="2905557"/>
            <a:ext cx="3376945" cy="974119"/>
          </a:xfrm>
          <a:prstGeom prst="rect">
            <a:avLst/>
          </a:prstGeom>
        </p:spPr>
      </p:pic>
      <p:pic>
        <p:nvPicPr>
          <p:cNvPr id="9" name="Picture 9"/>
          <p:cNvPicPr>
            <a:picLocks noChangeAspect="1"/>
          </p:cNvPicPr>
          <p:nvPr/>
        </p:nvPicPr>
        <p:blipFill>
          <a:blip r:embed="rId8"/>
          <a:srcRect/>
          <a:stretch>
            <a:fillRect/>
          </a:stretch>
        </p:blipFill>
        <p:spPr>
          <a:xfrm>
            <a:off x="163243" y="4106244"/>
            <a:ext cx="5085325" cy="851933"/>
          </a:xfrm>
          <a:prstGeom prst="rect">
            <a:avLst/>
          </a:prstGeom>
        </p:spPr>
      </p:pic>
      <p:pic>
        <p:nvPicPr>
          <p:cNvPr id="10" name="Picture 10"/>
          <p:cNvPicPr>
            <a:picLocks noChangeAspect="1"/>
          </p:cNvPicPr>
          <p:nvPr/>
        </p:nvPicPr>
        <p:blipFill>
          <a:blip r:embed="rId9"/>
          <a:srcRect/>
          <a:stretch>
            <a:fillRect/>
          </a:stretch>
        </p:blipFill>
        <p:spPr>
          <a:xfrm>
            <a:off x="6344400" y="4106244"/>
            <a:ext cx="3393244" cy="858888"/>
          </a:xfrm>
          <a:prstGeom prst="rect">
            <a:avLst/>
          </a:prstGeom>
        </p:spPr>
      </p:pic>
      <p:pic>
        <p:nvPicPr>
          <p:cNvPr id="11" name="Picture 11"/>
          <p:cNvPicPr>
            <a:picLocks noChangeAspect="1"/>
          </p:cNvPicPr>
          <p:nvPr/>
        </p:nvPicPr>
        <p:blipFill>
          <a:blip r:embed="rId10"/>
          <a:srcRect/>
          <a:stretch>
            <a:fillRect/>
          </a:stretch>
        </p:blipFill>
        <p:spPr>
          <a:xfrm>
            <a:off x="1203165" y="5234252"/>
            <a:ext cx="2755382" cy="1021225"/>
          </a:xfrm>
          <a:prstGeom prst="rect">
            <a:avLst/>
          </a:prstGeom>
        </p:spPr>
      </p:pic>
      <p:pic>
        <p:nvPicPr>
          <p:cNvPr id="12" name="Picture 12"/>
          <p:cNvPicPr>
            <a:picLocks noChangeAspect="1"/>
          </p:cNvPicPr>
          <p:nvPr/>
        </p:nvPicPr>
        <p:blipFill>
          <a:blip r:embed="rId11"/>
          <a:srcRect/>
          <a:stretch>
            <a:fillRect/>
          </a:stretch>
        </p:blipFill>
        <p:spPr>
          <a:xfrm>
            <a:off x="6271111" y="5234252"/>
            <a:ext cx="3458383" cy="1021225"/>
          </a:xfrm>
          <a:prstGeom prst="rect">
            <a:avLst/>
          </a:prstGeom>
        </p:spPr>
      </p:pic>
      <p:pic>
        <p:nvPicPr>
          <p:cNvPr id="13" name="Picture 13"/>
          <p:cNvPicPr>
            <a:picLocks noChangeAspect="1"/>
          </p:cNvPicPr>
          <p:nvPr/>
        </p:nvPicPr>
        <p:blipFill>
          <a:blip r:embed="rId12"/>
          <a:srcRect/>
          <a:stretch>
            <a:fillRect/>
          </a:stretch>
        </p:blipFill>
        <p:spPr>
          <a:xfrm>
            <a:off x="163243" y="6598377"/>
            <a:ext cx="4985890" cy="55052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121424" y="834636"/>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730250"/>
            <a:ext cx="99106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65100" y="654050"/>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5</a:t>
              </a:r>
            </a:p>
          </p:txBody>
        </p:sp>
      </p:grpSp>
      <p:grpSp>
        <p:nvGrpSpPr>
          <p:cNvPr id="12" name="Group 12"/>
          <p:cNvGrpSpPr/>
          <p:nvPr/>
        </p:nvGrpSpPr>
        <p:grpSpPr>
          <a:xfrm>
            <a:off x="684529" y="742019"/>
            <a:ext cx="9187377" cy="674031"/>
            <a:chOff x="0" y="-28575"/>
            <a:chExt cx="3292549" cy="686219"/>
          </a:xfrm>
        </p:grpSpPr>
        <p:sp>
          <p:nvSpPr>
            <p:cNvPr id="13" name="Freeform 13"/>
            <p:cNvSpPr/>
            <p:nvPr/>
          </p:nvSpPr>
          <p:spPr>
            <a:xfrm>
              <a:off x="0" y="0"/>
              <a:ext cx="3292549" cy="248741"/>
            </a:xfrm>
            <a:custGeom>
              <a:avLst/>
              <a:gdLst/>
              <a:ahLst/>
              <a:cxnLst/>
              <a:rect l="l" t="t" r="r" b="b"/>
              <a:pathLst>
                <a:path w="3292549" h="248741">
                  <a:moveTo>
                    <a:pt x="31179" y="0"/>
                  </a:moveTo>
                  <a:lnTo>
                    <a:pt x="3261370" y="0"/>
                  </a:lnTo>
                  <a:cubicBezTo>
                    <a:pt x="3278589" y="0"/>
                    <a:pt x="3292549" y="13959"/>
                    <a:pt x="3292549" y="31179"/>
                  </a:cubicBezTo>
                  <a:lnTo>
                    <a:pt x="3292549" y="217562"/>
                  </a:lnTo>
                  <a:cubicBezTo>
                    <a:pt x="3292549" y="234782"/>
                    <a:pt x="3278589" y="248741"/>
                    <a:pt x="3261370" y="248741"/>
                  </a:cubicBezTo>
                  <a:lnTo>
                    <a:pt x="31179" y="248741"/>
                  </a:lnTo>
                  <a:cubicBezTo>
                    <a:pt x="13959" y="248741"/>
                    <a:pt x="0" y="234782"/>
                    <a:pt x="0" y="217562"/>
                  </a:cubicBezTo>
                  <a:lnTo>
                    <a:pt x="0" y="31179"/>
                  </a:lnTo>
                  <a:cubicBezTo>
                    <a:pt x="0" y="13959"/>
                    <a:pt x="13959" y="0"/>
                    <a:pt x="31179" y="0"/>
                  </a:cubicBezTo>
                  <a:close/>
                </a:path>
              </a:pathLst>
            </a:custGeom>
            <a:solidFill>
              <a:srgbClr val="626161"/>
            </a:solidFill>
          </p:spPr>
          <p:txBody>
            <a:bodyPr/>
            <a:lstStyle/>
            <a:p>
              <a:endParaRPr lang="en-GB"/>
            </a:p>
          </p:txBody>
        </p:sp>
        <p:sp>
          <p:nvSpPr>
            <p:cNvPr id="14" name="TextBox 14"/>
            <p:cNvSpPr txBox="1"/>
            <p:nvPr/>
          </p:nvSpPr>
          <p:spPr>
            <a:xfrm>
              <a:off x="0" y="-28575"/>
              <a:ext cx="3282011" cy="686219"/>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Thinking about structure by comparing meanings and representations</a:t>
              </a:r>
            </a:p>
            <a:p>
              <a:pPr algn="just">
                <a:lnSpc>
                  <a:spcPts val="2239"/>
                </a:lnSpc>
              </a:pPr>
              <a:r>
                <a:rPr lang="en-US" sz="1599" spc="100" dirty="0">
                  <a:solidFill>
                    <a:srgbClr val="FFFFFF"/>
                  </a:solidFill>
                  <a:latin typeface="Century Gothic"/>
                </a:rPr>
                <a:t>Content focus: Multiplication</a:t>
              </a:r>
            </a:p>
          </p:txBody>
        </p:sp>
      </p:grpSp>
      <p:sp>
        <p:nvSpPr>
          <p:cNvPr id="15" name="TextBox 15"/>
          <p:cNvSpPr txBox="1"/>
          <p:nvPr/>
        </p:nvSpPr>
        <p:spPr>
          <a:xfrm>
            <a:off x="496624" y="1773160"/>
            <a:ext cx="9375282" cy="4354334"/>
          </a:xfrm>
          <a:prstGeom prst="rect">
            <a:avLst/>
          </a:prstGeom>
        </p:spPr>
        <p:txBody>
          <a:bodyPr lIns="0" tIns="0" rIns="0" bIns="0" rtlCol="0" anchor="t">
            <a:spAutoFit/>
          </a:bodyPr>
          <a:lstStyle/>
          <a:p>
            <a:pPr>
              <a:lnSpc>
                <a:spcPts val="1679"/>
              </a:lnSpc>
            </a:pPr>
            <a:r>
              <a:rPr lang="en-US" sz="1400" b="1" dirty="0">
                <a:solidFill>
                  <a:srgbClr val="000000"/>
                </a:solidFill>
                <a:latin typeface="Coco Gothic" panose="020B0604020202020204" charset="0"/>
              </a:rPr>
              <a:t>Deep version (for longer mentor sessions, ‘homework’, and/or working with groups and colleagues) </a:t>
            </a:r>
          </a:p>
          <a:p>
            <a:pPr>
              <a:lnSpc>
                <a:spcPts val="1679"/>
              </a:lnSpc>
            </a:pPr>
            <a:endParaRPr lang="en-US" sz="1400" dirty="0">
              <a:solidFill>
                <a:srgbClr val="000000"/>
              </a:solidFill>
              <a:latin typeface="Coco Gothic" panose="020B0604020202020204" charset="0"/>
            </a:endParaRPr>
          </a:p>
          <a:p>
            <a:pPr>
              <a:lnSpc>
                <a:spcPts val="1679"/>
              </a:lnSpc>
            </a:pPr>
            <a:r>
              <a:rPr lang="en-US" sz="1400" dirty="0">
                <a:solidFill>
                  <a:srgbClr val="000000"/>
                </a:solidFill>
                <a:latin typeface="Coco Gothic" panose="020B0604020202020204" charset="0"/>
              </a:rPr>
              <a:t>This is a card-sorting activity that is similar to the quick version but with additional pedagogical suggestions that could generate deeper engagement and discussion. First sort the first few pages of cards into groups that mean ‘the same thing’. Then the images are included and matched to the groupings, which may have to be reorganised as the task proceeds. Finally introduce the word versions  – these illustrate different meanings (e.g. repeated addition, scaling, correspondence) of multiplication and generate discussion about whether some representations (notation and pictorial) are better suited to some meanings than to others. Then novices can find a topic in the NC that might call for multiplication and discuss how they can find out what meanings their pupils would bring to the task. It would benefit all novices to work with the full set at some stage, since all meanings of ‘multiplication’ have roots and other connections to everyday situations, but cards that can be removed for primary teachers have been coloured mauve in the set above.</a:t>
            </a:r>
          </a:p>
          <a:p>
            <a:pPr>
              <a:lnSpc>
                <a:spcPts val="1679"/>
              </a:lnSpc>
            </a:pPr>
            <a:endParaRPr lang="en-US" sz="1400" dirty="0">
              <a:solidFill>
                <a:srgbClr val="000000"/>
              </a:solidFill>
              <a:latin typeface="Coco Gothic" panose="020B0604020202020204" charset="0"/>
            </a:endParaRPr>
          </a:p>
          <a:p>
            <a:pPr>
              <a:lnSpc>
                <a:spcPts val="1679"/>
              </a:lnSpc>
            </a:pPr>
            <a:r>
              <a:rPr lang="en-US" sz="1400" dirty="0">
                <a:solidFill>
                  <a:srgbClr val="000000"/>
                </a:solidFill>
                <a:latin typeface="Coco Gothic" panose="020B0604020202020204" charset="0"/>
              </a:rPr>
              <a:t>The full versions of usable cards is given in editable table format to download, edit and print </a:t>
            </a:r>
            <a:r>
              <a:rPr lang="en-US" sz="1400" dirty="0">
                <a:solidFill>
                  <a:srgbClr val="000000"/>
                </a:solidFill>
                <a:latin typeface="Coco Gothic" panose="020B0604020202020204" charset="0"/>
                <a:hlinkClick r:id="rId2"/>
              </a:rPr>
              <a:t>here</a:t>
            </a:r>
            <a:r>
              <a:rPr lang="en-US" sz="1400" dirty="0">
                <a:solidFill>
                  <a:srgbClr val="000000"/>
                </a:solidFill>
                <a:latin typeface="Coco Gothic" panose="020B0604020202020204" charset="0"/>
              </a:rPr>
              <a:t>. They are also available to view only </a:t>
            </a:r>
            <a:r>
              <a:rPr lang="en-US" sz="1400" dirty="0">
                <a:solidFill>
                  <a:srgbClr val="000000"/>
                </a:solidFill>
                <a:latin typeface="Coco Gothic" panose="020B0604020202020204" charset="0"/>
                <a:hlinkClick r:id="rId3" action="ppaction://hlinksldjump"/>
              </a:rPr>
              <a:t>here</a:t>
            </a:r>
            <a:r>
              <a:rPr lang="en-US" sz="1400" dirty="0">
                <a:solidFill>
                  <a:srgbClr val="000000"/>
                </a:solidFill>
                <a:latin typeface="Coco Gothic" panose="020B0604020202020204" charset="0"/>
              </a:rPr>
              <a:t>.</a:t>
            </a:r>
          </a:p>
          <a:p>
            <a:pPr>
              <a:lnSpc>
                <a:spcPts val="1679"/>
              </a:lnSpc>
            </a:pPr>
            <a:endParaRPr lang="en-US" sz="1400" dirty="0">
              <a:solidFill>
                <a:srgbClr val="000000"/>
              </a:solidFill>
              <a:latin typeface="Coco Gothic" panose="020B0604020202020204" charset="0"/>
            </a:endParaRPr>
          </a:p>
          <a:p>
            <a:pPr>
              <a:lnSpc>
                <a:spcPts val="1679"/>
              </a:lnSpc>
            </a:pPr>
            <a:r>
              <a:rPr lang="en-US" sz="1400" dirty="0">
                <a:solidFill>
                  <a:srgbClr val="000000"/>
                </a:solidFill>
                <a:latin typeface="Coco Gothic" panose="020B0604020202020204" charset="0"/>
              </a:rPr>
              <a:t>There is also a small set of fives, twos and ten </a:t>
            </a:r>
            <a:r>
              <a:rPr lang="en-US" sz="1400" dirty="0">
                <a:solidFill>
                  <a:srgbClr val="000000"/>
                </a:solidFill>
                <a:latin typeface="Coco Gothic" panose="020B0604020202020204" charset="0"/>
                <a:hlinkClick r:id="rId4" action="ppaction://hlinksldjump"/>
              </a:rPr>
              <a:t>here</a:t>
            </a:r>
            <a:r>
              <a:rPr lang="en-US" sz="1400" dirty="0">
                <a:solidFill>
                  <a:srgbClr val="000000"/>
                </a:solidFill>
                <a:latin typeface="Coco Gothic" panose="020B0604020202020204" charset="0"/>
              </a:rPr>
              <a:t>.</a:t>
            </a:r>
          </a:p>
          <a:p>
            <a:pPr>
              <a:lnSpc>
                <a:spcPts val="1679"/>
              </a:lnSpc>
            </a:pPr>
            <a:endParaRPr lang="en-US" sz="1400" dirty="0">
              <a:solidFill>
                <a:srgbClr val="000000"/>
              </a:solidFill>
              <a:latin typeface="Coco Gothic" panose="020B0604020202020204" charset="0"/>
            </a:endParaRPr>
          </a:p>
          <a:p>
            <a:pPr marL="0" lvl="0" indent="0" algn="l">
              <a:lnSpc>
                <a:spcPts val="1679"/>
              </a:lnSpc>
              <a:spcBef>
                <a:spcPct val="0"/>
              </a:spcBef>
            </a:pPr>
            <a:r>
              <a:rPr lang="en-GB" sz="1400" dirty="0">
                <a:solidFill>
                  <a:srgbClr val="000000"/>
                </a:solidFill>
                <a:latin typeface="Coco Gothic" panose="020B0604020202020204" charset="0"/>
              </a:rPr>
              <a:t>We give details about how these have been used successfully with secondary novices in the file: ITT Mentoring Toolkit user reports and adaptations.</a:t>
            </a:r>
            <a:endParaRPr lang="en-US" sz="1400" dirty="0">
              <a:solidFill>
                <a:srgbClr val="000000"/>
              </a:solidFill>
              <a:latin typeface="Coco Gothic" panose="020B060402020202020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241300" y="811568"/>
            <a:ext cx="10166209"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165100" y="756000"/>
            <a:ext cx="97709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241300" y="654050"/>
            <a:ext cx="9598083" cy="966166"/>
            <a:chOff x="0" y="-38100"/>
            <a:chExt cx="3494353" cy="346252"/>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46252"/>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5</a:t>
              </a:r>
            </a:p>
          </p:txBody>
        </p:sp>
      </p:grpSp>
      <p:sp>
        <p:nvSpPr>
          <p:cNvPr id="14" name="TextBox 14"/>
          <p:cNvSpPr txBox="1"/>
          <p:nvPr/>
        </p:nvSpPr>
        <p:spPr>
          <a:xfrm>
            <a:off x="774699" y="730250"/>
            <a:ext cx="9157973" cy="826431"/>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Thinking about structure by comparing meanings and representations</a:t>
            </a:r>
          </a:p>
          <a:p>
            <a:pPr algn="just">
              <a:lnSpc>
                <a:spcPts val="2239"/>
              </a:lnSpc>
            </a:pPr>
            <a:r>
              <a:rPr lang="en-US" sz="1599" spc="100" dirty="0">
                <a:solidFill>
                  <a:srgbClr val="FFFFFF"/>
                </a:solidFill>
                <a:latin typeface="Century Gothic"/>
              </a:rPr>
              <a:t>Content focus: Multiplication</a:t>
            </a:r>
          </a:p>
        </p:txBody>
      </p:sp>
      <p:sp>
        <p:nvSpPr>
          <p:cNvPr id="15" name="TextBox 15"/>
          <p:cNvSpPr txBox="1"/>
          <p:nvPr/>
        </p:nvSpPr>
        <p:spPr>
          <a:xfrm>
            <a:off x="435432" y="1644650"/>
            <a:ext cx="9770900" cy="5183855"/>
          </a:xfrm>
          <a:prstGeom prst="rect">
            <a:avLst/>
          </a:prstGeom>
        </p:spPr>
        <p:txBody>
          <a:bodyPr wrap="square" lIns="0" tIns="0" rIns="0" bIns="0" rtlCol="0" anchor="t">
            <a:spAutoFit/>
          </a:bodyPr>
          <a:lstStyle/>
          <a:p>
            <a:pPr>
              <a:lnSpc>
                <a:spcPts val="1540"/>
              </a:lnSpc>
            </a:pPr>
            <a:r>
              <a:rPr lang="en-US" sz="1100" b="1" dirty="0">
                <a:solidFill>
                  <a:srgbClr val="000000"/>
                </a:solidFill>
                <a:latin typeface="Coco Gothic" panose="020B0604020202020204" charset="0"/>
              </a:rPr>
              <a:t>Notes on using multiplication cards with groups of secondary novices</a:t>
            </a:r>
          </a:p>
          <a:p>
            <a:pPr>
              <a:lnSpc>
                <a:spcPts val="1540"/>
              </a:lnSpc>
            </a:pPr>
            <a:r>
              <a:rPr lang="en-US" sz="1100" dirty="0">
                <a:solidFill>
                  <a:srgbClr val="000000"/>
                </a:solidFill>
                <a:latin typeface="Coco Gothic" panose="020B0604020202020204" charset="0"/>
              </a:rPr>
              <a:t>I usually print out the cards (on card) and have one set for each group of student teachers (4-6 in a group). The first 4 pages are on one </a:t>
            </a:r>
            <a:r>
              <a:rPr lang="en-US" sz="1100" dirty="0" err="1">
                <a:solidFill>
                  <a:srgbClr val="000000"/>
                </a:solidFill>
                <a:latin typeface="Coco Gothic" panose="020B0604020202020204" charset="0"/>
              </a:rPr>
              <a:t>colour</a:t>
            </a:r>
            <a:r>
              <a:rPr lang="en-US" sz="1100" dirty="0">
                <a:solidFill>
                  <a:srgbClr val="000000"/>
                </a:solidFill>
                <a:latin typeface="Coco Gothic" panose="020B0604020202020204" charset="0"/>
              </a:rPr>
              <a:t>, the next two in a different colour, the rest in a third </a:t>
            </a:r>
            <a:r>
              <a:rPr lang="en-US" sz="1100" dirty="0" err="1">
                <a:solidFill>
                  <a:srgbClr val="000000"/>
                </a:solidFill>
                <a:latin typeface="Coco Gothic" panose="020B0604020202020204" charset="0"/>
              </a:rPr>
              <a:t>colour</a:t>
            </a:r>
            <a:r>
              <a:rPr lang="en-US" sz="1100" dirty="0">
                <a:solidFill>
                  <a:srgbClr val="000000"/>
                </a:solidFill>
                <a:latin typeface="Coco Gothic" panose="020B0604020202020204" charset="0"/>
              </a:rPr>
              <a:t>.</a:t>
            </a:r>
          </a:p>
          <a:p>
            <a:pPr>
              <a:lnSpc>
                <a:spcPts val="1540"/>
              </a:lnSpc>
            </a:pPr>
            <a:r>
              <a:rPr lang="en-US" sz="1100" dirty="0">
                <a:solidFill>
                  <a:srgbClr val="000000"/>
                </a:solidFill>
                <a:latin typeface="Coco Gothic" panose="020B0604020202020204" charset="0"/>
              </a:rPr>
              <a:t>The cards are initially face down in piles.</a:t>
            </a:r>
          </a:p>
          <a:p>
            <a:pPr>
              <a:lnSpc>
                <a:spcPts val="1540"/>
              </a:lnSpc>
            </a:pPr>
            <a:r>
              <a:rPr lang="en-US" sz="1100" b="1" dirty="0">
                <a:solidFill>
                  <a:srgbClr val="000000"/>
                </a:solidFill>
                <a:latin typeface="Coco Gothic" panose="020B0604020202020204" charset="0"/>
              </a:rPr>
              <a:t>Stage 1</a:t>
            </a:r>
          </a:p>
          <a:p>
            <a:pPr>
              <a:lnSpc>
                <a:spcPts val="1540"/>
              </a:lnSpc>
            </a:pPr>
            <a:r>
              <a:rPr lang="en-US" sz="1100" dirty="0">
                <a:solidFill>
                  <a:srgbClr val="000000"/>
                </a:solidFill>
                <a:latin typeface="Coco Gothic" panose="020B0604020202020204" charset="0"/>
              </a:rPr>
              <a:t>To begin with I ask the student teachers to group the cards from the first 4 pages according to whether they have the same meaning or not. </a:t>
            </a:r>
          </a:p>
          <a:p>
            <a:pPr marL="237491" lvl="1" indent="-118745">
              <a:lnSpc>
                <a:spcPts val="1540"/>
              </a:lnSpc>
              <a:buFont typeface="Arial"/>
              <a:buChar char="•"/>
            </a:pPr>
            <a:r>
              <a:rPr lang="en-US" sz="1100" dirty="0">
                <a:solidFill>
                  <a:srgbClr val="000000"/>
                </a:solidFill>
                <a:latin typeface="Coco Gothic" panose="020B0604020202020204" charset="0"/>
              </a:rPr>
              <a:t>There is usually someone who will say that they are all the same (because they have the same answer)</a:t>
            </a:r>
          </a:p>
          <a:p>
            <a:pPr marL="237491" lvl="1" indent="-118745">
              <a:lnSpc>
                <a:spcPts val="1540"/>
              </a:lnSpc>
              <a:buFont typeface="Arial"/>
              <a:buChar char="•"/>
            </a:pPr>
            <a:r>
              <a:rPr lang="en-US" sz="1100" dirty="0">
                <a:solidFill>
                  <a:srgbClr val="000000"/>
                </a:solidFill>
                <a:latin typeface="Coco Gothic" panose="020B0604020202020204" charset="0"/>
              </a:rPr>
              <a:t>There is usually a debate over whether “3 times 12” is the same as “3 lots of 12” or “12 lots of 3”</a:t>
            </a:r>
          </a:p>
          <a:p>
            <a:pPr marL="237491" lvl="1" indent="-118745">
              <a:lnSpc>
                <a:spcPts val="1540"/>
              </a:lnSpc>
              <a:buFont typeface="Arial"/>
              <a:buChar char="•"/>
            </a:pPr>
            <a:r>
              <a:rPr lang="en-US" sz="1100" dirty="0">
                <a:solidFill>
                  <a:srgbClr val="000000"/>
                </a:solidFill>
                <a:latin typeface="Coco Gothic" panose="020B0604020202020204" charset="0"/>
              </a:rPr>
              <a:t>Sometimes someone will also introduce a new way of describing the multiplication, and I invite them to include this on one of the blank cards</a:t>
            </a:r>
          </a:p>
          <a:p>
            <a:pPr marL="237491" lvl="1" indent="-118745">
              <a:lnSpc>
                <a:spcPts val="1540"/>
              </a:lnSpc>
              <a:buFont typeface="Arial"/>
              <a:buChar char="•"/>
            </a:pPr>
            <a:r>
              <a:rPr lang="en-US" sz="1100" dirty="0">
                <a:solidFill>
                  <a:srgbClr val="000000"/>
                </a:solidFill>
                <a:latin typeface="Coco Gothic" panose="020B0604020202020204" charset="0"/>
              </a:rPr>
              <a:t>Each group of student teachers usually ends up with a different grouping to the other groups in the room</a:t>
            </a:r>
          </a:p>
          <a:p>
            <a:pPr>
              <a:lnSpc>
                <a:spcPts val="1540"/>
              </a:lnSpc>
            </a:pPr>
            <a:r>
              <a:rPr lang="en-US" sz="1100" b="1" dirty="0">
                <a:solidFill>
                  <a:srgbClr val="000000"/>
                </a:solidFill>
                <a:latin typeface="Coco Gothic" panose="020B0604020202020204" charset="0"/>
              </a:rPr>
              <a:t>Stage 2</a:t>
            </a:r>
          </a:p>
          <a:p>
            <a:pPr>
              <a:lnSpc>
                <a:spcPts val="1540"/>
              </a:lnSpc>
            </a:pPr>
            <a:r>
              <a:rPr lang="en-US" sz="1100" dirty="0">
                <a:solidFill>
                  <a:srgbClr val="000000"/>
                </a:solidFill>
                <a:latin typeface="Coco Gothic" panose="020B0604020202020204" charset="0"/>
              </a:rPr>
              <a:t>I then ask them to match visual representations to the cards they have already grouped. I also ask them to make sure that everyone in their group can see how each representation can be a representation of 3x12 as there are usually a few representations they will have not seen before and that they will need to make sense of.</a:t>
            </a:r>
          </a:p>
          <a:p>
            <a:pPr marL="237491" lvl="1" indent="-118745">
              <a:lnSpc>
                <a:spcPts val="1540"/>
              </a:lnSpc>
              <a:buFont typeface="Arial"/>
              <a:buChar char="•"/>
            </a:pPr>
            <a:r>
              <a:rPr lang="en-US" sz="1100" dirty="0">
                <a:solidFill>
                  <a:srgbClr val="000000"/>
                </a:solidFill>
                <a:latin typeface="Coco Gothic" panose="020B0604020202020204" charset="0"/>
              </a:rPr>
              <a:t>This matching process usually results in the student making changes to their groupings from Stage 1</a:t>
            </a:r>
          </a:p>
          <a:p>
            <a:pPr marL="237491" lvl="1" indent="-118745">
              <a:lnSpc>
                <a:spcPts val="1540"/>
              </a:lnSpc>
              <a:buFont typeface="Arial"/>
              <a:buChar char="•"/>
            </a:pPr>
            <a:r>
              <a:rPr lang="en-US" sz="1100" dirty="0">
                <a:solidFill>
                  <a:srgbClr val="000000"/>
                </a:solidFill>
                <a:latin typeface="Coco Gothic" panose="020B0604020202020204" charset="0"/>
              </a:rPr>
              <a:t>Some groups take some time to notice that it will not be a 1-1 correspondence and again in this situation there is often a rethinking.</a:t>
            </a:r>
          </a:p>
          <a:p>
            <a:pPr marL="118746" lvl="1">
              <a:lnSpc>
                <a:spcPts val="1540"/>
              </a:lnSpc>
            </a:pPr>
            <a:r>
              <a:rPr lang="en-US" sz="1100" b="1" dirty="0">
                <a:solidFill>
                  <a:srgbClr val="000000"/>
                </a:solidFill>
                <a:latin typeface="Coco Gothic" panose="020B0604020202020204" charset="0"/>
              </a:rPr>
              <a:t>Stage 3</a:t>
            </a:r>
          </a:p>
          <a:p>
            <a:pPr>
              <a:lnSpc>
                <a:spcPts val="1540"/>
              </a:lnSpc>
            </a:pPr>
            <a:r>
              <a:rPr lang="en-US" sz="1100" dirty="0">
                <a:solidFill>
                  <a:srgbClr val="000000"/>
                </a:solidFill>
                <a:latin typeface="Coco Gothic" panose="020B0604020202020204" charset="0"/>
              </a:rPr>
              <a:t>I then ask them to look at the 5</a:t>
            </a:r>
            <a:r>
              <a:rPr lang="en-US" sz="1100" baseline="30000" dirty="0">
                <a:solidFill>
                  <a:srgbClr val="000000"/>
                </a:solidFill>
                <a:latin typeface="Coco Gothic" panose="020B0604020202020204" charset="0"/>
              </a:rPr>
              <a:t>th</a:t>
            </a:r>
            <a:r>
              <a:rPr lang="en-US" sz="1100" dirty="0">
                <a:solidFill>
                  <a:srgbClr val="000000"/>
                </a:solidFill>
                <a:latin typeface="Coco Gothic" panose="020B0604020202020204" charset="0"/>
              </a:rPr>
              <a:t> and 6</a:t>
            </a:r>
            <a:r>
              <a:rPr lang="en-US" sz="1100" baseline="30000" dirty="0">
                <a:solidFill>
                  <a:srgbClr val="000000"/>
                </a:solidFill>
                <a:latin typeface="Coco Gothic" panose="020B0604020202020204" charset="0"/>
              </a:rPr>
              <a:t>th</a:t>
            </a:r>
            <a:r>
              <a:rPr lang="en-US" sz="1100" dirty="0">
                <a:solidFill>
                  <a:srgbClr val="000000"/>
                </a:solidFill>
                <a:latin typeface="Coco Gothic" panose="020B0604020202020204" charset="0"/>
              </a:rPr>
              <a:t> cards. One set includes some names for different conceptualisations of multiplication and the other set includes some word problems to illustrate this difference. I usually talk through the connections between these word problems and the names and talk through the connections with where children might meet them in the curriculum, and where they might be </a:t>
            </a:r>
            <a:r>
              <a:rPr lang="en-US" sz="1100" dirty="0" err="1">
                <a:solidFill>
                  <a:srgbClr val="000000"/>
                </a:solidFill>
                <a:latin typeface="Coco Gothic" panose="020B0604020202020204" charset="0"/>
              </a:rPr>
              <a:t>emphasised</a:t>
            </a:r>
            <a:r>
              <a:rPr lang="en-US" sz="1100" dirty="0">
                <a:solidFill>
                  <a:srgbClr val="000000"/>
                </a:solidFill>
                <a:latin typeface="Coco Gothic" panose="020B0604020202020204" charset="0"/>
              </a:rPr>
              <a:t> in the curriculum. </a:t>
            </a:r>
          </a:p>
          <a:p>
            <a:pPr>
              <a:lnSpc>
                <a:spcPts val="1540"/>
              </a:lnSpc>
            </a:pPr>
            <a:r>
              <a:rPr lang="en-US" sz="1100" dirty="0">
                <a:solidFill>
                  <a:srgbClr val="000000"/>
                </a:solidFill>
                <a:latin typeface="Coco Gothic" panose="020B0604020202020204" charset="0"/>
              </a:rPr>
              <a:t>I then ask them to return to the grouped cards from Stage 2 and ask them identify representations that illustrate a particular conception of multiplicative reasoning, and representations that might represent more than one or even all representations.</a:t>
            </a:r>
          </a:p>
          <a:p>
            <a:pPr>
              <a:lnSpc>
                <a:spcPts val="1540"/>
              </a:lnSpc>
            </a:pPr>
            <a:endParaRPr lang="en-US" sz="1100" dirty="0">
              <a:solidFill>
                <a:srgbClr val="000000"/>
              </a:solidFill>
              <a:latin typeface="Coco Gothic" panose="020B0604020202020204" charset="0"/>
            </a:endParaRPr>
          </a:p>
          <a:p>
            <a:pPr marL="0" lvl="0" indent="0" algn="l">
              <a:lnSpc>
                <a:spcPts val="1540"/>
              </a:lnSpc>
              <a:spcBef>
                <a:spcPct val="0"/>
              </a:spcBef>
            </a:pPr>
            <a:r>
              <a:rPr lang="en-US" sz="1100" dirty="0">
                <a:solidFill>
                  <a:srgbClr val="000000"/>
                </a:solidFill>
                <a:latin typeface="Coco Gothic" panose="020B0604020202020204" charset="0"/>
              </a:rPr>
              <a:t>Finally, I ask them to consider when the distinctions made might matter for student learning. Can they identify contexts where it is particular important that they are using a scale factor conceptualisation rather than repeated addition conceptualisation for example? Would holding one particular conceptualisation limit what a student understood within another mathematical topic within the curriculum?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866182"/>
            <a:ext cx="10286085" cy="5865993"/>
            <a:chOff x="0" y="0"/>
            <a:chExt cx="17472695" cy="9964403"/>
          </a:xfrm>
        </p:grpSpPr>
        <p:sp>
          <p:nvSpPr>
            <p:cNvPr id="3" name="Freeform 3"/>
            <p:cNvSpPr/>
            <p:nvPr/>
          </p:nvSpPr>
          <p:spPr>
            <a:xfrm>
              <a:off x="-12700" y="-12700"/>
              <a:ext cx="17498095" cy="9989803"/>
            </a:xfrm>
            <a:custGeom>
              <a:avLst/>
              <a:gdLst/>
              <a:ahLst/>
              <a:cxnLst/>
              <a:rect l="l" t="t" r="r" b="b"/>
              <a:pathLst>
                <a:path w="17498095" h="9989803">
                  <a:moveTo>
                    <a:pt x="16635764" y="0"/>
                  </a:moveTo>
                  <a:lnTo>
                    <a:pt x="862330" y="0"/>
                  </a:lnTo>
                  <a:cubicBezTo>
                    <a:pt x="389890" y="0"/>
                    <a:pt x="0" y="389890"/>
                    <a:pt x="0" y="862330"/>
                  </a:cubicBezTo>
                  <a:lnTo>
                    <a:pt x="0" y="9127473"/>
                  </a:lnTo>
                  <a:cubicBezTo>
                    <a:pt x="0" y="9599913"/>
                    <a:pt x="389890" y="9989803"/>
                    <a:pt x="862330" y="9989803"/>
                  </a:cubicBezTo>
                  <a:lnTo>
                    <a:pt x="16635764" y="9989803"/>
                  </a:lnTo>
                  <a:cubicBezTo>
                    <a:pt x="17108205" y="9989803"/>
                    <a:pt x="17498095" y="9599913"/>
                    <a:pt x="17498095" y="9127473"/>
                  </a:cubicBezTo>
                  <a:lnTo>
                    <a:pt x="17498095" y="862330"/>
                  </a:lnTo>
                  <a:cubicBezTo>
                    <a:pt x="17498095" y="389890"/>
                    <a:pt x="17108204" y="0"/>
                    <a:pt x="16635764" y="0"/>
                  </a:cubicBezTo>
                  <a:close/>
                  <a:moveTo>
                    <a:pt x="17307595" y="927100"/>
                  </a:moveTo>
                  <a:lnTo>
                    <a:pt x="17307595" y="9127473"/>
                  </a:lnTo>
                  <a:cubicBezTo>
                    <a:pt x="17307595" y="9494503"/>
                    <a:pt x="17002795" y="9799303"/>
                    <a:pt x="16635764" y="9799303"/>
                  </a:cubicBezTo>
                  <a:lnTo>
                    <a:pt x="862330" y="9799303"/>
                  </a:lnTo>
                  <a:cubicBezTo>
                    <a:pt x="495300" y="9799303"/>
                    <a:pt x="190500" y="9494503"/>
                    <a:pt x="190500" y="9127473"/>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866182"/>
            <a:ext cx="9877977" cy="568260"/>
            <a:chOff x="0" y="0"/>
            <a:chExt cx="3540044" cy="203652"/>
          </a:xfrm>
        </p:grpSpPr>
        <p:sp>
          <p:nvSpPr>
            <p:cNvPr id="5" name="Freeform 5"/>
            <p:cNvSpPr/>
            <p:nvPr/>
          </p:nvSpPr>
          <p:spPr>
            <a:xfrm>
              <a:off x="0" y="0"/>
              <a:ext cx="3540044" cy="203652"/>
            </a:xfrm>
            <a:custGeom>
              <a:avLst/>
              <a:gdLst/>
              <a:ahLst/>
              <a:cxnLst/>
              <a:rect l="l" t="t" r="r" b="b"/>
              <a:pathLst>
                <a:path w="3540044" h="203652">
                  <a:moveTo>
                    <a:pt x="0" y="0"/>
                  </a:moveTo>
                  <a:lnTo>
                    <a:pt x="3540044" y="0"/>
                  </a:lnTo>
                  <a:lnTo>
                    <a:pt x="3540044" y="203652"/>
                  </a:lnTo>
                  <a:lnTo>
                    <a:pt x="0" y="203652"/>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58441" y="809357"/>
            <a:ext cx="9877977" cy="1973210"/>
            <a:chOff x="74178" y="73423"/>
            <a:chExt cx="3540044" cy="344508"/>
          </a:xfrm>
        </p:grpSpPr>
        <p:sp>
          <p:nvSpPr>
            <p:cNvPr id="9" name="Freeform 9"/>
            <p:cNvSpPr/>
            <p:nvPr/>
          </p:nvSpPr>
          <p:spPr>
            <a:xfrm>
              <a:off x="74178" y="73423"/>
              <a:ext cx="3526778" cy="344508"/>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185585" y="82039"/>
              <a:ext cx="3428637" cy="262469"/>
            </a:xfrm>
            <a:prstGeom prst="rect">
              <a:avLst/>
            </a:prstGeom>
          </p:spPr>
          <p:txBody>
            <a:bodyPr lIns="63500" tIns="63500" rIns="63500" bIns="63500" rtlCol="0" anchor="ctr"/>
            <a:lstStyle/>
            <a:p>
              <a:pPr>
                <a:lnSpc>
                  <a:spcPts val="2239"/>
                </a:lnSpc>
              </a:pPr>
              <a:r>
                <a:rPr lang="en-US" sz="2300" spc="144" dirty="0">
                  <a:solidFill>
                    <a:srgbClr val="FFFFFF"/>
                  </a:solidFill>
                  <a:latin typeface="Century Gothic"/>
                </a:rPr>
                <a:t>  6   </a:t>
              </a:r>
              <a:r>
                <a:rPr lang="en-US" sz="2400" spc="100" dirty="0">
                  <a:solidFill>
                    <a:srgbClr val="FFFFFF"/>
                  </a:solidFill>
                  <a:latin typeface="Century Gothic"/>
                </a:rPr>
                <a:t>Task type: What opportunities to learn does this 			      exercise offer?</a:t>
              </a:r>
            </a:p>
            <a:p>
              <a:pPr>
                <a:lnSpc>
                  <a:spcPts val="2239"/>
                </a:lnSpc>
              </a:pPr>
              <a:r>
                <a:rPr lang="en-US" sz="2400" spc="100" dirty="0">
                  <a:solidFill>
                    <a:srgbClr val="FFFFFF"/>
                  </a:solidFill>
                  <a:latin typeface="Century Gothic"/>
                </a:rPr>
                <a:t>	</a:t>
              </a:r>
            </a:p>
            <a:p>
              <a:pPr algn="just">
                <a:lnSpc>
                  <a:spcPts val="2239"/>
                </a:lnSpc>
              </a:pPr>
              <a:r>
                <a:rPr lang="en-US" sz="2400" spc="100" dirty="0">
                  <a:solidFill>
                    <a:srgbClr val="FFFFFF"/>
                  </a:solidFill>
                  <a:latin typeface="Century Gothic"/>
                </a:rPr>
                <a:t>       Content focus: Algebra</a:t>
              </a:r>
            </a:p>
            <a:p>
              <a:pPr>
                <a:lnSpc>
                  <a:spcPts val="2239"/>
                </a:lnSpc>
              </a:pPr>
              <a:endParaRPr lang="en-US" sz="2300" spc="144" dirty="0">
                <a:solidFill>
                  <a:srgbClr val="FFFFFF"/>
                </a:solidFill>
                <a:latin typeface="Century Gothic"/>
              </a:endParaRPr>
            </a:p>
          </p:txBody>
        </p:sp>
      </p:grpSp>
      <p:sp>
        <p:nvSpPr>
          <p:cNvPr id="13" name="TextBox 13"/>
          <p:cNvSpPr txBox="1"/>
          <p:nvPr/>
        </p:nvSpPr>
        <p:spPr>
          <a:xfrm>
            <a:off x="4170419" y="6765900"/>
            <a:ext cx="6300490" cy="636270"/>
          </a:xfrm>
          <a:prstGeom prst="rect">
            <a:avLst/>
          </a:prstGeom>
        </p:spPr>
        <p:txBody>
          <a:bodyPr lIns="0" tIns="0" rIns="0" bIns="0" rtlCol="0" anchor="t">
            <a:spAutoFit/>
          </a:bodyPr>
          <a:lstStyle/>
          <a:p>
            <a:pPr>
              <a:lnSpc>
                <a:spcPts val="1679"/>
              </a:lnSpc>
            </a:pPr>
            <a:r>
              <a:rPr lang="en-US" sz="1200" dirty="0">
                <a:solidFill>
                  <a:srgbClr val="000000"/>
                </a:solidFill>
                <a:latin typeface="Calibri" panose="020F0502020204030204" pitchFamily="34" charset="0"/>
                <a:cs typeface="Calibri" panose="020F0502020204030204" pitchFamily="34" charset="0"/>
              </a:rPr>
              <a:t>[2] https://www.gov.uk/government/publications/initial-teacher-training-itt-core-content-framework</a:t>
            </a:r>
          </a:p>
          <a:p>
            <a:pPr>
              <a:lnSpc>
                <a:spcPts val="1679"/>
              </a:lnSpc>
            </a:pPr>
            <a:r>
              <a:rPr lang="en-US" sz="1200" dirty="0">
                <a:solidFill>
                  <a:srgbClr val="000000"/>
                </a:solidFill>
                <a:latin typeface="Calibri" panose="020F0502020204030204" pitchFamily="34" charset="0"/>
                <a:cs typeface="Calibri" panose="020F0502020204030204" pitchFamily="34" charset="0"/>
              </a:rPr>
              <a:t>[3] https://www.google.com/search?client=firefox-b-d&amp;q=early+career+framework+2021</a:t>
            </a:r>
          </a:p>
          <a:p>
            <a:pPr>
              <a:lnSpc>
                <a:spcPts val="1679"/>
              </a:lnSpc>
            </a:pPr>
            <a:r>
              <a:rPr lang="en-US" sz="1200" dirty="0">
                <a:solidFill>
                  <a:srgbClr val="000000"/>
                </a:solidFill>
                <a:latin typeface="Calibri" panose="020F0502020204030204" pitchFamily="34" charset="0"/>
                <a:cs typeface="Calibri" panose="020F0502020204030204" pitchFamily="34" charset="0"/>
              </a:rPr>
              <a:t>[4] https://www.ncetm.org.uk/teaching-for-mastery</a:t>
            </a:r>
          </a:p>
        </p:txBody>
      </p:sp>
    </p:spTree>
    <p:extLst>
      <p:ext uri="{BB962C8B-B14F-4D97-AF65-F5344CB8AC3E}">
        <p14:creationId xmlns:p14="http://schemas.microsoft.com/office/powerpoint/2010/main" val="38117090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sp>
        <p:nvSpPr>
          <p:cNvPr id="19" name="Freeform 15"/>
          <p:cNvSpPr/>
          <p:nvPr/>
        </p:nvSpPr>
        <p:spPr>
          <a:xfrm>
            <a:off x="546101" y="5792846"/>
            <a:ext cx="6934200" cy="987791"/>
          </a:xfrm>
          <a:custGeom>
            <a:avLst/>
            <a:gdLst/>
            <a:ahLst/>
            <a:cxnLst/>
            <a:rect l="l" t="t" r="r" b="b"/>
            <a:pathLst>
              <a:path w="1343705" h="432480">
                <a:moveTo>
                  <a:pt x="76399" y="0"/>
                </a:moveTo>
                <a:lnTo>
                  <a:pt x="1267307" y="0"/>
                </a:lnTo>
                <a:cubicBezTo>
                  <a:pt x="1287569" y="0"/>
                  <a:pt x="1307001" y="8049"/>
                  <a:pt x="1321329" y="22377"/>
                </a:cubicBezTo>
                <a:cubicBezTo>
                  <a:pt x="1335656" y="36704"/>
                  <a:pt x="1343705" y="56137"/>
                  <a:pt x="1343705" y="76399"/>
                </a:cubicBezTo>
                <a:lnTo>
                  <a:pt x="1343705" y="356081"/>
                </a:lnTo>
                <a:cubicBezTo>
                  <a:pt x="1343705" y="376343"/>
                  <a:pt x="1335656" y="395776"/>
                  <a:pt x="1321329" y="410103"/>
                </a:cubicBezTo>
                <a:cubicBezTo>
                  <a:pt x="1307001" y="424431"/>
                  <a:pt x="1287569" y="432480"/>
                  <a:pt x="1267307" y="432480"/>
                </a:cubicBezTo>
                <a:lnTo>
                  <a:pt x="76399" y="432480"/>
                </a:lnTo>
                <a:cubicBezTo>
                  <a:pt x="56137" y="432480"/>
                  <a:pt x="36704" y="424431"/>
                  <a:pt x="22377" y="410103"/>
                </a:cubicBezTo>
                <a:cubicBezTo>
                  <a:pt x="8049" y="395776"/>
                  <a:pt x="0" y="376343"/>
                  <a:pt x="0" y="356081"/>
                </a:cubicBezTo>
                <a:lnTo>
                  <a:pt x="0" y="76399"/>
                </a:lnTo>
                <a:cubicBezTo>
                  <a:pt x="0" y="56137"/>
                  <a:pt x="8049" y="36704"/>
                  <a:pt x="22377" y="22377"/>
                </a:cubicBezTo>
                <a:cubicBezTo>
                  <a:pt x="36704" y="8049"/>
                  <a:pt x="56137" y="0"/>
                  <a:pt x="76399" y="0"/>
                </a:cubicBezTo>
                <a:close/>
              </a:path>
            </a:pathLst>
          </a:custGeom>
          <a:solidFill>
            <a:srgbClr val="366D6D"/>
          </a:solidFill>
        </p:spPr>
        <p:txBody>
          <a:bodyPr/>
          <a:lstStyle/>
          <a:p>
            <a:endParaRPr lang="en-GB"/>
          </a:p>
        </p:txBody>
      </p:sp>
      <p:grpSp>
        <p:nvGrpSpPr>
          <p:cNvPr id="3" name="Group 3"/>
          <p:cNvGrpSpPr/>
          <p:nvPr/>
        </p:nvGrpSpPr>
        <p:grpSpPr>
          <a:xfrm>
            <a:off x="241300" y="834636"/>
            <a:ext cx="10166209"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165099" y="730250"/>
            <a:ext cx="9840073"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FFF2CC"/>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90597" y="652734"/>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6</a:t>
              </a:r>
            </a:p>
          </p:txBody>
        </p:sp>
      </p:grpSp>
      <p:grpSp>
        <p:nvGrpSpPr>
          <p:cNvPr id="12" name="Group 12"/>
          <p:cNvGrpSpPr/>
          <p:nvPr/>
        </p:nvGrpSpPr>
        <p:grpSpPr>
          <a:xfrm>
            <a:off x="753702" y="716269"/>
            <a:ext cx="9187377" cy="826430"/>
            <a:chOff x="0" y="-28575"/>
            <a:chExt cx="3292549" cy="296174"/>
          </a:xfrm>
        </p:grpSpPr>
        <p:sp>
          <p:nvSpPr>
            <p:cNvPr id="13" name="Freeform 13"/>
            <p:cNvSpPr/>
            <p:nvPr/>
          </p:nvSpPr>
          <p:spPr>
            <a:xfrm>
              <a:off x="0" y="0"/>
              <a:ext cx="3292549" cy="248741"/>
            </a:xfrm>
            <a:custGeom>
              <a:avLst/>
              <a:gdLst/>
              <a:ahLst/>
              <a:cxnLst/>
              <a:rect l="l" t="t" r="r" b="b"/>
              <a:pathLst>
                <a:path w="3292549" h="248741">
                  <a:moveTo>
                    <a:pt x="31179" y="0"/>
                  </a:moveTo>
                  <a:lnTo>
                    <a:pt x="3261370" y="0"/>
                  </a:lnTo>
                  <a:cubicBezTo>
                    <a:pt x="3278589" y="0"/>
                    <a:pt x="3292549" y="13959"/>
                    <a:pt x="3292549" y="31179"/>
                  </a:cubicBezTo>
                  <a:lnTo>
                    <a:pt x="3292549" y="217562"/>
                  </a:lnTo>
                  <a:cubicBezTo>
                    <a:pt x="3292549" y="234782"/>
                    <a:pt x="3278589" y="248741"/>
                    <a:pt x="3261370" y="248741"/>
                  </a:cubicBezTo>
                  <a:lnTo>
                    <a:pt x="31179" y="248741"/>
                  </a:lnTo>
                  <a:cubicBezTo>
                    <a:pt x="13959" y="248741"/>
                    <a:pt x="0" y="234782"/>
                    <a:pt x="0" y="217562"/>
                  </a:cubicBezTo>
                  <a:lnTo>
                    <a:pt x="0" y="31179"/>
                  </a:lnTo>
                  <a:cubicBezTo>
                    <a:pt x="0" y="13959"/>
                    <a:pt x="13959" y="0"/>
                    <a:pt x="31179" y="0"/>
                  </a:cubicBezTo>
                  <a:close/>
                </a:path>
              </a:pathLst>
            </a:custGeom>
            <a:solidFill>
              <a:srgbClr val="626161"/>
            </a:solidFill>
          </p:spPr>
          <p:txBody>
            <a:bodyPr/>
            <a:lstStyle/>
            <a:p>
              <a:endParaRPr lang="en-GB"/>
            </a:p>
          </p:txBody>
        </p:sp>
        <p:sp>
          <p:nvSpPr>
            <p:cNvPr id="14" name="TextBox 14"/>
            <p:cNvSpPr txBox="1"/>
            <p:nvPr/>
          </p:nvSpPr>
          <p:spPr>
            <a:xfrm>
              <a:off x="0" y="-28575"/>
              <a:ext cx="3227394" cy="296174"/>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What opportunities to learn does this exercise offer?</a:t>
              </a:r>
            </a:p>
            <a:p>
              <a:pPr algn="just">
                <a:lnSpc>
                  <a:spcPts val="2239"/>
                </a:lnSpc>
              </a:pPr>
              <a:r>
                <a:rPr lang="en-US" sz="1599" spc="100" dirty="0">
                  <a:solidFill>
                    <a:srgbClr val="FFFFFF"/>
                  </a:solidFill>
                  <a:latin typeface="Century Gothic"/>
                </a:rPr>
                <a:t>Content focus: Algebra</a:t>
              </a:r>
            </a:p>
          </p:txBody>
        </p:sp>
      </p:grpSp>
      <p:pic>
        <p:nvPicPr>
          <p:cNvPr id="15" name="Picture 15"/>
          <p:cNvPicPr>
            <a:picLocks noChangeAspect="1"/>
          </p:cNvPicPr>
          <p:nvPr/>
        </p:nvPicPr>
        <p:blipFill>
          <a:blip r:embed="rId2"/>
          <a:srcRect/>
          <a:stretch>
            <a:fillRect/>
          </a:stretch>
        </p:blipFill>
        <p:spPr>
          <a:xfrm>
            <a:off x="944513" y="2863850"/>
            <a:ext cx="7348690" cy="2810874"/>
          </a:xfrm>
          <a:prstGeom prst="rect">
            <a:avLst/>
          </a:prstGeom>
        </p:spPr>
      </p:pic>
      <p:sp>
        <p:nvSpPr>
          <p:cNvPr id="16" name="TextBox 16"/>
          <p:cNvSpPr txBox="1"/>
          <p:nvPr/>
        </p:nvSpPr>
        <p:spPr>
          <a:xfrm>
            <a:off x="570395" y="1660370"/>
            <a:ext cx="9584031" cy="648191"/>
          </a:xfrm>
          <a:prstGeom prst="rect">
            <a:avLst/>
          </a:prstGeom>
        </p:spPr>
        <p:txBody>
          <a:bodyPr lIns="0" tIns="0" rIns="0" bIns="0" rtlCol="0" anchor="t">
            <a:spAutoFit/>
          </a:bodyPr>
          <a:lstStyle/>
          <a:p>
            <a:pPr marL="0" lvl="0" indent="0" algn="l">
              <a:lnSpc>
                <a:spcPts val="1679"/>
              </a:lnSpc>
              <a:spcBef>
                <a:spcPct val="0"/>
              </a:spcBef>
            </a:pPr>
            <a:r>
              <a:rPr lang="en-US" sz="1400" dirty="0">
                <a:solidFill>
                  <a:srgbClr val="000000"/>
                </a:solidFill>
                <a:latin typeface="Coco Gothic" panose="020B0604020202020204" charset="0"/>
                <a:cs typeface="Calibri" panose="020F0502020204030204" pitchFamily="34" charset="0"/>
              </a:rPr>
              <a:t>Well-designed exercises often have hidden structural features that engage learners in deeper understanding of the concept being practised. In our view, no exercise should be invented or used without the teacher’s understanding of what can be learnt from it besides repetition of a method using different numbers.</a:t>
            </a:r>
          </a:p>
        </p:txBody>
      </p:sp>
      <p:sp>
        <p:nvSpPr>
          <p:cNvPr id="17" name="TextBox 17"/>
          <p:cNvSpPr txBox="1"/>
          <p:nvPr/>
        </p:nvSpPr>
        <p:spPr>
          <a:xfrm>
            <a:off x="570394" y="2372840"/>
            <a:ext cx="7062305" cy="422936"/>
          </a:xfrm>
          <a:prstGeom prst="rect">
            <a:avLst/>
          </a:prstGeom>
        </p:spPr>
        <p:txBody>
          <a:bodyPr wrap="square" lIns="0" tIns="0" rIns="0" bIns="0" rtlCol="0" anchor="t">
            <a:spAutoFit/>
          </a:bodyPr>
          <a:lstStyle/>
          <a:p>
            <a:pPr marL="0" lvl="0" indent="0" algn="l">
              <a:lnSpc>
                <a:spcPts val="1679"/>
              </a:lnSpc>
              <a:spcBef>
                <a:spcPct val="0"/>
              </a:spcBef>
            </a:pPr>
            <a:r>
              <a:rPr lang="en-US" sz="1200" b="1" u="none" dirty="0">
                <a:solidFill>
                  <a:srgbClr val="000000"/>
                </a:solidFill>
                <a:latin typeface="Coco Gothic" panose="020B0604020202020204" charset="0"/>
              </a:rPr>
              <a:t>Light version: an exercise with hidden structural features . </a:t>
            </a:r>
          </a:p>
          <a:p>
            <a:pPr marL="0" lvl="0" indent="0" algn="l">
              <a:lnSpc>
                <a:spcPts val="1679"/>
              </a:lnSpc>
              <a:spcBef>
                <a:spcPct val="0"/>
              </a:spcBef>
            </a:pPr>
            <a:r>
              <a:rPr lang="en-US" sz="1200" u="none" dirty="0">
                <a:solidFill>
                  <a:srgbClr val="000000"/>
                </a:solidFill>
                <a:latin typeface="Coco Gothic" panose="020B0604020202020204" charset="0"/>
              </a:rPr>
              <a:t>Work through the exercise, making notes about features that interest you  as you do the task</a:t>
            </a:r>
            <a:r>
              <a:rPr lang="en-US" sz="1200" u="none" dirty="0">
                <a:solidFill>
                  <a:srgbClr val="000000"/>
                </a:solidFill>
              </a:rPr>
              <a:t>:</a:t>
            </a:r>
          </a:p>
        </p:txBody>
      </p:sp>
      <p:sp>
        <p:nvSpPr>
          <p:cNvPr id="18" name="TextBox 18"/>
          <p:cNvSpPr txBox="1"/>
          <p:nvPr/>
        </p:nvSpPr>
        <p:spPr>
          <a:xfrm>
            <a:off x="698500" y="5835650"/>
            <a:ext cx="6675686" cy="872034"/>
          </a:xfrm>
          <a:prstGeom prst="rect">
            <a:avLst/>
          </a:prstGeom>
        </p:spPr>
        <p:txBody>
          <a:bodyPr lIns="0" tIns="0" rIns="0" bIns="0" rtlCol="0" anchor="t">
            <a:spAutoFit/>
          </a:bodyPr>
          <a:lstStyle/>
          <a:p>
            <a:pPr marL="0" lvl="0" indent="0" algn="l">
              <a:lnSpc>
                <a:spcPts val="1679"/>
              </a:lnSpc>
              <a:spcBef>
                <a:spcPct val="0"/>
              </a:spcBef>
            </a:pPr>
            <a:r>
              <a:rPr lang="en-US" sz="1200" u="none" dirty="0">
                <a:solidFill>
                  <a:schemeClr val="bg1"/>
                </a:solidFill>
              </a:rPr>
              <a:t>What opportunities to learn does this exercise offer?</a:t>
            </a:r>
          </a:p>
          <a:p>
            <a:pPr marL="0" lvl="0" indent="0" algn="l">
              <a:lnSpc>
                <a:spcPts val="1679"/>
              </a:lnSpc>
              <a:spcBef>
                <a:spcPct val="0"/>
              </a:spcBef>
            </a:pPr>
            <a:r>
              <a:rPr lang="en-US" sz="1200" u="none" dirty="0">
                <a:solidFill>
                  <a:schemeClr val="bg1"/>
                </a:solidFill>
              </a:rPr>
              <a:t>What opportunities for thinking and discussion among learners does this exercise offer?</a:t>
            </a:r>
          </a:p>
          <a:p>
            <a:pPr marL="0" lvl="0" indent="0" algn="l">
              <a:lnSpc>
                <a:spcPts val="1679"/>
              </a:lnSpc>
              <a:spcBef>
                <a:spcPct val="0"/>
              </a:spcBef>
            </a:pPr>
            <a:r>
              <a:rPr lang="en-US" sz="1200" u="none" dirty="0">
                <a:solidFill>
                  <a:schemeClr val="bg1"/>
                </a:solidFill>
              </a:rPr>
              <a:t>What do you think the designer had in mind when they made this exercise?</a:t>
            </a:r>
          </a:p>
          <a:p>
            <a:pPr marL="0" lvl="0" indent="0" algn="l">
              <a:lnSpc>
                <a:spcPts val="1679"/>
              </a:lnSpc>
              <a:spcBef>
                <a:spcPct val="0"/>
              </a:spcBef>
            </a:pPr>
            <a:r>
              <a:rPr lang="en-US" sz="1200" b="1" u="none" dirty="0">
                <a:solidFill>
                  <a:schemeClr val="bg1"/>
                </a:solidFill>
              </a:rPr>
              <a:t>What ideas from this exercise design can you take forward when selecting or devising exercises in future?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sp>
        <p:nvSpPr>
          <p:cNvPr id="19" name="Freeform 15"/>
          <p:cNvSpPr/>
          <p:nvPr/>
        </p:nvSpPr>
        <p:spPr>
          <a:xfrm>
            <a:off x="546100" y="5465824"/>
            <a:ext cx="7134143" cy="1314814"/>
          </a:xfrm>
          <a:custGeom>
            <a:avLst/>
            <a:gdLst/>
            <a:ahLst/>
            <a:cxnLst/>
            <a:rect l="l" t="t" r="r" b="b"/>
            <a:pathLst>
              <a:path w="1343705" h="432480">
                <a:moveTo>
                  <a:pt x="76399" y="0"/>
                </a:moveTo>
                <a:lnTo>
                  <a:pt x="1267307" y="0"/>
                </a:lnTo>
                <a:cubicBezTo>
                  <a:pt x="1287569" y="0"/>
                  <a:pt x="1307001" y="8049"/>
                  <a:pt x="1321329" y="22377"/>
                </a:cubicBezTo>
                <a:cubicBezTo>
                  <a:pt x="1335656" y="36704"/>
                  <a:pt x="1343705" y="56137"/>
                  <a:pt x="1343705" y="76399"/>
                </a:cubicBezTo>
                <a:lnTo>
                  <a:pt x="1343705" y="356081"/>
                </a:lnTo>
                <a:cubicBezTo>
                  <a:pt x="1343705" y="376343"/>
                  <a:pt x="1335656" y="395776"/>
                  <a:pt x="1321329" y="410103"/>
                </a:cubicBezTo>
                <a:cubicBezTo>
                  <a:pt x="1307001" y="424431"/>
                  <a:pt x="1287569" y="432480"/>
                  <a:pt x="1267307" y="432480"/>
                </a:cubicBezTo>
                <a:lnTo>
                  <a:pt x="76399" y="432480"/>
                </a:lnTo>
                <a:cubicBezTo>
                  <a:pt x="56137" y="432480"/>
                  <a:pt x="36704" y="424431"/>
                  <a:pt x="22377" y="410103"/>
                </a:cubicBezTo>
                <a:cubicBezTo>
                  <a:pt x="8049" y="395776"/>
                  <a:pt x="0" y="376343"/>
                  <a:pt x="0" y="356081"/>
                </a:cubicBezTo>
                <a:lnTo>
                  <a:pt x="0" y="76399"/>
                </a:lnTo>
                <a:cubicBezTo>
                  <a:pt x="0" y="56137"/>
                  <a:pt x="8049" y="36704"/>
                  <a:pt x="22377" y="22377"/>
                </a:cubicBezTo>
                <a:cubicBezTo>
                  <a:pt x="36704" y="8049"/>
                  <a:pt x="56137" y="0"/>
                  <a:pt x="76399" y="0"/>
                </a:cubicBezTo>
                <a:close/>
              </a:path>
            </a:pathLst>
          </a:custGeom>
          <a:solidFill>
            <a:srgbClr val="366D6D"/>
          </a:solidFill>
        </p:spPr>
        <p:txBody>
          <a:bodyPr/>
          <a:lstStyle/>
          <a:p>
            <a:endParaRPr lang="en-GB"/>
          </a:p>
        </p:txBody>
      </p:sp>
      <p:grpSp>
        <p:nvGrpSpPr>
          <p:cNvPr id="3" name="Group 3"/>
          <p:cNvGrpSpPr/>
          <p:nvPr/>
        </p:nvGrpSpPr>
        <p:grpSpPr>
          <a:xfrm>
            <a:off x="241300" y="834636"/>
            <a:ext cx="10166209"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654050"/>
            <a:ext cx="99994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210324" y="602284"/>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6</a:t>
              </a:r>
            </a:p>
          </p:txBody>
        </p:sp>
      </p:grpSp>
      <p:grpSp>
        <p:nvGrpSpPr>
          <p:cNvPr id="12" name="Group 12"/>
          <p:cNvGrpSpPr/>
          <p:nvPr/>
        </p:nvGrpSpPr>
        <p:grpSpPr>
          <a:xfrm>
            <a:off x="773429" y="665819"/>
            <a:ext cx="9187377" cy="826430"/>
            <a:chOff x="0" y="-28575"/>
            <a:chExt cx="3292549" cy="296174"/>
          </a:xfrm>
        </p:grpSpPr>
        <p:sp>
          <p:nvSpPr>
            <p:cNvPr id="13" name="Freeform 13"/>
            <p:cNvSpPr/>
            <p:nvPr/>
          </p:nvSpPr>
          <p:spPr>
            <a:xfrm>
              <a:off x="0" y="0"/>
              <a:ext cx="3292549" cy="248741"/>
            </a:xfrm>
            <a:custGeom>
              <a:avLst/>
              <a:gdLst/>
              <a:ahLst/>
              <a:cxnLst/>
              <a:rect l="l" t="t" r="r" b="b"/>
              <a:pathLst>
                <a:path w="3292549" h="248741">
                  <a:moveTo>
                    <a:pt x="31179" y="0"/>
                  </a:moveTo>
                  <a:lnTo>
                    <a:pt x="3261370" y="0"/>
                  </a:lnTo>
                  <a:cubicBezTo>
                    <a:pt x="3278589" y="0"/>
                    <a:pt x="3292549" y="13959"/>
                    <a:pt x="3292549" y="31179"/>
                  </a:cubicBezTo>
                  <a:lnTo>
                    <a:pt x="3292549" y="217562"/>
                  </a:lnTo>
                  <a:cubicBezTo>
                    <a:pt x="3292549" y="234782"/>
                    <a:pt x="3278589" y="248741"/>
                    <a:pt x="3261370" y="248741"/>
                  </a:cubicBezTo>
                  <a:lnTo>
                    <a:pt x="31179" y="248741"/>
                  </a:lnTo>
                  <a:cubicBezTo>
                    <a:pt x="13959" y="248741"/>
                    <a:pt x="0" y="234782"/>
                    <a:pt x="0" y="217562"/>
                  </a:cubicBezTo>
                  <a:lnTo>
                    <a:pt x="0" y="31179"/>
                  </a:lnTo>
                  <a:cubicBezTo>
                    <a:pt x="0" y="13959"/>
                    <a:pt x="13959" y="0"/>
                    <a:pt x="31179" y="0"/>
                  </a:cubicBezTo>
                  <a:close/>
                </a:path>
              </a:pathLst>
            </a:custGeom>
            <a:solidFill>
              <a:srgbClr val="626161"/>
            </a:solidFill>
          </p:spPr>
          <p:txBody>
            <a:bodyPr/>
            <a:lstStyle/>
            <a:p>
              <a:endParaRPr lang="en-GB"/>
            </a:p>
          </p:txBody>
        </p:sp>
        <p:sp>
          <p:nvSpPr>
            <p:cNvPr id="14" name="TextBox 14"/>
            <p:cNvSpPr txBox="1"/>
            <p:nvPr/>
          </p:nvSpPr>
          <p:spPr>
            <a:xfrm>
              <a:off x="0" y="-28575"/>
              <a:ext cx="2790460" cy="296174"/>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What opportunities to learn does this exercise offer?</a:t>
              </a:r>
            </a:p>
            <a:p>
              <a:pPr algn="just">
                <a:lnSpc>
                  <a:spcPts val="2239"/>
                </a:lnSpc>
              </a:pPr>
              <a:r>
                <a:rPr lang="en-US" sz="1599" spc="100" dirty="0">
                  <a:solidFill>
                    <a:srgbClr val="FFFFFF"/>
                  </a:solidFill>
                  <a:latin typeface="Century Gothic"/>
                </a:rPr>
                <a:t>Content focus: Algebra</a:t>
              </a:r>
            </a:p>
          </p:txBody>
        </p:sp>
      </p:grpSp>
      <p:pic>
        <p:nvPicPr>
          <p:cNvPr id="15" name="Picture 15"/>
          <p:cNvPicPr>
            <a:picLocks noChangeAspect="1"/>
          </p:cNvPicPr>
          <p:nvPr/>
        </p:nvPicPr>
        <p:blipFill>
          <a:blip r:embed="rId2"/>
          <a:srcRect/>
          <a:stretch>
            <a:fillRect/>
          </a:stretch>
        </p:blipFill>
        <p:spPr>
          <a:xfrm>
            <a:off x="1003300" y="3016250"/>
            <a:ext cx="6404116" cy="2449574"/>
          </a:xfrm>
          <a:prstGeom prst="rect">
            <a:avLst/>
          </a:prstGeom>
        </p:spPr>
      </p:pic>
      <p:sp>
        <p:nvSpPr>
          <p:cNvPr id="16" name="TextBox 16"/>
          <p:cNvSpPr txBox="1"/>
          <p:nvPr/>
        </p:nvSpPr>
        <p:spPr>
          <a:xfrm>
            <a:off x="621044" y="1622054"/>
            <a:ext cx="9584031" cy="636270"/>
          </a:xfrm>
          <a:prstGeom prst="rect">
            <a:avLst/>
          </a:prstGeom>
        </p:spPr>
        <p:txBody>
          <a:bodyPr lIns="0" tIns="0" rIns="0" bIns="0" rtlCol="0" anchor="t">
            <a:spAutoFit/>
          </a:bodyPr>
          <a:lstStyle/>
          <a:p>
            <a:pPr marL="0" lvl="0" indent="0" algn="l">
              <a:lnSpc>
                <a:spcPts val="1679"/>
              </a:lnSpc>
              <a:spcBef>
                <a:spcPct val="0"/>
              </a:spcBef>
            </a:pPr>
            <a:r>
              <a:rPr lang="en-US" sz="1200" dirty="0">
                <a:solidFill>
                  <a:srgbClr val="000000"/>
                </a:solidFill>
                <a:latin typeface="Coco Gothic" panose="020B0604020202020204" charset="0"/>
              </a:rPr>
              <a:t>Well-designed exercises often have hidden structural features that engage learners in deeper understanding of the concept being practised. In our view, no exercise should be invented or used without the teacher’s understanding of what can be learnt from it besides repetition of a method using different numbers.</a:t>
            </a:r>
          </a:p>
        </p:txBody>
      </p:sp>
      <p:sp>
        <p:nvSpPr>
          <p:cNvPr id="17" name="TextBox 17"/>
          <p:cNvSpPr txBox="1"/>
          <p:nvPr/>
        </p:nvSpPr>
        <p:spPr>
          <a:xfrm>
            <a:off x="621044" y="2334524"/>
            <a:ext cx="8078456" cy="641201"/>
          </a:xfrm>
          <a:prstGeom prst="rect">
            <a:avLst/>
          </a:prstGeom>
        </p:spPr>
        <p:txBody>
          <a:bodyPr wrap="square" lIns="0" tIns="0" rIns="0" bIns="0" rtlCol="0" anchor="t">
            <a:spAutoFit/>
          </a:bodyPr>
          <a:lstStyle/>
          <a:p>
            <a:pPr>
              <a:lnSpc>
                <a:spcPts val="1679"/>
              </a:lnSpc>
            </a:pPr>
            <a:r>
              <a:rPr lang="en-US" sz="1200" b="1" dirty="0">
                <a:solidFill>
                  <a:srgbClr val="000000"/>
                </a:solidFill>
                <a:latin typeface="Coco Gothic" panose="020B0604020202020204" charset="0"/>
              </a:rPr>
              <a:t>Deep version (for longer mentor sessions, ‘homework’, and/or working with groups and colleagues)  </a:t>
            </a:r>
          </a:p>
          <a:p>
            <a:pPr>
              <a:lnSpc>
                <a:spcPts val="1679"/>
              </a:lnSpc>
            </a:pPr>
            <a:endParaRPr lang="en-US" sz="1200" dirty="0">
              <a:solidFill>
                <a:srgbClr val="000000"/>
              </a:solidFill>
              <a:latin typeface="Coco Gothic" panose="020B0604020202020204" charset="0"/>
            </a:endParaRPr>
          </a:p>
          <a:p>
            <a:pPr marL="0" lvl="0" indent="0" algn="l">
              <a:lnSpc>
                <a:spcPts val="1679"/>
              </a:lnSpc>
              <a:spcBef>
                <a:spcPct val="0"/>
              </a:spcBef>
            </a:pPr>
            <a:r>
              <a:rPr lang="en-US" sz="1200" dirty="0">
                <a:solidFill>
                  <a:srgbClr val="000000"/>
                </a:solidFill>
                <a:latin typeface="Coco Gothic" panose="020B0604020202020204" charset="0"/>
              </a:rPr>
              <a:t>Task a: Work through this exercise, making notes about features that interest you as you do the task:</a:t>
            </a:r>
          </a:p>
        </p:txBody>
      </p:sp>
      <p:sp>
        <p:nvSpPr>
          <p:cNvPr id="18" name="TextBox 18"/>
          <p:cNvSpPr txBox="1"/>
          <p:nvPr/>
        </p:nvSpPr>
        <p:spPr>
          <a:xfrm>
            <a:off x="774700" y="5607050"/>
            <a:ext cx="6675686" cy="1090042"/>
          </a:xfrm>
          <a:prstGeom prst="rect">
            <a:avLst/>
          </a:prstGeom>
        </p:spPr>
        <p:txBody>
          <a:bodyPr lIns="0" tIns="0" rIns="0" bIns="0" rtlCol="0" anchor="t">
            <a:spAutoFit/>
          </a:bodyPr>
          <a:lstStyle/>
          <a:p>
            <a:pPr marL="0" lvl="0" indent="0" algn="l">
              <a:lnSpc>
                <a:spcPts val="1679"/>
              </a:lnSpc>
              <a:spcBef>
                <a:spcPct val="0"/>
              </a:spcBef>
            </a:pPr>
            <a:r>
              <a:rPr lang="en-US" sz="1200" u="none" dirty="0">
                <a:solidFill>
                  <a:schemeClr val="bg1"/>
                </a:solidFill>
              </a:rPr>
              <a:t>What opportunities to learn does this exercise offer?</a:t>
            </a:r>
          </a:p>
          <a:p>
            <a:pPr marL="0" lvl="0" indent="0" algn="l">
              <a:lnSpc>
                <a:spcPts val="1679"/>
              </a:lnSpc>
              <a:spcBef>
                <a:spcPct val="0"/>
              </a:spcBef>
            </a:pPr>
            <a:r>
              <a:rPr lang="en-US" sz="1200" u="none" dirty="0">
                <a:solidFill>
                  <a:schemeClr val="bg1"/>
                </a:solidFill>
              </a:rPr>
              <a:t>What opportunities for thinking and discussion does this exercise offer?</a:t>
            </a:r>
          </a:p>
          <a:p>
            <a:pPr marL="0" lvl="0" indent="0" algn="l">
              <a:lnSpc>
                <a:spcPts val="1679"/>
              </a:lnSpc>
              <a:spcBef>
                <a:spcPct val="0"/>
              </a:spcBef>
            </a:pPr>
            <a:r>
              <a:rPr lang="en-US" sz="1200" u="none" dirty="0">
                <a:solidFill>
                  <a:schemeClr val="bg1"/>
                </a:solidFill>
              </a:rPr>
              <a:t>What do you think the designer had in mind when they made this exercise?</a:t>
            </a:r>
          </a:p>
          <a:p>
            <a:pPr marL="0" lvl="0" indent="0" algn="l">
              <a:lnSpc>
                <a:spcPts val="1679"/>
              </a:lnSpc>
              <a:spcBef>
                <a:spcPct val="0"/>
              </a:spcBef>
            </a:pPr>
            <a:r>
              <a:rPr lang="en-US" sz="1200" u="none" dirty="0">
                <a:solidFill>
                  <a:schemeClr val="bg1"/>
                </a:solidFill>
              </a:rPr>
              <a:t>How might the lesson continue if you used this near the beginning?</a:t>
            </a:r>
          </a:p>
          <a:p>
            <a:pPr marL="0" lvl="0" indent="0" algn="l">
              <a:lnSpc>
                <a:spcPts val="1679"/>
              </a:lnSpc>
              <a:spcBef>
                <a:spcPct val="0"/>
              </a:spcBef>
            </a:pPr>
            <a:r>
              <a:rPr lang="en-US" sz="1200" b="1" u="none" dirty="0">
                <a:solidFill>
                  <a:schemeClr val="bg1"/>
                </a:solidFill>
              </a:rPr>
              <a:t>What ideas from this exercise design can you take forward when selecting or devising exercises in future?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866182"/>
            <a:ext cx="10286085" cy="6044803"/>
            <a:chOff x="0" y="0"/>
            <a:chExt cx="17472695" cy="10268142"/>
          </a:xfrm>
        </p:grpSpPr>
        <p:sp>
          <p:nvSpPr>
            <p:cNvPr id="3" name="Freeform 3"/>
            <p:cNvSpPr/>
            <p:nvPr/>
          </p:nvSpPr>
          <p:spPr>
            <a:xfrm>
              <a:off x="-12700" y="-12700"/>
              <a:ext cx="17498095" cy="10293542"/>
            </a:xfrm>
            <a:custGeom>
              <a:avLst/>
              <a:gdLst/>
              <a:ahLst/>
              <a:cxnLst/>
              <a:rect l="l" t="t" r="r" b="b"/>
              <a:pathLst>
                <a:path w="17498095" h="10293542">
                  <a:moveTo>
                    <a:pt x="16635764" y="0"/>
                  </a:moveTo>
                  <a:lnTo>
                    <a:pt x="862330" y="0"/>
                  </a:lnTo>
                  <a:cubicBezTo>
                    <a:pt x="389890" y="0"/>
                    <a:pt x="0" y="389890"/>
                    <a:pt x="0" y="862330"/>
                  </a:cubicBezTo>
                  <a:lnTo>
                    <a:pt x="0" y="9431213"/>
                  </a:lnTo>
                  <a:cubicBezTo>
                    <a:pt x="0" y="9903653"/>
                    <a:pt x="389890" y="10293542"/>
                    <a:pt x="862330" y="10293542"/>
                  </a:cubicBezTo>
                  <a:lnTo>
                    <a:pt x="16635764" y="10293542"/>
                  </a:lnTo>
                  <a:cubicBezTo>
                    <a:pt x="17108205" y="10293542"/>
                    <a:pt x="17498095" y="9903653"/>
                    <a:pt x="17498095" y="9431213"/>
                  </a:cubicBezTo>
                  <a:lnTo>
                    <a:pt x="17498095" y="862330"/>
                  </a:lnTo>
                  <a:cubicBezTo>
                    <a:pt x="17498095" y="389890"/>
                    <a:pt x="17108204" y="0"/>
                    <a:pt x="16635764" y="0"/>
                  </a:cubicBezTo>
                  <a:close/>
                  <a:moveTo>
                    <a:pt x="17307595" y="927100"/>
                  </a:moveTo>
                  <a:lnTo>
                    <a:pt x="17307595" y="9431213"/>
                  </a:lnTo>
                  <a:cubicBezTo>
                    <a:pt x="17307595" y="9798242"/>
                    <a:pt x="17002795" y="10103042"/>
                    <a:pt x="16635764" y="10103042"/>
                  </a:cubicBezTo>
                  <a:lnTo>
                    <a:pt x="862330" y="10103042"/>
                  </a:lnTo>
                  <a:cubicBezTo>
                    <a:pt x="495300" y="10103042"/>
                    <a:pt x="190500" y="9798242"/>
                    <a:pt x="190500" y="9431213"/>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866182"/>
            <a:ext cx="9877977" cy="568260"/>
            <a:chOff x="0" y="0"/>
            <a:chExt cx="3540044" cy="203652"/>
          </a:xfrm>
        </p:grpSpPr>
        <p:sp>
          <p:nvSpPr>
            <p:cNvPr id="5" name="Freeform 5"/>
            <p:cNvSpPr/>
            <p:nvPr/>
          </p:nvSpPr>
          <p:spPr>
            <a:xfrm>
              <a:off x="0" y="0"/>
              <a:ext cx="3540044" cy="203652"/>
            </a:xfrm>
            <a:custGeom>
              <a:avLst/>
              <a:gdLst/>
              <a:ahLst/>
              <a:cxnLst/>
              <a:rect l="l" t="t" r="r" b="b"/>
              <a:pathLst>
                <a:path w="3540044" h="203652">
                  <a:moveTo>
                    <a:pt x="0" y="0"/>
                  </a:moveTo>
                  <a:lnTo>
                    <a:pt x="3540044" y="0"/>
                  </a:lnTo>
                  <a:lnTo>
                    <a:pt x="3540044" y="203652"/>
                  </a:lnTo>
                  <a:lnTo>
                    <a:pt x="0" y="203652"/>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65100" y="730250"/>
            <a:ext cx="9750483" cy="732382"/>
            <a:chOff x="0" y="-38100"/>
            <a:chExt cx="3494353" cy="262469"/>
          </a:xfrm>
        </p:grpSpPr>
        <p:sp>
          <p:nvSpPr>
            <p:cNvPr id="9" name="Freeform 9"/>
            <p:cNvSpPr/>
            <p:nvPr/>
          </p:nvSpPr>
          <p:spPr>
            <a:xfrm>
              <a:off x="0" y="0"/>
              <a:ext cx="3494353" cy="201395"/>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0" y="-38100"/>
              <a:ext cx="3297243" cy="262469"/>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ii   Six task types and six conceptual threads</a:t>
              </a:r>
            </a:p>
          </p:txBody>
        </p:sp>
      </p:grpSp>
      <p:graphicFrame>
        <p:nvGraphicFramePr>
          <p:cNvPr id="11" name="Table 11"/>
          <p:cNvGraphicFramePr>
            <a:graphicFrameLocks noGrp="1"/>
          </p:cNvGraphicFramePr>
          <p:nvPr>
            <p:extLst>
              <p:ext uri="{D42A27DB-BD31-4B8C-83A1-F6EECF244321}">
                <p14:modId xmlns:p14="http://schemas.microsoft.com/office/powerpoint/2010/main" val="56327293"/>
              </p:ext>
            </p:extLst>
          </p:nvPr>
        </p:nvGraphicFramePr>
        <p:xfrm>
          <a:off x="415548" y="1581336"/>
          <a:ext cx="9862304" cy="4852752"/>
        </p:xfrm>
        <a:graphic>
          <a:graphicData uri="http://schemas.openxmlformats.org/drawingml/2006/table">
            <a:tbl>
              <a:tblPr/>
              <a:tblGrid>
                <a:gridCol w="2098729">
                  <a:extLst>
                    <a:ext uri="{9D8B030D-6E8A-4147-A177-3AD203B41FA5}">
                      <a16:colId xmlns:a16="http://schemas.microsoft.com/office/drawing/2014/main" val="20000"/>
                    </a:ext>
                  </a:extLst>
                </a:gridCol>
                <a:gridCol w="2535413">
                  <a:extLst>
                    <a:ext uri="{9D8B030D-6E8A-4147-A177-3AD203B41FA5}">
                      <a16:colId xmlns:a16="http://schemas.microsoft.com/office/drawing/2014/main" val="20001"/>
                    </a:ext>
                  </a:extLst>
                </a:gridCol>
                <a:gridCol w="5228162">
                  <a:extLst>
                    <a:ext uri="{9D8B030D-6E8A-4147-A177-3AD203B41FA5}">
                      <a16:colId xmlns:a16="http://schemas.microsoft.com/office/drawing/2014/main" val="20002"/>
                    </a:ext>
                  </a:extLst>
                </a:gridCol>
              </a:tblGrid>
              <a:tr h="517427">
                <a:tc>
                  <a:txBody>
                    <a:bodyPr/>
                    <a:lstStyle/>
                    <a:p>
                      <a:pPr algn="l">
                        <a:defRPr/>
                      </a:pPr>
                      <a:r>
                        <a:rPr lang="en-US" sz="1999" dirty="0">
                          <a:solidFill>
                            <a:srgbClr val="FFFFFF"/>
                          </a:solidFill>
                          <a:latin typeface="Calibri" panose="020F0502020204030204" pitchFamily="34" charset="0"/>
                          <a:cs typeface="Calibri" panose="020F0502020204030204" pitchFamily="34" charset="0"/>
                        </a:rPr>
                        <a:t>Task type</a:t>
                      </a:r>
                      <a:endParaRPr lang="en-US" sz="1100" dirty="0">
                        <a:latin typeface="Calibri" panose="020F0502020204030204" pitchFamily="3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999" dirty="0">
                          <a:solidFill>
                            <a:srgbClr val="FFFFFF"/>
                          </a:solidFill>
                          <a:latin typeface="Calibri" panose="020F0502020204030204" pitchFamily="34" charset="0"/>
                          <a:cs typeface="Calibri" panose="020F0502020204030204" pitchFamily="34" charset="0"/>
                        </a:rPr>
                        <a:t>Content</a:t>
                      </a:r>
                      <a:endParaRPr lang="en-US" sz="1100" dirty="0">
                        <a:latin typeface="Calibri" panose="020F0502020204030204" pitchFamily="3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tc>
                  <a:txBody>
                    <a:bodyPr/>
                    <a:lstStyle/>
                    <a:p>
                      <a:pPr algn="l">
                        <a:defRPr/>
                      </a:pPr>
                      <a:r>
                        <a:rPr lang="en-US" sz="1999" dirty="0">
                          <a:solidFill>
                            <a:srgbClr val="FFFFFF"/>
                          </a:solidFill>
                          <a:latin typeface="Calibri" panose="020F0502020204030204" pitchFamily="34" charset="0"/>
                          <a:cs typeface="Calibri" panose="020F0502020204030204" pitchFamily="34" charset="0"/>
                        </a:rPr>
                        <a:t>Our reasons</a:t>
                      </a:r>
                      <a:endParaRPr lang="en-US" sz="1100" dirty="0">
                        <a:latin typeface="Calibri" panose="020F0502020204030204" pitchFamily="3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366D6D"/>
                    </a:solidFill>
                  </a:tcPr>
                </a:tc>
                <a:extLst>
                  <a:ext uri="{0D108BD9-81ED-4DB2-BD59-A6C34878D82A}">
                    <a16:rowId xmlns:a16="http://schemas.microsoft.com/office/drawing/2014/main" val="10000"/>
                  </a:ext>
                </a:extLst>
              </a:tr>
              <a:tr h="714665">
                <a:tc>
                  <a:txBody>
                    <a:bodyPr/>
                    <a:lstStyle/>
                    <a:p>
                      <a:pPr algn="l">
                        <a:defRPr/>
                      </a:pPr>
                      <a:r>
                        <a:rPr lang="en-US" sz="1100" dirty="0">
                          <a:solidFill>
                            <a:srgbClr val="000000"/>
                          </a:solidFill>
                          <a:latin typeface="Coco Gothic" panose="020B0604020202020204" charset="0"/>
                          <a:cs typeface="Calibri" panose="020F0502020204030204" pitchFamily="34" charset="0"/>
                          <a:hlinkClick r:id="rId2" action="ppaction://hlinksldjump"/>
                        </a:rPr>
                        <a:t>Focus on mathematical thinking</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Measurement as a concept: its links with other concepts throughout the curriculum</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Mathematical thinking should be embedded in all mathematics lessons. The task enables the conversations that mentor-novice can have about what this means. </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14665">
                <a:tc>
                  <a:txBody>
                    <a:bodyPr/>
                    <a:lstStyle/>
                    <a:p>
                      <a:pPr algn="l">
                        <a:defRPr/>
                      </a:pPr>
                      <a:r>
                        <a:rPr lang="en-US" sz="1100" dirty="0">
                          <a:solidFill>
                            <a:srgbClr val="000000"/>
                          </a:solidFill>
                          <a:latin typeface="Coco Gothic" panose="020B0604020202020204" charset="0"/>
                          <a:cs typeface="Calibri" panose="020F0502020204030204" pitchFamily="34" charset="0"/>
                          <a:hlinkClick r:id="rId3" action="ppaction://hlinksldjump"/>
                        </a:rPr>
                        <a:t>Filling in a concept-pedagogy table </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Place value as fundamental in our number system: what needs to be understood and why this often goes wrong</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Different aspects of a concept need different pedagogical decisions. The task enables conversations about essential details of a concept, common misconceptions, and novices’ own knowledge of these in the curriculum.</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14665">
                <a:tc>
                  <a:txBody>
                    <a:bodyPr/>
                    <a:lstStyle/>
                    <a:p>
                      <a:pPr algn="l">
                        <a:defRPr/>
                      </a:pPr>
                      <a:r>
                        <a:rPr lang="en-US" sz="1100" dirty="0">
                          <a:solidFill>
                            <a:srgbClr val="000000"/>
                          </a:solidFill>
                          <a:latin typeface="Coco Gothic" panose="020B0604020202020204" charset="0"/>
                          <a:cs typeface="Calibri" panose="020F0502020204030204" pitchFamily="34" charset="0"/>
                          <a:hlinkClick r:id="rId4" action="ppaction://hlinksldjump"/>
                        </a:rPr>
                        <a:t>Watching online lesson video: the teaching intentions</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Fractions: the underlying part/whole relationship</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The task of watching and discussing an online lesson exposes the ways in which teachers create a coherent conceptual pathway through a lesson.</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14665">
                <a:tc>
                  <a:txBody>
                    <a:bodyPr/>
                    <a:lstStyle/>
                    <a:p>
                      <a:pPr algn="l">
                        <a:defRPr/>
                      </a:pPr>
                      <a:r>
                        <a:rPr lang="en-US" sz="1100" dirty="0">
                          <a:solidFill>
                            <a:srgbClr val="000000"/>
                          </a:solidFill>
                          <a:latin typeface="Coco Gothic" panose="020B0604020202020204" charset="0"/>
                          <a:cs typeface="Calibri" panose="020F0502020204030204" pitchFamily="34" charset="0"/>
                          <a:hlinkClick r:id="rId5" action="ppaction://hlinksldjump"/>
                        </a:rPr>
                        <a:t>Sorting components and connections in a cluster of concepts</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Spatial reasoning</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The task of sorting the ways in which spatial reasoning contributes to learning mathematics, explicitly and implicitly, gives insights into connections within school mathematics.</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14665">
                <a:tc>
                  <a:txBody>
                    <a:bodyPr/>
                    <a:lstStyle/>
                    <a:p>
                      <a:pPr algn="l">
                        <a:defRPr/>
                      </a:pPr>
                      <a:r>
                        <a:rPr lang="en-US" sz="1100" dirty="0">
                          <a:solidFill>
                            <a:srgbClr val="000000"/>
                          </a:solidFill>
                          <a:latin typeface="Coco Gothic" panose="020B0604020202020204" charset="0"/>
                          <a:cs typeface="Calibri" panose="020F0502020204030204" pitchFamily="34" charset="0"/>
                          <a:hlinkClick r:id="rId6" action="ppaction://hlinksldjump"/>
                        </a:rPr>
                        <a:t>Comparing representations to meanings of a core concept</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Multiplication</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The task reveals how different representations can extend, or limit, learning a concept – therefore how important the choice and use of representations is in teaching.</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14665">
                <a:tc>
                  <a:txBody>
                    <a:bodyPr/>
                    <a:lstStyle/>
                    <a:p>
                      <a:pPr algn="l">
                        <a:defRPr/>
                      </a:pPr>
                      <a:r>
                        <a:rPr lang="en-US" sz="1100" dirty="0">
                          <a:solidFill>
                            <a:srgbClr val="000000"/>
                          </a:solidFill>
                          <a:latin typeface="Coco Gothic" panose="020B0604020202020204" charset="0"/>
                          <a:cs typeface="Calibri" panose="020F0502020204030204" pitchFamily="34" charset="0"/>
                          <a:hlinkClick r:id="rId7" action="ppaction://hlinksldjump"/>
                        </a:rPr>
                        <a:t>Working through an exercise to see structure</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Algebra</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1100" dirty="0">
                          <a:solidFill>
                            <a:srgbClr val="000000"/>
                          </a:solidFill>
                          <a:latin typeface="Coco Gothic" panose="020B0604020202020204" charset="0"/>
                          <a:cs typeface="Calibri" panose="020F0502020204030204" pitchFamily="34" charset="0"/>
                        </a:rPr>
                        <a:t>The task gives experience in </a:t>
                      </a:r>
                      <a:r>
                        <a:rPr lang="en-GB" sz="1100" noProof="0" dirty="0">
                          <a:solidFill>
                            <a:srgbClr val="000000"/>
                          </a:solidFill>
                          <a:latin typeface="Coco Gothic" panose="020B0604020202020204" charset="0"/>
                          <a:cs typeface="Calibri" panose="020F0502020204030204" pitchFamily="34" charset="0"/>
                        </a:rPr>
                        <a:t>analysing</a:t>
                      </a:r>
                      <a:r>
                        <a:rPr lang="en-US" sz="1100" dirty="0">
                          <a:solidFill>
                            <a:srgbClr val="000000"/>
                          </a:solidFill>
                          <a:latin typeface="Coco Gothic" panose="020B0604020202020204" charset="0"/>
                          <a:cs typeface="Calibri" panose="020F0502020204030204" pitchFamily="34" charset="0"/>
                        </a:rPr>
                        <a:t> exercises to uncover the underlying structures in their design and imagine how learners would see that structure.</a:t>
                      </a:r>
                      <a:endParaRPr lang="en-US" sz="1100" dirty="0">
                        <a:latin typeface="Coco Gothic" panose="020B0604020202020204" charset="0"/>
                        <a:cs typeface="Calibri" panose="020F0502020204030204" pitchFamily="34"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121424" y="834636"/>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730250"/>
            <a:ext cx="99105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65100" y="654050"/>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6</a:t>
              </a:r>
            </a:p>
          </p:txBody>
        </p:sp>
      </p:grpSp>
      <p:grpSp>
        <p:nvGrpSpPr>
          <p:cNvPr id="12" name="Group 12"/>
          <p:cNvGrpSpPr/>
          <p:nvPr/>
        </p:nvGrpSpPr>
        <p:grpSpPr>
          <a:xfrm>
            <a:off x="684529" y="742019"/>
            <a:ext cx="9187377" cy="826431"/>
            <a:chOff x="0" y="-28575"/>
            <a:chExt cx="3292549" cy="841375"/>
          </a:xfrm>
        </p:grpSpPr>
        <p:sp>
          <p:nvSpPr>
            <p:cNvPr id="13" name="Freeform 13"/>
            <p:cNvSpPr/>
            <p:nvPr/>
          </p:nvSpPr>
          <p:spPr>
            <a:xfrm>
              <a:off x="0" y="0"/>
              <a:ext cx="3292549" cy="248741"/>
            </a:xfrm>
            <a:custGeom>
              <a:avLst/>
              <a:gdLst/>
              <a:ahLst/>
              <a:cxnLst/>
              <a:rect l="l" t="t" r="r" b="b"/>
              <a:pathLst>
                <a:path w="3292549" h="248741">
                  <a:moveTo>
                    <a:pt x="31179" y="0"/>
                  </a:moveTo>
                  <a:lnTo>
                    <a:pt x="3261370" y="0"/>
                  </a:lnTo>
                  <a:cubicBezTo>
                    <a:pt x="3278589" y="0"/>
                    <a:pt x="3292549" y="13959"/>
                    <a:pt x="3292549" y="31179"/>
                  </a:cubicBezTo>
                  <a:lnTo>
                    <a:pt x="3292549" y="217562"/>
                  </a:lnTo>
                  <a:cubicBezTo>
                    <a:pt x="3292549" y="234782"/>
                    <a:pt x="3278589" y="248741"/>
                    <a:pt x="3261370" y="248741"/>
                  </a:cubicBezTo>
                  <a:lnTo>
                    <a:pt x="31179" y="248741"/>
                  </a:lnTo>
                  <a:cubicBezTo>
                    <a:pt x="13959" y="248741"/>
                    <a:pt x="0" y="234782"/>
                    <a:pt x="0" y="217562"/>
                  </a:cubicBezTo>
                  <a:lnTo>
                    <a:pt x="0" y="31179"/>
                  </a:lnTo>
                  <a:cubicBezTo>
                    <a:pt x="0" y="13959"/>
                    <a:pt x="13959" y="0"/>
                    <a:pt x="31179" y="0"/>
                  </a:cubicBezTo>
                  <a:close/>
                </a:path>
              </a:pathLst>
            </a:custGeom>
            <a:solidFill>
              <a:srgbClr val="626161"/>
            </a:solidFill>
          </p:spPr>
          <p:txBody>
            <a:bodyPr/>
            <a:lstStyle/>
            <a:p>
              <a:endParaRPr lang="en-GB"/>
            </a:p>
          </p:txBody>
        </p:sp>
        <p:sp>
          <p:nvSpPr>
            <p:cNvPr id="14" name="TextBox 14"/>
            <p:cNvSpPr txBox="1"/>
            <p:nvPr/>
          </p:nvSpPr>
          <p:spPr>
            <a:xfrm>
              <a:off x="0" y="-28575"/>
              <a:ext cx="3118160" cy="841375"/>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What opportunities to learn does this exercise offer?</a:t>
              </a:r>
            </a:p>
            <a:p>
              <a:pPr algn="just">
                <a:lnSpc>
                  <a:spcPts val="2239"/>
                </a:lnSpc>
              </a:pPr>
              <a:r>
                <a:rPr lang="en-US" sz="1599" spc="100" dirty="0">
                  <a:solidFill>
                    <a:srgbClr val="FFFFFF"/>
                  </a:solidFill>
                  <a:latin typeface="Century Gothic"/>
                </a:rPr>
                <a:t>Content focus: Algebra</a:t>
              </a:r>
            </a:p>
          </p:txBody>
        </p:sp>
      </p:grpSp>
      <p:sp>
        <p:nvSpPr>
          <p:cNvPr id="15" name="TextBox 15"/>
          <p:cNvSpPr txBox="1"/>
          <p:nvPr/>
        </p:nvSpPr>
        <p:spPr>
          <a:xfrm>
            <a:off x="481527" y="1666256"/>
            <a:ext cx="9297389" cy="2154436"/>
          </a:xfrm>
          <a:prstGeom prst="rect">
            <a:avLst/>
          </a:prstGeom>
        </p:spPr>
        <p:txBody>
          <a:bodyPr lIns="0" tIns="0" rIns="0" bIns="0" rtlCol="0" anchor="t">
            <a:spAutoFit/>
          </a:bodyPr>
          <a:lstStyle/>
          <a:p>
            <a:pPr>
              <a:lnSpc>
                <a:spcPts val="1380"/>
              </a:lnSpc>
            </a:pPr>
            <a:r>
              <a:rPr lang="en-US" sz="1200" dirty="0">
                <a:solidFill>
                  <a:srgbClr val="000000"/>
                </a:solidFill>
                <a:latin typeface="Coco Gothic" panose="020B0604020202020204" charset="0"/>
              </a:rPr>
              <a:t>Task b: Now use an early algebra exercise from Don Steward’s website </a:t>
            </a:r>
            <a:r>
              <a:rPr lang="en-US" sz="1200" u="sng" dirty="0">
                <a:solidFill>
                  <a:srgbClr val="000000"/>
                </a:solidFill>
                <a:latin typeface="Coco Gothic" panose="020B0604020202020204" charset="0"/>
              </a:rPr>
              <a:t>https://donsteward.blogspot.com/</a:t>
            </a:r>
            <a:r>
              <a:rPr lang="en-US" sz="1200" dirty="0">
                <a:solidFill>
                  <a:srgbClr val="000000"/>
                </a:solidFill>
                <a:latin typeface="Coco Gothic" panose="020B0604020202020204" charset="0"/>
              </a:rPr>
              <a:t> (a rich and imaginative source of tasks for secondary mathematics from year 7 onwards.)</a:t>
            </a:r>
          </a:p>
          <a:p>
            <a:pPr>
              <a:lnSpc>
                <a:spcPts val="1380"/>
              </a:lnSpc>
            </a:pPr>
            <a:endParaRPr lang="en-US" sz="1200" dirty="0">
              <a:solidFill>
                <a:srgbClr val="000000"/>
              </a:solidFill>
              <a:latin typeface="Coco Gothic" panose="020B0604020202020204" charset="0"/>
            </a:endParaRPr>
          </a:p>
          <a:p>
            <a:pPr>
              <a:lnSpc>
                <a:spcPts val="1380"/>
              </a:lnSpc>
            </a:pPr>
            <a:r>
              <a:rPr lang="en-US" sz="1200" dirty="0">
                <a:solidFill>
                  <a:srgbClr val="000000"/>
                </a:solidFill>
                <a:latin typeface="Coco Gothic" panose="020B0604020202020204" charset="0"/>
              </a:rPr>
              <a:t>The point of this task is not to rush through and try to do all 24 questions!! Instead, consider what each question offers in terms of learning, and make notes about your experience of doing it.  Think about connections between these questions and learners’ experience of arithmetic.</a:t>
            </a:r>
          </a:p>
          <a:p>
            <a:pPr>
              <a:lnSpc>
                <a:spcPts val="1380"/>
              </a:lnSpc>
            </a:pPr>
            <a:endParaRPr lang="en-US" sz="1200" dirty="0">
              <a:solidFill>
                <a:srgbClr val="000000"/>
              </a:solidFill>
              <a:latin typeface="Coco Gothic" panose="020B0604020202020204" charset="0"/>
            </a:endParaRPr>
          </a:p>
          <a:p>
            <a:pPr>
              <a:lnSpc>
                <a:spcPts val="1380"/>
              </a:lnSpc>
            </a:pPr>
            <a:r>
              <a:rPr lang="en-US" sz="1200" dirty="0">
                <a:solidFill>
                  <a:srgbClr val="000000"/>
                </a:solidFill>
                <a:latin typeface="Coco Gothic" panose="020B0604020202020204" charset="0"/>
              </a:rPr>
              <a:t>What forms of reasoning and past knowledge are you needing to use? What difficulties do you meet? We learn about our learners’ experience of doing mathematical tasks from our own experience of doing such tasks, as well as from research and advice from expert others. Leave time to tackle the next set of questions.</a:t>
            </a:r>
          </a:p>
          <a:p>
            <a:pPr>
              <a:lnSpc>
                <a:spcPts val="1380"/>
              </a:lnSpc>
            </a:pPr>
            <a:endParaRPr lang="en-US" sz="1200" dirty="0">
              <a:solidFill>
                <a:srgbClr val="000000"/>
              </a:solidFill>
              <a:latin typeface="Coco Gothic" panose="020B0604020202020204" charset="0"/>
            </a:endParaRPr>
          </a:p>
          <a:p>
            <a:pPr marL="0" lvl="0" indent="0" algn="l">
              <a:lnSpc>
                <a:spcPts val="1380"/>
              </a:lnSpc>
            </a:pPr>
            <a:r>
              <a:rPr lang="en-US" sz="1200" b="1" dirty="0">
                <a:solidFill>
                  <a:srgbClr val="000000"/>
                </a:solidFill>
                <a:latin typeface="Coco Gothic" panose="020B0604020202020204" charset="0"/>
              </a:rPr>
              <a:t>What ideas from this exercise design can you take forward when selecting or devising exercises in future?</a:t>
            </a:r>
          </a:p>
        </p:txBody>
      </p:sp>
      <p:graphicFrame>
        <p:nvGraphicFramePr>
          <p:cNvPr id="16" name="Table 16"/>
          <p:cNvGraphicFramePr>
            <a:graphicFrameLocks noGrp="1"/>
          </p:cNvGraphicFramePr>
          <p:nvPr>
            <p:extLst>
              <p:ext uri="{D42A27DB-BD31-4B8C-83A1-F6EECF244321}">
                <p14:modId xmlns:p14="http://schemas.microsoft.com/office/powerpoint/2010/main" val="3162161128"/>
              </p:ext>
            </p:extLst>
          </p:nvPr>
        </p:nvGraphicFramePr>
        <p:xfrm>
          <a:off x="481528" y="3854450"/>
          <a:ext cx="9222544" cy="2560320"/>
        </p:xfrm>
        <a:graphic>
          <a:graphicData uri="http://schemas.openxmlformats.org/drawingml/2006/table">
            <a:tbl>
              <a:tblPr/>
              <a:tblGrid>
                <a:gridCol w="9222544">
                  <a:extLst>
                    <a:ext uri="{9D8B030D-6E8A-4147-A177-3AD203B41FA5}">
                      <a16:colId xmlns:a16="http://schemas.microsoft.com/office/drawing/2014/main" val="20000"/>
                    </a:ext>
                  </a:extLst>
                </a:gridCol>
              </a:tblGrid>
              <a:tr h="2135513">
                <a:tc>
                  <a:txBody>
                    <a:bodyPr/>
                    <a:lstStyle/>
                    <a:p>
                      <a:pPr algn="l">
                        <a:defRPr/>
                      </a:pPr>
                      <a:r>
                        <a:rPr lang="en-US" sz="1200" b="1" dirty="0">
                          <a:latin typeface="Coco Gothic" panose="020B0604020202020204" charset="0"/>
                        </a:rPr>
                        <a:t>Discussion points for a sequence of algebra questions</a:t>
                      </a:r>
                    </a:p>
                    <a:p>
                      <a:endParaRPr lang="en-US" sz="1200" dirty="0">
                        <a:latin typeface="Coco Gothic" panose="020B0604020202020204" charset="0"/>
                      </a:endParaRPr>
                    </a:p>
                    <a:p>
                      <a:pPr>
                        <a:spcAft>
                          <a:spcPts val="600"/>
                        </a:spcAft>
                      </a:pPr>
                      <a:r>
                        <a:rPr lang="en-US" sz="1200" dirty="0">
                          <a:latin typeface="Coco Gothic" panose="020B0604020202020204" charset="0"/>
                        </a:rPr>
                        <a:t>How could these be read in ways that make the meaning clear? (e.g. ‘I think of a number and ….’)</a:t>
                      </a:r>
                    </a:p>
                    <a:p>
                      <a:pPr>
                        <a:spcAft>
                          <a:spcPts val="600"/>
                        </a:spcAft>
                      </a:pPr>
                      <a:r>
                        <a:rPr lang="en-US" sz="1200" dirty="0">
                          <a:latin typeface="Coco Gothic" panose="020B0604020202020204" charset="0"/>
                        </a:rPr>
                        <a:t>How could these be imagined to make the reasoning possible? (diagrams, bar models, counting)</a:t>
                      </a:r>
                    </a:p>
                    <a:p>
                      <a:pPr>
                        <a:spcAft>
                          <a:spcPts val="600"/>
                        </a:spcAft>
                      </a:pPr>
                      <a:r>
                        <a:rPr lang="en-US" sz="1200" dirty="0">
                          <a:latin typeface="Coco Gothic" panose="020B0604020202020204" charset="0"/>
                        </a:rPr>
                        <a:t>What prior knowledge is necessary? Does this knowledge have to be fluent? </a:t>
                      </a:r>
                    </a:p>
                    <a:p>
                      <a:pPr>
                        <a:spcAft>
                          <a:spcPts val="600"/>
                        </a:spcAft>
                      </a:pPr>
                      <a:r>
                        <a:rPr lang="en-US" sz="1200" dirty="0">
                          <a:latin typeface="Coco Gothic" panose="020B0604020202020204" charset="0"/>
                        </a:rPr>
                        <a:t>Can they make up, and explain, similar tasks for themselves?</a:t>
                      </a:r>
                    </a:p>
                    <a:p>
                      <a:pPr>
                        <a:spcAft>
                          <a:spcPts val="600"/>
                        </a:spcAft>
                      </a:pPr>
                      <a:r>
                        <a:rPr lang="en-US" sz="1200" dirty="0">
                          <a:latin typeface="Coco Gothic" panose="020B0604020202020204" charset="0"/>
                        </a:rPr>
                        <a:t>Given the above: for what purpose would this exercise be helpful: new learning; deeper understanding; speed and accuracy; flexibility; learning the role of the equals sign; learning to ‘read’ (algebraic expressions); practising using trial and adjustment; preparation for the next conceptual step; assessment?</a:t>
                      </a:r>
                    </a:p>
                    <a:p>
                      <a:pPr>
                        <a:spcAft>
                          <a:spcPts val="600"/>
                        </a:spcAft>
                      </a:pPr>
                      <a:r>
                        <a:rPr lang="en-US" sz="1200" dirty="0">
                          <a:latin typeface="Coco Gothic" panose="020B0604020202020204" charset="0"/>
                        </a:rPr>
                        <a:t>How can those whose preferred approach is ‘counting on’ be helped to use structural transformations?</a:t>
                      </a:r>
                    </a:p>
                    <a:p>
                      <a:pPr>
                        <a:spcAft>
                          <a:spcPts val="600"/>
                        </a:spcAft>
                      </a:pPr>
                      <a:r>
                        <a:rPr lang="en-US" sz="1200" dirty="0">
                          <a:solidFill>
                            <a:srgbClr val="000000"/>
                          </a:solidFill>
                          <a:latin typeface="Coco Gothic" panose="020B0604020202020204" charset="0"/>
                        </a:rPr>
                        <a:t>Choosing one of these purposes, sort the questions into those that do/do not serve that purpose.</a:t>
                      </a: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121424" y="834636"/>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806450"/>
            <a:ext cx="99994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21424" y="678484"/>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6</a:t>
              </a:r>
            </a:p>
          </p:txBody>
        </p:sp>
      </p:grpSp>
      <p:grpSp>
        <p:nvGrpSpPr>
          <p:cNvPr id="12" name="Group 12"/>
          <p:cNvGrpSpPr/>
          <p:nvPr/>
        </p:nvGrpSpPr>
        <p:grpSpPr>
          <a:xfrm>
            <a:off x="684529" y="742019"/>
            <a:ext cx="9187377" cy="826430"/>
            <a:chOff x="0" y="-28575"/>
            <a:chExt cx="3292549" cy="296174"/>
          </a:xfrm>
        </p:grpSpPr>
        <p:sp>
          <p:nvSpPr>
            <p:cNvPr id="13" name="Freeform 13"/>
            <p:cNvSpPr/>
            <p:nvPr/>
          </p:nvSpPr>
          <p:spPr>
            <a:xfrm>
              <a:off x="0" y="0"/>
              <a:ext cx="3292549" cy="248741"/>
            </a:xfrm>
            <a:custGeom>
              <a:avLst/>
              <a:gdLst/>
              <a:ahLst/>
              <a:cxnLst/>
              <a:rect l="l" t="t" r="r" b="b"/>
              <a:pathLst>
                <a:path w="3292549" h="248741">
                  <a:moveTo>
                    <a:pt x="31179" y="0"/>
                  </a:moveTo>
                  <a:lnTo>
                    <a:pt x="3261370" y="0"/>
                  </a:lnTo>
                  <a:cubicBezTo>
                    <a:pt x="3278589" y="0"/>
                    <a:pt x="3292549" y="13959"/>
                    <a:pt x="3292549" y="31179"/>
                  </a:cubicBezTo>
                  <a:lnTo>
                    <a:pt x="3292549" y="217562"/>
                  </a:lnTo>
                  <a:cubicBezTo>
                    <a:pt x="3292549" y="234782"/>
                    <a:pt x="3278589" y="248741"/>
                    <a:pt x="3261370" y="248741"/>
                  </a:cubicBezTo>
                  <a:lnTo>
                    <a:pt x="31179" y="248741"/>
                  </a:lnTo>
                  <a:cubicBezTo>
                    <a:pt x="13959" y="248741"/>
                    <a:pt x="0" y="234782"/>
                    <a:pt x="0" y="217562"/>
                  </a:cubicBezTo>
                  <a:lnTo>
                    <a:pt x="0" y="31179"/>
                  </a:lnTo>
                  <a:cubicBezTo>
                    <a:pt x="0" y="13959"/>
                    <a:pt x="13959" y="0"/>
                    <a:pt x="31179" y="0"/>
                  </a:cubicBezTo>
                  <a:close/>
                </a:path>
              </a:pathLst>
            </a:custGeom>
            <a:solidFill>
              <a:srgbClr val="626161"/>
            </a:solidFill>
          </p:spPr>
          <p:txBody>
            <a:bodyPr/>
            <a:lstStyle/>
            <a:p>
              <a:endParaRPr lang="en-GB"/>
            </a:p>
          </p:txBody>
        </p:sp>
        <p:sp>
          <p:nvSpPr>
            <p:cNvPr id="14" name="TextBox 14"/>
            <p:cNvSpPr txBox="1"/>
            <p:nvPr/>
          </p:nvSpPr>
          <p:spPr>
            <a:xfrm>
              <a:off x="0" y="-28575"/>
              <a:ext cx="3090852" cy="296174"/>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What opportunities to learn does this exercise offer?</a:t>
              </a:r>
            </a:p>
            <a:p>
              <a:pPr algn="just">
                <a:lnSpc>
                  <a:spcPts val="2239"/>
                </a:lnSpc>
              </a:pPr>
              <a:r>
                <a:rPr lang="en-US" sz="1599" spc="100" dirty="0">
                  <a:solidFill>
                    <a:srgbClr val="FFFFFF"/>
                  </a:solidFill>
                  <a:latin typeface="Century Gothic"/>
                </a:rPr>
                <a:t>Content focus: Algebra</a:t>
              </a:r>
            </a:p>
          </p:txBody>
        </p:sp>
      </p:grpSp>
      <p:cxnSp>
        <p:nvCxnSpPr>
          <p:cNvPr id="116" name="Straight Connector 115">
            <a:extLst>
              <a:ext uri="{FF2B5EF4-FFF2-40B4-BE49-F238E27FC236}">
                <a16:creationId xmlns:a16="http://schemas.microsoft.com/office/drawing/2014/main" id="{02FC6897-0ADE-447F-1A3B-CB2F0136CBB8}"/>
              </a:ext>
            </a:extLst>
          </p:cNvPr>
          <p:cNvCxnSpPr/>
          <p:nvPr/>
        </p:nvCxnSpPr>
        <p:spPr>
          <a:xfrm>
            <a:off x="698500" y="4073432"/>
            <a:ext cx="9144000" cy="0"/>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1464BE3-CEF9-BD12-37D5-43E52064287B}"/>
              </a:ext>
            </a:extLst>
          </p:cNvPr>
          <p:cNvCxnSpPr/>
          <p:nvPr/>
        </p:nvCxnSpPr>
        <p:spPr>
          <a:xfrm>
            <a:off x="684212" y="5106988"/>
            <a:ext cx="9144000" cy="0"/>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F1DFBE98-0709-864D-43A8-0588273191A6}"/>
              </a:ext>
            </a:extLst>
          </p:cNvPr>
          <p:cNvCxnSpPr>
            <a:cxnSpLocks/>
          </p:cNvCxnSpPr>
          <p:nvPr/>
        </p:nvCxnSpPr>
        <p:spPr>
          <a:xfrm>
            <a:off x="5241925" y="1964392"/>
            <a:ext cx="0" cy="4272056"/>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E41EFDB4-7A92-8E76-B52B-D7CE364A141B}"/>
              </a:ext>
            </a:extLst>
          </p:cNvPr>
          <p:cNvCxnSpPr>
            <a:cxnSpLocks/>
          </p:cNvCxnSpPr>
          <p:nvPr/>
        </p:nvCxnSpPr>
        <p:spPr>
          <a:xfrm>
            <a:off x="2193925" y="1964392"/>
            <a:ext cx="0" cy="4083797"/>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662648F6-1506-AB5C-CBA4-E209F2E62576}"/>
              </a:ext>
            </a:extLst>
          </p:cNvPr>
          <p:cNvCxnSpPr>
            <a:cxnSpLocks/>
          </p:cNvCxnSpPr>
          <p:nvPr/>
        </p:nvCxnSpPr>
        <p:spPr>
          <a:xfrm>
            <a:off x="3717925" y="1964392"/>
            <a:ext cx="0" cy="4119656"/>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2A248AA4-C364-3B2E-48B1-9570D2192068}"/>
              </a:ext>
            </a:extLst>
          </p:cNvPr>
          <p:cNvCxnSpPr>
            <a:cxnSpLocks/>
          </p:cNvCxnSpPr>
          <p:nvPr/>
        </p:nvCxnSpPr>
        <p:spPr>
          <a:xfrm>
            <a:off x="8304212" y="1964392"/>
            <a:ext cx="0" cy="4361703"/>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66C8025F-5156-D636-C83F-C3FBBC3CC3E5}"/>
              </a:ext>
            </a:extLst>
          </p:cNvPr>
          <p:cNvCxnSpPr>
            <a:cxnSpLocks/>
          </p:cNvCxnSpPr>
          <p:nvPr/>
        </p:nvCxnSpPr>
        <p:spPr>
          <a:xfrm flipH="1">
            <a:off x="6717459" y="1964392"/>
            <a:ext cx="62753" cy="4307915"/>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3" name="Rectangle 122">
            <a:extLst>
              <a:ext uri="{FF2B5EF4-FFF2-40B4-BE49-F238E27FC236}">
                <a16:creationId xmlns:a16="http://schemas.microsoft.com/office/drawing/2014/main" id="{DDB03D53-4158-2642-4ABB-7380B1BD0990}"/>
              </a:ext>
            </a:extLst>
          </p:cNvPr>
          <p:cNvSpPr/>
          <p:nvPr/>
        </p:nvSpPr>
        <p:spPr>
          <a:xfrm>
            <a:off x="1276350" y="2370792"/>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24" name="TextBox 46">
            <a:extLst>
              <a:ext uri="{FF2B5EF4-FFF2-40B4-BE49-F238E27FC236}">
                <a16:creationId xmlns:a16="http://schemas.microsoft.com/office/drawing/2014/main" id="{EB995A39-F264-610A-DE27-1411ADB97E66}"/>
              </a:ext>
            </a:extLst>
          </p:cNvPr>
          <p:cNvSpPr txBox="1">
            <a:spLocks noChangeArrowheads="1"/>
          </p:cNvSpPr>
          <p:nvPr/>
        </p:nvSpPr>
        <p:spPr bwMode="auto">
          <a:xfrm>
            <a:off x="788987" y="2356505"/>
            <a:ext cx="5429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3 +</a:t>
            </a:r>
          </a:p>
        </p:txBody>
      </p:sp>
      <p:sp>
        <p:nvSpPr>
          <p:cNvPr id="125" name="TextBox 47">
            <a:extLst>
              <a:ext uri="{FF2B5EF4-FFF2-40B4-BE49-F238E27FC236}">
                <a16:creationId xmlns:a16="http://schemas.microsoft.com/office/drawing/2014/main" id="{25617D8A-6D90-CC22-455A-CD11AF637BA3}"/>
              </a:ext>
            </a:extLst>
          </p:cNvPr>
          <p:cNvSpPr txBox="1">
            <a:spLocks noChangeArrowheads="1"/>
          </p:cNvSpPr>
          <p:nvPr/>
        </p:nvSpPr>
        <p:spPr bwMode="auto">
          <a:xfrm>
            <a:off x="1589087" y="2358092"/>
            <a:ext cx="5778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11</a:t>
            </a:r>
          </a:p>
        </p:txBody>
      </p:sp>
      <p:sp>
        <p:nvSpPr>
          <p:cNvPr id="126" name="TextBox 48">
            <a:extLst>
              <a:ext uri="{FF2B5EF4-FFF2-40B4-BE49-F238E27FC236}">
                <a16:creationId xmlns:a16="http://schemas.microsoft.com/office/drawing/2014/main" id="{BA4207B9-11CD-6C7C-83BD-5074D869F232}"/>
              </a:ext>
            </a:extLst>
          </p:cNvPr>
          <p:cNvSpPr txBox="1">
            <a:spLocks noChangeArrowheads="1"/>
          </p:cNvSpPr>
          <p:nvPr/>
        </p:nvSpPr>
        <p:spPr bwMode="auto">
          <a:xfrm>
            <a:off x="677862" y="1953280"/>
            <a:ext cx="4222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(1)</a:t>
            </a:r>
          </a:p>
        </p:txBody>
      </p:sp>
      <p:sp>
        <p:nvSpPr>
          <p:cNvPr id="127" name="TextBox 49">
            <a:extLst>
              <a:ext uri="{FF2B5EF4-FFF2-40B4-BE49-F238E27FC236}">
                <a16:creationId xmlns:a16="http://schemas.microsoft.com/office/drawing/2014/main" id="{DCE0CE22-19CB-E488-FA90-82E033598F7E}"/>
              </a:ext>
            </a:extLst>
          </p:cNvPr>
          <p:cNvSpPr txBox="1">
            <a:spLocks noChangeArrowheads="1"/>
          </p:cNvSpPr>
          <p:nvPr/>
        </p:nvSpPr>
        <p:spPr bwMode="auto">
          <a:xfrm>
            <a:off x="2193925" y="1973917"/>
            <a:ext cx="4222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(2)</a:t>
            </a:r>
          </a:p>
        </p:txBody>
      </p:sp>
      <p:sp>
        <p:nvSpPr>
          <p:cNvPr id="128" name="TextBox 50">
            <a:extLst>
              <a:ext uri="{FF2B5EF4-FFF2-40B4-BE49-F238E27FC236}">
                <a16:creationId xmlns:a16="http://schemas.microsoft.com/office/drawing/2014/main" id="{26440021-F643-5893-84F5-13455CB8A360}"/>
              </a:ext>
            </a:extLst>
          </p:cNvPr>
          <p:cNvSpPr txBox="1">
            <a:spLocks noChangeArrowheads="1"/>
          </p:cNvSpPr>
          <p:nvPr/>
        </p:nvSpPr>
        <p:spPr bwMode="auto">
          <a:xfrm>
            <a:off x="3711575" y="1973917"/>
            <a:ext cx="4238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(3)</a:t>
            </a:r>
          </a:p>
        </p:txBody>
      </p:sp>
      <p:sp>
        <p:nvSpPr>
          <p:cNvPr id="129" name="TextBox 51">
            <a:extLst>
              <a:ext uri="{FF2B5EF4-FFF2-40B4-BE49-F238E27FC236}">
                <a16:creationId xmlns:a16="http://schemas.microsoft.com/office/drawing/2014/main" id="{88165F6D-00A8-847E-FEB3-95F6070347DB}"/>
              </a:ext>
            </a:extLst>
          </p:cNvPr>
          <p:cNvSpPr txBox="1">
            <a:spLocks noChangeArrowheads="1"/>
          </p:cNvSpPr>
          <p:nvPr/>
        </p:nvSpPr>
        <p:spPr bwMode="auto">
          <a:xfrm>
            <a:off x="5256212" y="1953280"/>
            <a:ext cx="4238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(4)</a:t>
            </a:r>
          </a:p>
        </p:txBody>
      </p:sp>
      <p:sp>
        <p:nvSpPr>
          <p:cNvPr id="130" name="TextBox 52">
            <a:extLst>
              <a:ext uri="{FF2B5EF4-FFF2-40B4-BE49-F238E27FC236}">
                <a16:creationId xmlns:a16="http://schemas.microsoft.com/office/drawing/2014/main" id="{3A3DD7E1-6D3A-7112-FAD2-ADDB62CE410A}"/>
              </a:ext>
            </a:extLst>
          </p:cNvPr>
          <p:cNvSpPr txBox="1">
            <a:spLocks noChangeArrowheads="1"/>
          </p:cNvSpPr>
          <p:nvPr/>
        </p:nvSpPr>
        <p:spPr bwMode="auto">
          <a:xfrm>
            <a:off x="6772275" y="1973917"/>
            <a:ext cx="4238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(5)</a:t>
            </a:r>
          </a:p>
        </p:txBody>
      </p:sp>
      <p:sp>
        <p:nvSpPr>
          <p:cNvPr id="131" name="TextBox 53">
            <a:extLst>
              <a:ext uri="{FF2B5EF4-FFF2-40B4-BE49-F238E27FC236}">
                <a16:creationId xmlns:a16="http://schemas.microsoft.com/office/drawing/2014/main" id="{66865F65-2512-4BC2-23B5-AF945DC5E74E}"/>
              </a:ext>
            </a:extLst>
          </p:cNvPr>
          <p:cNvSpPr txBox="1">
            <a:spLocks noChangeArrowheads="1"/>
          </p:cNvSpPr>
          <p:nvPr/>
        </p:nvSpPr>
        <p:spPr bwMode="auto">
          <a:xfrm>
            <a:off x="8297862" y="1973917"/>
            <a:ext cx="4238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(6)</a:t>
            </a:r>
          </a:p>
        </p:txBody>
      </p:sp>
      <p:sp>
        <p:nvSpPr>
          <p:cNvPr id="132" name="TextBox 54">
            <a:extLst>
              <a:ext uri="{FF2B5EF4-FFF2-40B4-BE49-F238E27FC236}">
                <a16:creationId xmlns:a16="http://schemas.microsoft.com/office/drawing/2014/main" id="{B82B6C9C-97F7-7C3F-EF62-51CA4A81C264}"/>
              </a:ext>
            </a:extLst>
          </p:cNvPr>
          <p:cNvSpPr txBox="1">
            <a:spLocks noChangeArrowheads="1"/>
          </p:cNvSpPr>
          <p:nvPr/>
        </p:nvSpPr>
        <p:spPr bwMode="auto">
          <a:xfrm>
            <a:off x="677862" y="3074708"/>
            <a:ext cx="4222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(7)</a:t>
            </a:r>
          </a:p>
        </p:txBody>
      </p:sp>
      <p:sp>
        <p:nvSpPr>
          <p:cNvPr id="133" name="TextBox 55">
            <a:extLst>
              <a:ext uri="{FF2B5EF4-FFF2-40B4-BE49-F238E27FC236}">
                <a16:creationId xmlns:a16="http://schemas.microsoft.com/office/drawing/2014/main" id="{3AA1244A-7E4C-CCD6-DA6B-652A6860E0CF}"/>
              </a:ext>
            </a:extLst>
          </p:cNvPr>
          <p:cNvSpPr txBox="1">
            <a:spLocks noChangeArrowheads="1"/>
          </p:cNvSpPr>
          <p:nvPr/>
        </p:nvSpPr>
        <p:spPr bwMode="auto">
          <a:xfrm>
            <a:off x="2193925" y="3095346"/>
            <a:ext cx="4222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(8)</a:t>
            </a:r>
          </a:p>
        </p:txBody>
      </p:sp>
      <p:sp>
        <p:nvSpPr>
          <p:cNvPr id="134" name="TextBox 56">
            <a:extLst>
              <a:ext uri="{FF2B5EF4-FFF2-40B4-BE49-F238E27FC236}">
                <a16:creationId xmlns:a16="http://schemas.microsoft.com/office/drawing/2014/main" id="{20257C39-6597-A569-F837-7F88D7CE780D}"/>
              </a:ext>
            </a:extLst>
          </p:cNvPr>
          <p:cNvSpPr txBox="1">
            <a:spLocks noChangeArrowheads="1"/>
          </p:cNvSpPr>
          <p:nvPr/>
        </p:nvSpPr>
        <p:spPr bwMode="auto">
          <a:xfrm>
            <a:off x="3711575" y="3095346"/>
            <a:ext cx="4238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(9)</a:t>
            </a:r>
          </a:p>
        </p:txBody>
      </p:sp>
      <p:sp>
        <p:nvSpPr>
          <p:cNvPr id="135" name="TextBox 57">
            <a:extLst>
              <a:ext uri="{FF2B5EF4-FFF2-40B4-BE49-F238E27FC236}">
                <a16:creationId xmlns:a16="http://schemas.microsoft.com/office/drawing/2014/main" id="{69EA10ED-1CC1-3D44-6ABF-E6BF141B78DC}"/>
              </a:ext>
            </a:extLst>
          </p:cNvPr>
          <p:cNvSpPr txBox="1">
            <a:spLocks noChangeArrowheads="1"/>
          </p:cNvSpPr>
          <p:nvPr/>
        </p:nvSpPr>
        <p:spPr bwMode="auto">
          <a:xfrm>
            <a:off x="5256212" y="3074708"/>
            <a:ext cx="4968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(10)</a:t>
            </a:r>
          </a:p>
        </p:txBody>
      </p:sp>
      <p:sp>
        <p:nvSpPr>
          <p:cNvPr id="136" name="TextBox 58">
            <a:extLst>
              <a:ext uri="{FF2B5EF4-FFF2-40B4-BE49-F238E27FC236}">
                <a16:creationId xmlns:a16="http://schemas.microsoft.com/office/drawing/2014/main" id="{C8AD151A-3197-48F8-4812-B5868C2A118C}"/>
              </a:ext>
            </a:extLst>
          </p:cNvPr>
          <p:cNvSpPr txBox="1">
            <a:spLocks noChangeArrowheads="1"/>
          </p:cNvSpPr>
          <p:nvPr/>
        </p:nvSpPr>
        <p:spPr bwMode="auto">
          <a:xfrm>
            <a:off x="6772275" y="3095346"/>
            <a:ext cx="4953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(11)</a:t>
            </a:r>
          </a:p>
        </p:txBody>
      </p:sp>
      <p:sp>
        <p:nvSpPr>
          <p:cNvPr id="137" name="TextBox 59">
            <a:extLst>
              <a:ext uri="{FF2B5EF4-FFF2-40B4-BE49-F238E27FC236}">
                <a16:creationId xmlns:a16="http://schemas.microsoft.com/office/drawing/2014/main" id="{BB39B100-0FD3-3625-7C18-67CE8C043523}"/>
              </a:ext>
            </a:extLst>
          </p:cNvPr>
          <p:cNvSpPr txBox="1">
            <a:spLocks noChangeArrowheads="1"/>
          </p:cNvSpPr>
          <p:nvPr/>
        </p:nvSpPr>
        <p:spPr bwMode="auto">
          <a:xfrm>
            <a:off x="8297862" y="3085821"/>
            <a:ext cx="5349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(12)</a:t>
            </a:r>
          </a:p>
        </p:txBody>
      </p:sp>
      <p:sp>
        <p:nvSpPr>
          <p:cNvPr id="138" name="TextBox 60">
            <a:extLst>
              <a:ext uri="{FF2B5EF4-FFF2-40B4-BE49-F238E27FC236}">
                <a16:creationId xmlns:a16="http://schemas.microsoft.com/office/drawing/2014/main" id="{22EFAFC1-1F0A-C4E3-5954-19664FCAAD0E}"/>
              </a:ext>
            </a:extLst>
          </p:cNvPr>
          <p:cNvSpPr txBox="1">
            <a:spLocks noChangeArrowheads="1"/>
          </p:cNvSpPr>
          <p:nvPr/>
        </p:nvSpPr>
        <p:spPr bwMode="auto">
          <a:xfrm>
            <a:off x="692150" y="4079782"/>
            <a:ext cx="4778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(13)</a:t>
            </a:r>
          </a:p>
        </p:txBody>
      </p:sp>
      <p:sp>
        <p:nvSpPr>
          <p:cNvPr id="139" name="TextBox 61">
            <a:extLst>
              <a:ext uri="{FF2B5EF4-FFF2-40B4-BE49-F238E27FC236}">
                <a16:creationId xmlns:a16="http://schemas.microsoft.com/office/drawing/2014/main" id="{90A498C6-F28C-42AE-19BA-B88DB5014AC8}"/>
              </a:ext>
            </a:extLst>
          </p:cNvPr>
          <p:cNvSpPr txBox="1">
            <a:spLocks noChangeArrowheads="1"/>
          </p:cNvSpPr>
          <p:nvPr/>
        </p:nvSpPr>
        <p:spPr bwMode="auto">
          <a:xfrm>
            <a:off x="2208213" y="4100419"/>
            <a:ext cx="5286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(14)</a:t>
            </a:r>
          </a:p>
        </p:txBody>
      </p:sp>
      <p:sp>
        <p:nvSpPr>
          <p:cNvPr id="140" name="TextBox 62">
            <a:extLst>
              <a:ext uri="{FF2B5EF4-FFF2-40B4-BE49-F238E27FC236}">
                <a16:creationId xmlns:a16="http://schemas.microsoft.com/office/drawing/2014/main" id="{B3F62E3F-09C9-0FD0-48BD-AAF41568B62A}"/>
              </a:ext>
            </a:extLst>
          </p:cNvPr>
          <p:cNvSpPr txBox="1">
            <a:spLocks noChangeArrowheads="1"/>
          </p:cNvSpPr>
          <p:nvPr/>
        </p:nvSpPr>
        <p:spPr bwMode="auto">
          <a:xfrm>
            <a:off x="3725863" y="4100419"/>
            <a:ext cx="584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(15)</a:t>
            </a:r>
          </a:p>
        </p:txBody>
      </p:sp>
      <p:sp>
        <p:nvSpPr>
          <p:cNvPr id="141" name="TextBox 63">
            <a:extLst>
              <a:ext uri="{FF2B5EF4-FFF2-40B4-BE49-F238E27FC236}">
                <a16:creationId xmlns:a16="http://schemas.microsoft.com/office/drawing/2014/main" id="{FD4814BF-4471-CA69-4F10-A9EAC4BEBE76}"/>
              </a:ext>
            </a:extLst>
          </p:cNvPr>
          <p:cNvSpPr txBox="1">
            <a:spLocks noChangeArrowheads="1"/>
          </p:cNvSpPr>
          <p:nvPr/>
        </p:nvSpPr>
        <p:spPr bwMode="auto">
          <a:xfrm>
            <a:off x="5270500" y="4079782"/>
            <a:ext cx="4968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(16)</a:t>
            </a:r>
          </a:p>
        </p:txBody>
      </p:sp>
      <p:sp>
        <p:nvSpPr>
          <p:cNvPr id="142" name="TextBox 64">
            <a:extLst>
              <a:ext uri="{FF2B5EF4-FFF2-40B4-BE49-F238E27FC236}">
                <a16:creationId xmlns:a16="http://schemas.microsoft.com/office/drawing/2014/main" id="{7337CB49-7835-101B-0ECB-B849DAC846C5}"/>
              </a:ext>
            </a:extLst>
          </p:cNvPr>
          <p:cNvSpPr txBox="1">
            <a:spLocks noChangeArrowheads="1"/>
          </p:cNvSpPr>
          <p:nvPr/>
        </p:nvSpPr>
        <p:spPr bwMode="auto">
          <a:xfrm>
            <a:off x="6786563" y="4100419"/>
            <a:ext cx="495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(17)</a:t>
            </a:r>
          </a:p>
        </p:txBody>
      </p:sp>
      <p:sp>
        <p:nvSpPr>
          <p:cNvPr id="143" name="TextBox 65">
            <a:extLst>
              <a:ext uri="{FF2B5EF4-FFF2-40B4-BE49-F238E27FC236}">
                <a16:creationId xmlns:a16="http://schemas.microsoft.com/office/drawing/2014/main" id="{FECF104C-9B1C-140A-9F4D-8D7193135B07}"/>
              </a:ext>
            </a:extLst>
          </p:cNvPr>
          <p:cNvSpPr txBox="1">
            <a:spLocks noChangeArrowheads="1"/>
          </p:cNvSpPr>
          <p:nvPr/>
        </p:nvSpPr>
        <p:spPr bwMode="auto">
          <a:xfrm>
            <a:off x="8312150" y="4081369"/>
            <a:ext cx="5349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(18)</a:t>
            </a:r>
          </a:p>
        </p:txBody>
      </p:sp>
      <p:sp>
        <p:nvSpPr>
          <p:cNvPr id="144" name="TextBox 66">
            <a:extLst>
              <a:ext uri="{FF2B5EF4-FFF2-40B4-BE49-F238E27FC236}">
                <a16:creationId xmlns:a16="http://schemas.microsoft.com/office/drawing/2014/main" id="{E3C55190-A76E-397D-3068-972EDF739A00}"/>
              </a:ext>
            </a:extLst>
          </p:cNvPr>
          <p:cNvSpPr txBox="1">
            <a:spLocks noChangeArrowheads="1"/>
          </p:cNvSpPr>
          <p:nvPr/>
        </p:nvSpPr>
        <p:spPr bwMode="auto">
          <a:xfrm>
            <a:off x="685800" y="5105400"/>
            <a:ext cx="4794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(19)</a:t>
            </a:r>
          </a:p>
        </p:txBody>
      </p:sp>
      <p:sp>
        <p:nvSpPr>
          <p:cNvPr id="145" name="TextBox 67">
            <a:extLst>
              <a:ext uri="{FF2B5EF4-FFF2-40B4-BE49-F238E27FC236}">
                <a16:creationId xmlns:a16="http://schemas.microsoft.com/office/drawing/2014/main" id="{1BB36001-5D05-1482-D289-ECA9A1154472}"/>
              </a:ext>
            </a:extLst>
          </p:cNvPr>
          <p:cNvSpPr txBox="1">
            <a:spLocks noChangeArrowheads="1"/>
          </p:cNvSpPr>
          <p:nvPr/>
        </p:nvSpPr>
        <p:spPr bwMode="auto">
          <a:xfrm>
            <a:off x="2203450" y="5126038"/>
            <a:ext cx="52863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(20)</a:t>
            </a:r>
          </a:p>
        </p:txBody>
      </p:sp>
      <p:sp>
        <p:nvSpPr>
          <p:cNvPr id="146" name="TextBox 68">
            <a:extLst>
              <a:ext uri="{FF2B5EF4-FFF2-40B4-BE49-F238E27FC236}">
                <a16:creationId xmlns:a16="http://schemas.microsoft.com/office/drawing/2014/main" id="{9E4415C5-A3D7-A24F-053D-417C3613F121}"/>
              </a:ext>
            </a:extLst>
          </p:cNvPr>
          <p:cNvSpPr txBox="1">
            <a:spLocks noChangeArrowheads="1"/>
          </p:cNvSpPr>
          <p:nvPr/>
        </p:nvSpPr>
        <p:spPr bwMode="auto">
          <a:xfrm>
            <a:off x="3721100" y="5126038"/>
            <a:ext cx="5842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(21)</a:t>
            </a:r>
          </a:p>
        </p:txBody>
      </p:sp>
      <p:sp>
        <p:nvSpPr>
          <p:cNvPr id="147" name="TextBox 69">
            <a:extLst>
              <a:ext uri="{FF2B5EF4-FFF2-40B4-BE49-F238E27FC236}">
                <a16:creationId xmlns:a16="http://schemas.microsoft.com/office/drawing/2014/main" id="{3801A73C-A164-4E51-540C-C6FAB5A826F6}"/>
              </a:ext>
            </a:extLst>
          </p:cNvPr>
          <p:cNvSpPr txBox="1">
            <a:spLocks noChangeArrowheads="1"/>
          </p:cNvSpPr>
          <p:nvPr/>
        </p:nvSpPr>
        <p:spPr bwMode="auto">
          <a:xfrm>
            <a:off x="5265737" y="5105400"/>
            <a:ext cx="4968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(22)</a:t>
            </a:r>
          </a:p>
        </p:txBody>
      </p:sp>
      <p:sp>
        <p:nvSpPr>
          <p:cNvPr id="148" name="TextBox 70">
            <a:extLst>
              <a:ext uri="{FF2B5EF4-FFF2-40B4-BE49-F238E27FC236}">
                <a16:creationId xmlns:a16="http://schemas.microsoft.com/office/drawing/2014/main" id="{5C2585B0-75AC-1CC4-C8F5-AE0A80A3810C}"/>
              </a:ext>
            </a:extLst>
          </p:cNvPr>
          <p:cNvSpPr txBox="1">
            <a:spLocks noChangeArrowheads="1"/>
          </p:cNvSpPr>
          <p:nvPr/>
        </p:nvSpPr>
        <p:spPr bwMode="auto">
          <a:xfrm>
            <a:off x="6781800" y="5126038"/>
            <a:ext cx="4953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(23)</a:t>
            </a:r>
          </a:p>
        </p:txBody>
      </p:sp>
      <p:sp>
        <p:nvSpPr>
          <p:cNvPr id="149" name="TextBox 71">
            <a:extLst>
              <a:ext uri="{FF2B5EF4-FFF2-40B4-BE49-F238E27FC236}">
                <a16:creationId xmlns:a16="http://schemas.microsoft.com/office/drawing/2014/main" id="{56B6322B-91D9-C3FB-1C6C-71FF111724E9}"/>
              </a:ext>
            </a:extLst>
          </p:cNvPr>
          <p:cNvSpPr txBox="1">
            <a:spLocks noChangeArrowheads="1"/>
          </p:cNvSpPr>
          <p:nvPr/>
        </p:nvSpPr>
        <p:spPr bwMode="auto">
          <a:xfrm>
            <a:off x="8307387" y="5116513"/>
            <a:ext cx="5349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200" dirty="0"/>
              <a:t>(24)</a:t>
            </a:r>
          </a:p>
        </p:txBody>
      </p:sp>
      <p:sp>
        <p:nvSpPr>
          <p:cNvPr id="150" name="TextBox 86">
            <a:extLst>
              <a:ext uri="{FF2B5EF4-FFF2-40B4-BE49-F238E27FC236}">
                <a16:creationId xmlns:a16="http://schemas.microsoft.com/office/drawing/2014/main" id="{3C5B70CA-0C9D-0A88-CA9D-5E9DF92B4233}"/>
              </a:ext>
            </a:extLst>
          </p:cNvPr>
          <p:cNvSpPr txBox="1">
            <a:spLocks noChangeArrowheads="1"/>
          </p:cNvSpPr>
          <p:nvPr/>
        </p:nvSpPr>
        <p:spPr bwMode="auto">
          <a:xfrm>
            <a:off x="3903662" y="2356505"/>
            <a:ext cx="3619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3</a:t>
            </a:r>
          </a:p>
        </p:txBody>
      </p:sp>
      <p:sp>
        <p:nvSpPr>
          <p:cNvPr id="151" name="TextBox 87">
            <a:extLst>
              <a:ext uri="{FF2B5EF4-FFF2-40B4-BE49-F238E27FC236}">
                <a16:creationId xmlns:a16="http://schemas.microsoft.com/office/drawing/2014/main" id="{4BC0319C-9A75-BF9B-08D2-BCF798DD7516}"/>
              </a:ext>
            </a:extLst>
          </p:cNvPr>
          <p:cNvSpPr txBox="1">
            <a:spLocks noChangeArrowheads="1"/>
          </p:cNvSpPr>
          <p:nvPr/>
        </p:nvSpPr>
        <p:spPr bwMode="auto">
          <a:xfrm>
            <a:off x="4410075" y="2367617"/>
            <a:ext cx="7858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21</a:t>
            </a:r>
          </a:p>
        </p:txBody>
      </p:sp>
      <p:sp>
        <p:nvSpPr>
          <p:cNvPr id="152" name="TextBox 151">
            <a:extLst>
              <a:ext uri="{FF2B5EF4-FFF2-40B4-BE49-F238E27FC236}">
                <a16:creationId xmlns:a16="http://schemas.microsoft.com/office/drawing/2014/main" id="{D0511C51-6839-4E4C-7165-216F3657887C}"/>
              </a:ext>
            </a:extLst>
          </p:cNvPr>
          <p:cNvSpPr txBox="1">
            <a:spLocks noChangeArrowheads="1"/>
          </p:cNvSpPr>
          <p:nvPr/>
        </p:nvSpPr>
        <p:spPr bwMode="auto">
          <a:xfrm>
            <a:off x="2695575" y="2372380"/>
            <a:ext cx="10080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6 = 24 </a:t>
            </a:r>
          </a:p>
        </p:txBody>
      </p:sp>
      <p:cxnSp>
        <p:nvCxnSpPr>
          <p:cNvPr id="153" name="Straight Connector 152">
            <a:extLst>
              <a:ext uri="{FF2B5EF4-FFF2-40B4-BE49-F238E27FC236}">
                <a16:creationId xmlns:a16="http://schemas.microsoft.com/office/drawing/2014/main" id="{7AC42DA8-39AF-DC1A-02B1-6024BD6C7A80}"/>
              </a:ext>
            </a:extLst>
          </p:cNvPr>
          <p:cNvCxnSpPr/>
          <p:nvPr/>
        </p:nvCxnSpPr>
        <p:spPr>
          <a:xfrm>
            <a:off x="692150" y="3052483"/>
            <a:ext cx="9144000" cy="0"/>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4" name="Rectangle 153">
            <a:extLst>
              <a:ext uri="{FF2B5EF4-FFF2-40B4-BE49-F238E27FC236}">
                <a16:creationId xmlns:a16="http://schemas.microsoft.com/office/drawing/2014/main" id="{1E73B0EA-8187-26E5-4ABE-EA4F13FB2B4F}"/>
              </a:ext>
            </a:extLst>
          </p:cNvPr>
          <p:cNvSpPr/>
          <p:nvPr/>
        </p:nvSpPr>
        <p:spPr>
          <a:xfrm>
            <a:off x="2314575" y="2385080"/>
            <a:ext cx="385762"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55" name="Rectangle 154">
            <a:extLst>
              <a:ext uri="{FF2B5EF4-FFF2-40B4-BE49-F238E27FC236}">
                <a16:creationId xmlns:a16="http://schemas.microsoft.com/office/drawing/2014/main" id="{4666E4EE-E91E-A8B6-F870-F0789FDDE2AB}"/>
              </a:ext>
            </a:extLst>
          </p:cNvPr>
          <p:cNvSpPr/>
          <p:nvPr/>
        </p:nvSpPr>
        <p:spPr>
          <a:xfrm>
            <a:off x="4146550" y="2385080"/>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56" name="TextBox 86">
            <a:extLst>
              <a:ext uri="{FF2B5EF4-FFF2-40B4-BE49-F238E27FC236}">
                <a16:creationId xmlns:a16="http://schemas.microsoft.com/office/drawing/2014/main" id="{F4FD6FF6-4FCF-ED44-C316-12AC9CE3C589}"/>
              </a:ext>
            </a:extLst>
          </p:cNvPr>
          <p:cNvSpPr txBox="1">
            <a:spLocks noChangeArrowheads="1"/>
          </p:cNvSpPr>
          <p:nvPr/>
        </p:nvSpPr>
        <p:spPr bwMode="auto">
          <a:xfrm>
            <a:off x="5322887" y="2370792"/>
            <a:ext cx="3619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½ </a:t>
            </a:r>
          </a:p>
        </p:txBody>
      </p:sp>
      <p:sp>
        <p:nvSpPr>
          <p:cNvPr id="157" name="TextBox 87">
            <a:extLst>
              <a:ext uri="{FF2B5EF4-FFF2-40B4-BE49-F238E27FC236}">
                <a16:creationId xmlns:a16="http://schemas.microsoft.com/office/drawing/2014/main" id="{0B0269C0-047C-C6D3-6C53-AD1CC4EA6C99}"/>
              </a:ext>
            </a:extLst>
          </p:cNvPr>
          <p:cNvSpPr txBox="1">
            <a:spLocks noChangeArrowheads="1"/>
          </p:cNvSpPr>
          <p:nvPr/>
        </p:nvSpPr>
        <p:spPr bwMode="auto">
          <a:xfrm>
            <a:off x="6011862" y="2381905"/>
            <a:ext cx="7858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15</a:t>
            </a:r>
          </a:p>
        </p:txBody>
      </p:sp>
      <p:sp>
        <p:nvSpPr>
          <p:cNvPr id="158" name="TextBox 151">
            <a:extLst>
              <a:ext uri="{FF2B5EF4-FFF2-40B4-BE49-F238E27FC236}">
                <a16:creationId xmlns:a16="http://schemas.microsoft.com/office/drawing/2014/main" id="{5F756E7E-A27D-BA95-6DA2-939EDDC11DF2}"/>
              </a:ext>
            </a:extLst>
          </p:cNvPr>
          <p:cNvSpPr txBox="1">
            <a:spLocks noChangeArrowheads="1"/>
          </p:cNvSpPr>
          <p:nvPr/>
        </p:nvSpPr>
        <p:spPr bwMode="auto">
          <a:xfrm>
            <a:off x="7239000" y="2361267"/>
            <a:ext cx="121761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19 = 21 </a:t>
            </a:r>
          </a:p>
        </p:txBody>
      </p:sp>
      <p:sp>
        <p:nvSpPr>
          <p:cNvPr id="159" name="Rectangle 158">
            <a:extLst>
              <a:ext uri="{FF2B5EF4-FFF2-40B4-BE49-F238E27FC236}">
                <a16:creationId xmlns:a16="http://schemas.microsoft.com/office/drawing/2014/main" id="{C6FBD1EE-FE5C-A044-D18B-AE9E0ACEECA9}"/>
              </a:ext>
            </a:extLst>
          </p:cNvPr>
          <p:cNvSpPr/>
          <p:nvPr/>
        </p:nvSpPr>
        <p:spPr>
          <a:xfrm>
            <a:off x="6858000" y="2373967"/>
            <a:ext cx="385762"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60" name="Rectangle 159">
            <a:extLst>
              <a:ext uri="{FF2B5EF4-FFF2-40B4-BE49-F238E27FC236}">
                <a16:creationId xmlns:a16="http://schemas.microsoft.com/office/drawing/2014/main" id="{B776639B-A75C-D2B1-4ADC-C69F577D99E8}"/>
              </a:ext>
            </a:extLst>
          </p:cNvPr>
          <p:cNvSpPr/>
          <p:nvPr/>
        </p:nvSpPr>
        <p:spPr>
          <a:xfrm>
            <a:off x="5656262" y="2380317"/>
            <a:ext cx="384175"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61" name="TextBox 151">
            <a:extLst>
              <a:ext uri="{FF2B5EF4-FFF2-40B4-BE49-F238E27FC236}">
                <a16:creationId xmlns:a16="http://schemas.microsoft.com/office/drawing/2014/main" id="{19E2BA80-888B-6200-1CA2-3B6DD5BC50FA}"/>
              </a:ext>
            </a:extLst>
          </p:cNvPr>
          <p:cNvSpPr txBox="1">
            <a:spLocks noChangeArrowheads="1"/>
          </p:cNvSpPr>
          <p:nvPr/>
        </p:nvSpPr>
        <p:spPr bwMode="auto">
          <a:xfrm>
            <a:off x="8777287" y="2361267"/>
            <a:ext cx="11191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8 = – 1  </a:t>
            </a:r>
          </a:p>
        </p:txBody>
      </p:sp>
      <p:sp>
        <p:nvSpPr>
          <p:cNvPr id="162" name="TextBox 86">
            <a:extLst>
              <a:ext uri="{FF2B5EF4-FFF2-40B4-BE49-F238E27FC236}">
                <a16:creationId xmlns:a16="http://schemas.microsoft.com/office/drawing/2014/main" id="{9D7A8FA7-3105-CBEC-32F0-058ED503F4BB}"/>
              </a:ext>
            </a:extLst>
          </p:cNvPr>
          <p:cNvSpPr txBox="1">
            <a:spLocks noChangeArrowheads="1"/>
          </p:cNvSpPr>
          <p:nvPr/>
        </p:nvSpPr>
        <p:spPr bwMode="auto">
          <a:xfrm>
            <a:off x="804862" y="3433483"/>
            <a:ext cx="3619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⅓ </a:t>
            </a:r>
          </a:p>
        </p:txBody>
      </p:sp>
      <p:sp>
        <p:nvSpPr>
          <p:cNvPr id="163" name="TextBox 87">
            <a:extLst>
              <a:ext uri="{FF2B5EF4-FFF2-40B4-BE49-F238E27FC236}">
                <a16:creationId xmlns:a16="http://schemas.microsoft.com/office/drawing/2014/main" id="{9FA75ADE-41EF-4849-4C86-26C13EEABEB8}"/>
              </a:ext>
            </a:extLst>
          </p:cNvPr>
          <p:cNvSpPr txBox="1">
            <a:spLocks noChangeArrowheads="1"/>
          </p:cNvSpPr>
          <p:nvPr/>
        </p:nvSpPr>
        <p:spPr bwMode="auto">
          <a:xfrm>
            <a:off x="1492250" y="3444596"/>
            <a:ext cx="787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25</a:t>
            </a:r>
          </a:p>
        </p:txBody>
      </p:sp>
      <p:sp>
        <p:nvSpPr>
          <p:cNvPr id="164" name="Rectangle 163">
            <a:extLst>
              <a:ext uri="{FF2B5EF4-FFF2-40B4-BE49-F238E27FC236}">
                <a16:creationId xmlns:a16="http://schemas.microsoft.com/office/drawing/2014/main" id="{DB3AA1BB-E8A2-C3C7-C0C8-3F2B25135289}"/>
              </a:ext>
            </a:extLst>
          </p:cNvPr>
          <p:cNvSpPr/>
          <p:nvPr/>
        </p:nvSpPr>
        <p:spPr>
          <a:xfrm>
            <a:off x="1136650" y="3441421"/>
            <a:ext cx="385762" cy="322262"/>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65" name="TextBox 151">
            <a:extLst>
              <a:ext uri="{FF2B5EF4-FFF2-40B4-BE49-F238E27FC236}">
                <a16:creationId xmlns:a16="http://schemas.microsoft.com/office/drawing/2014/main" id="{27F7DF0D-E9B1-6593-D7D2-54882A1584EE}"/>
              </a:ext>
            </a:extLst>
          </p:cNvPr>
          <p:cNvSpPr txBox="1">
            <a:spLocks noChangeArrowheads="1"/>
          </p:cNvSpPr>
          <p:nvPr/>
        </p:nvSpPr>
        <p:spPr bwMode="auto">
          <a:xfrm>
            <a:off x="2201862" y="3444596"/>
            <a:ext cx="15763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11 –         = 2½   </a:t>
            </a:r>
          </a:p>
        </p:txBody>
      </p:sp>
      <p:sp>
        <p:nvSpPr>
          <p:cNvPr id="166" name="Rectangle 165">
            <a:extLst>
              <a:ext uri="{FF2B5EF4-FFF2-40B4-BE49-F238E27FC236}">
                <a16:creationId xmlns:a16="http://schemas.microsoft.com/office/drawing/2014/main" id="{F1A13E25-10D1-001E-D1CF-3A30F4F8B80B}"/>
              </a:ext>
            </a:extLst>
          </p:cNvPr>
          <p:cNvSpPr/>
          <p:nvPr/>
        </p:nvSpPr>
        <p:spPr>
          <a:xfrm>
            <a:off x="2760662" y="3439833"/>
            <a:ext cx="384175"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67" name="TextBox 86">
            <a:extLst>
              <a:ext uri="{FF2B5EF4-FFF2-40B4-BE49-F238E27FC236}">
                <a16:creationId xmlns:a16="http://schemas.microsoft.com/office/drawing/2014/main" id="{77AE584C-8046-EBBF-3684-9167B4CD959A}"/>
              </a:ext>
            </a:extLst>
          </p:cNvPr>
          <p:cNvSpPr txBox="1">
            <a:spLocks noChangeArrowheads="1"/>
          </p:cNvSpPr>
          <p:nvPr/>
        </p:nvSpPr>
        <p:spPr bwMode="auto">
          <a:xfrm>
            <a:off x="3863975" y="3439833"/>
            <a:ext cx="3619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¾ </a:t>
            </a:r>
          </a:p>
        </p:txBody>
      </p:sp>
      <p:sp>
        <p:nvSpPr>
          <p:cNvPr id="168" name="TextBox 87">
            <a:extLst>
              <a:ext uri="{FF2B5EF4-FFF2-40B4-BE49-F238E27FC236}">
                <a16:creationId xmlns:a16="http://schemas.microsoft.com/office/drawing/2014/main" id="{58EE4ABC-339D-BDEE-A89D-B275AC87A155}"/>
              </a:ext>
            </a:extLst>
          </p:cNvPr>
          <p:cNvSpPr txBox="1">
            <a:spLocks noChangeArrowheads="1"/>
          </p:cNvSpPr>
          <p:nvPr/>
        </p:nvSpPr>
        <p:spPr bwMode="auto">
          <a:xfrm>
            <a:off x="4552950" y="3449358"/>
            <a:ext cx="78581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30</a:t>
            </a:r>
          </a:p>
        </p:txBody>
      </p:sp>
      <p:sp>
        <p:nvSpPr>
          <p:cNvPr id="169" name="Rectangle 168">
            <a:extLst>
              <a:ext uri="{FF2B5EF4-FFF2-40B4-BE49-F238E27FC236}">
                <a16:creationId xmlns:a16="http://schemas.microsoft.com/office/drawing/2014/main" id="{BA5422F2-28AA-4DD3-AE85-7B5FA8130B0E}"/>
              </a:ext>
            </a:extLst>
          </p:cNvPr>
          <p:cNvSpPr/>
          <p:nvPr/>
        </p:nvSpPr>
        <p:spPr>
          <a:xfrm>
            <a:off x="4197350" y="3439833"/>
            <a:ext cx="384175"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70" name="TextBox 86">
            <a:extLst>
              <a:ext uri="{FF2B5EF4-FFF2-40B4-BE49-F238E27FC236}">
                <a16:creationId xmlns:a16="http://schemas.microsoft.com/office/drawing/2014/main" id="{313ECF5D-28AD-B6D5-362D-268422DA3179}"/>
              </a:ext>
            </a:extLst>
          </p:cNvPr>
          <p:cNvSpPr txBox="1">
            <a:spLocks noChangeArrowheads="1"/>
          </p:cNvSpPr>
          <p:nvPr/>
        </p:nvSpPr>
        <p:spPr bwMode="auto">
          <a:xfrm>
            <a:off x="5314950" y="3447771"/>
            <a:ext cx="3619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2</a:t>
            </a:r>
          </a:p>
        </p:txBody>
      </p:sp>
      <p:sp>
        <p:nvSpPr>
          <p:cNvPr id="171" name="TextBox 87">
            <a:extLst>
              <a:ext uri="{FF2B5EF4-FFF2-40B4-BE49-F238E27FC236}">
                <a16:creationId xmlns:a16="http://schemas.microsoft.com/office/drawing/2014/main" id="{159FD14A-1B5C-9CBA-259B-E04E1743566D}"/>
              </a:ext>
            </a:extLst>
          </p:cNvPr>
          <p:cNvSpPr txBox="1">
            <a:spLocks noChangeArrowheads="1"/>
          </p:cNvSpPr>
          <p:nvPr/>
        </p:nvSpPr>
        <p:spPr bwMode="auto">
          <a:xfrm>
            <a:off x="5821362" y="3449358"/>
            <a:ext cx="10398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+ 3 = 17</a:t>
            </a:r>
          </a:p>
        </p:txBody>
      </p:sp>
      <p:sp>
        <p:nvSpPr>
          <p:cNvPr id="172" name="Rectangle 171">
            <a:extLst>
              <a:ext uri="{FF2B5EF4-FFF2-40B4-BE49-F238E27FC236}">
                <a16:creationId xmlns:a16="http://schemas.microsoft.com/office/drawing/2014/main" id="{4BAB2731-8495-D403-F74B-589F76C86215}"/>
              </a:ext>
            </a:extLst>
          </p:cNvPr>
          <p:cNvSpPr/>
          <p:nvPr/>
        </p:nvSpPr>
        <p:spPr>
          <a:xfrm>
            <a:off x="5557837" y="3441421"/>
            <a:ext cx="304800" cy="322262"/>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73" name="TextBox 86">
            <a:extLst>
              <a:ext uri="{FF2B5EF4-FFF2-40B4-BE49-F238E27FC236}">
                <a16:creationId xmlns:a16="http://schemas.microsoft.com/office/drawing/2014/main" id="{D47BC251-A234-BB9D-C42B-E4E6C2CEA9AF}"/>
              </a:ext>
            </a:extLst>
          </p:cNvPr>
          <p:cNvSpPr txBox="1">
            <a:spLocks noChangeArrowheads="1"/>
          </p:cNvSpPr>
          <p:nvPr/>
        </p:nvSpPr>
        <p:spPr bwMode="auto">
          <a:xfrm>
            <a:off x="6851650" y="3446183"/>
            <a:ext cx="7715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20 = 2</a:t>
            </a:r>
          </a:p>
        </p:txBody>
      </p:sp>
      <p:sp>
        <p:nvSpPr>
          <p:cNvPr id="174" name="TextBox 87">
            <a:extLst>
              <a:ext uri="{FF2B5EF4-FFF2-40B4-BE49-F238E27FC236}">
                <a16:creationId xmlns:a16="http://schemas.microsoft.com/office/drawing/2014/main" id="{B29E56B5-CEDF-F298-07C2-304ABFD8C58E}"/>
              </a:ext>
            </a:extLst>
          </p:cNvPr>
          <p:cNvSpPr txBox="1">
            <a:spLocks noChangeArrowheads="1"/>
          </p:cNvSpPr>
          <p:nvPr/>
        </p:nvSpPr>
        <p:spPr bwMode="auto">
          <a:xfrm>
            <a:off x="7802562" y="3447771"/>
            <a:ext cx="508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+ 4</a:t>
            </a:r>
          </a:p>
        </p:txBody>
      </p:sp>
      <p:sp>
        <p:nvSpPr>
          <p:cNvPr id="175" name="Rectangle 174">
            <a:extLst>
              <a:ext uri="{FF2B5EF4-FFF2-40B4-BE49-F238E27FC236}">
                <a16:creationId xmlns:a16="http://schemas.microsoft.com/office/drawing/2014/main" id="{EBF5FE55-6640-F391-0323-A44E5C40CE9A}"/>
              </a:ext>
            </a:extLst>
          </p:cNvPr>
          <p:cNvSpPr/>
          <p:nvPr/>
        </p:nvSpPr>
        <p:spPr>
          <a:xfrm>
            <a:off x="7546975" y="3439833"/>
            <a:ext cx="306387"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76" name="Rectangle 175">
            <a:extLst>
              <a:ext uri="{FF2B5EF4-FFF2-40B4-BE49-F238E27FC236}">
                <a16:creationId xmlns:a16="http://schemas.microsoft.com/office/drawing/2014/main" id="{AE9803B9-B0DA-E064-C9DE-0EC604ED4D35}"/>
              </a:ext>
            </a:extLst>
          </p:cNvPr>
          <p:cNvSpPr/>
          <p:nvPr/>
        </p:nvSpPr>
        <p:spPr>
          <a:xfrm>
            <a:off x="8482012" y="2373967"/>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77" name="TextBox 3">
            <a:extLst>
              <a:ext uri="{FF2B5EF4-FFF2-40B4-BE49-F238E27FC236}">
                <a16:creationId xmlns:a16="http://schemas.microsoft.com/office/drawing/2014/main" id="{69C4B79D-B82F-762D-8BF3-BA6CD9ECA0BA}"/>
              </a:ext>
            </a:extLst>
          </p:cNvPr>
          <p:cNvSpPr txBox="1">
            <a:spLocks noChangeArrowheads="1"/>
          </p:cNvSpPr>
          <p:nvPr/>
        </p:nvSpPr>
        <p:spPr bwMode="auto">
          <a:xfrm>
            <a:off x="3729037" y="2803246"/>
            <a:ext cx="15097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spcBef>
                <a:spcPct val="0"/>
              </a:spcBef>
              <a:buFontTx/>
              <a:buNone/>
            </a:pPr>
            <a:r>
              <a:rPr lang="en-GB" sz="1000" dirty="0"/>
              <a:t>(means 3 × something)</a:t>
            </a:r>
          </a:p>
        </p:txBody>
      </p:sp>
      <p:sp>
        <p:nvSpPr>
          <p:cNvPr id="178" name="TextBox 86">
            <a:extLst>
              <a:ext uri="{FF2B5EF4-FFF2-40B4-BE49-F238E27FC236}">
                <a16:creationId xmlns:a16="http://schemas.microsoft.com/office/drawing/2014/main" id="{548F35BC-7E2E-FE7E-6CD8-310572DFCC54}"/>
              </a:ext>
            </a:extLst>
          </p:cNvPr>
          <p:cNvSpPr txBox="1">
            <a:spLocks noChangeArrowheads="1"/>
          </p:cNvSpPr>
          <p:nvPr/>
        </p:nvSpPr>
        <p:spPr bwMode="auto">
          <a:xfrm>
            <a:off x="8342312" y="3446183"/>
            <a:ext cx="3619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3</a:t>
            </a:r>
          </a:p>
        </p:txBody>
      </p:sp>
      <p:sp>
        <p:nvSpPr>
          <p:cNvPr id="179" name="TextBox 87">
            <a:extLst>
              <a:ext uri="{FF2B5EF4-FFF2-40B4-BE49-F238E27FC236}">
                <a16:creationId xmlns:a16="http://schemas.microsoft.com/office/drawing/2014/main" id="{CF9DBEAB-42DD-F4CF-DDEB-DE726E0FA21C}"/>
              </a:ext>
            </a:extLst>
          </p:cNvPr>
          <p:cNvSpPr txBox="1">
            <a:spLocks noChangeArrowheads="1"/>
          </p:cNvSpPr>
          <p:nvPr/>
        </p:nvSpPr>
        <p:spPr bwMode="auto">
          <a:xfrm>
            <a:off x="8848725" y="3447771"/>
            <a:ext cx="10398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+ 1 = 28</a:t>
            </a:r>
          </a:p>
        </p:txBody>
      </p:sp>
      <p:sp>
        <p:nvSpPr>
          <p:cNvPr id="180" name="Rectangle 179">
            <a:extLst>
              <a:ext uri="{FF2B5EF4-FFF2-40B4-BE49-F238E27FC236}">
                <a16:creationId xmlns:a16="http://schemas.microsoft.com/office/drawing/2014/main" id="{D2CD2E51-ACE7-3020-36E6-5756F483671A}"/>
              </a:ext>
            </a:extLst>
          </p:cNvPr>
          <p:cNvSpPr/>
          <p:nvPr/>
        </p:nvSpPr>
        <p:spPr>
          <a:xfrm>
            <a:off x="8585200" y="3439833"/>
            <a:ext cx="306387"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81" name="TextBox 86">
            <a:extLst>
              <a:ext uri="{FF2B5EF4-FFF2-40B4-BE49-F238E27FC236}">
                <a16:creationId xmlns:a16="http://schemas.microsoft.com/office/drawing/2014/main" id="{BDA9F3CF-19BF-89B8-9BDA-8A4FCC9679C5}"/>
              </a:ext>
            </a:extLst>
          </p:cNvPr>
          <p:cNvSpPr txBox="1">
            <a:spLocks noChangeArrowheads="1"/>
          </p:cNvSpPr>
          <p:nvPr/>
        </p:nvSpPr>
        <p:spPr bwMode="auto">
          <a:xfrm>
            <a:off x="738188" y="4487769"/>
            <a:ext cx="11588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31 = 7 + 4</a:t>
            </a:r>
          </a:p>
        </p:txBody>
      </p:sp>
      <p:sp>
        <p:nvSpPr>
          <p:cNvPr id="182" name="Rectangle 181">
            <a:extLst>
              <a:ext uri="{FF2B5EF4-FFF2-40B4-BE49-F238E27FC236}">
                <a16:creationId xmlns:a16="http://schemas.microsoft.com/office/drawing/2014/main" id="{79D3B040-104D-7FE3-9F7C-D242588D5C3B}"/>
              </a:ext>
            </a:extLst>
          </p:cNvPr>
          <p:cNvSpPr/>
          <p:nvPr/>
        </p:nvSpPr>
        <p:spPr>
          <a:xfrm>
            <a:off x="1797050" y="4498882"/>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83" name="TextBox 86">
            <a:extLst>
              <a:ext uri="{FF2B5EF4-FFF2-40B4-BE49-F238E27FC236}">
                <a16:creationId xmlns:a16="http://schemas.microsoft.com/office/drawing/2014/main" id="{5E1775B9-2F9C-8F41-3D43-345B087AE84A}"/>
              </a:ext>
            </a:extLst>
          </p:cNvPr>
          <p:cNvSpPr txBox="1">
            <a:spLocks noChangeArrowheads="1"/>
          </p:cNvSpPr>
          <p:nvPr/>
        </p:nvSpPr>
        <p:spPr bwMode="auto">
          <a:xfrm>
            <a:off x="3789363" y="4492532"/>
            <a:ext cx="11588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9 = 19 – 2 </a:t>
            </a:r>
          </a:p>
        </p:txBody>
      </p:sp>
      <p:sp>
        <p:nvSpPr>
          <p:cNvPr id="184" name="Rectangle 183">
            <a:extLst>
              <a:ext uri="{FF2B5EF4-FFF2-40B4-BE49-F238E27FC236}">
                <a16:creationId xmlns:a16="http://schemas.microsoft.com/office/drawing/2014/main" id="{5887D633-83F5-2CDC-C4C1-DA7E8ED734B8}"/>
              </a:ext>
            </a:extLst>
          </p:cNvPr>
          <p:cNvSpPr/>
          <p:nvPr/>
        </p:nvSpPr>
        <p:spPr>
          <a:xfrm>
            <a:off x="4848225" y="4495707"/>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85" name="Rectangle 184">
            <a:extLst>
              <a:ext uri="{FF2B5EF4-FFF2-40B4-BE49-F238E27FC236}">
                <a16:creationId xmlns:a16="http://schemas.microsoft.com/office/drawing/2014/main" id="{73ABB453-AA7B-2DD3-729E-3EC3373D1873}"/>
              </a:ext>
            </a:extLst>
          </p:cNvPr>
          <p:cNvSpPr/>
          <p:nvPr/>
        </p:nvSpPr>
        <p:spPr>
          <a:xfrm>
            <a:off x="2449513" y="4495707"/>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86" name="TextBox 7">
            <a:extLst>
              <a:ext uri="{FF2B5EF4-FFF2-40B4-BE49-F238E27FC236}">
                <a16:creationId xmlns:a16="http://schemas.microsoft.com/office/drawing/2014/main" id="{3D5FC600-C597-401F-32A3-F7A7F4F250F2}"/>
              </a:ext>
            </a:extLst>
          </p:cNvPr>
          <p:cNvSpPr txBox="1">
            <a:spLocks noChangeArrowheads="1"/>
          </p:cNvSpPr>
          <p:nvPr/>
        </p:nvSpPr>
        <p:spPr bwMode="auto">
          <a:xfrm>
            <a:off x="2725738" y="4356007"/>
            <a:ext cx="19843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spcBef>
                <a:spcPct val="0"/>
              </a:spcBef>
              <a:buFontTx/>
              <a:buNone/>
            </a:pPr>
            <a:r>
              <a:rPr lang="en-GB" sz="1000" dirty="0"/>
              <a:t>2</a:t>
            </a:r>
          </a:p>
        </p:txBody>
      </p:sp>
      <p:sp>
        <p:nvSpPr>
          <p:cNvPr id="187" name="TextBox 87">
            <a:extLst>
              <a:ext uri="{FF2B5EF4-FFF2-40B4-BE49-F238E27FC236}">
                <a16:creationId xmlns:a16="http://schemas.microsoft.com/office/drawing/2014/main" id="{4469B846-76DA-A611-A94C-3931E30E687E}"/>
              </a:ext>
            </a:extLst>
          </p:cNvPr>
          <p:cNvSpPr txBox="1">
            <a:spLocks noChangeArrowheads="1"/>
          </p:cNvSpPr>
          <p:nvPr/>
        </p:nvSpPr>
        <p:spPr bwMode="auto">
          <a:xfrm>
            <a:off x="2762250" y="4490944"/>
            <a:ext cx="10382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+ 1 = 17</a:t>
            </a:r>
          </a:p>
        </p:txBody>
      </p:sp>
      <p:sp>
        <p:nvSpPr>
          <p:cNvPr id="188" name="TextBox 86">
            <a:extLst>
              <a:ext uri="{FF2B5EF4-FFF2-40B4-BE49-F238E27FC236}">
                <a16:creationId xmlns:a16="http://schemas.microsoft.com/office/drawing/2014/main" id="{78773012-B0D9-4548-82A5-6FA0C1E370F6}"/>
              </a:ext>
            </a:extLst>
          </p:cNvPr>
          <p:cNvSpPr txBox="1">
            <a:spLocks noChangeArrowheads="1"/>
          </p:cNvSpPr>
          <p:nvPr/>
        </p:nvSpPr>
        <p:spPr bwMode="auto">
          <a:xfrm>
            <a:off x="6918325" y="4490944"/>
            <a:ext cx="11588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8 = 9 – 2 </a:t>
            </a:r>
          </a:p>
        </p:txBody>
      </p:sp>
      <p:sp>
        <p:nvSpPr>
          <p:cNvPr id="189" name="Rectangle 188">
            <a:extLst>
              <a:ext uri="{FF2B5EF4-FFF2-40B4-BE49-F238E27FC236}">
                <a16:creationId xmlns:a16="http://schemas.microsoft.com/office/drawing/2014/main" id="{8D48DB40-E640-81F4-3979-F18DB87A5E9D}"/>
              </a:ext>
            </a:extLst>
          </p:cNvPr>
          <p:cNvSpPr/>
          <p:nvPr/>
        </p:nvSpPr>
        <p:spPr>
          <a:xfrm>
            <a:off x="7847013" y="4492532"/>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90" name="TextBox 86">
            <a:extLst>
              <a:ext uri="{FF2B5EF4-FFF2-40B4-BE49-F238E27FC236}">
                <a16:creationId xmlns:a16="http://schemas.microsoft.com/office/drawing/2014/main" id="{BF836B29-2EDB-8BE8-D6DE-DDF797F9E14E}"/>
              </a:ext>
            </a:extLst>
          </p:cNvPr>
          <p:cNvSpPr txBox="1">
            <a:spLocks noChangeArrowheads="1"/>
          </p:cNvSpPr>
          <p:nvPr/>
        </p:nvSpPr>
        <p:spPr bwMode="auto">
          <a:xfrm>
            <a:off x="5319713" y="4495707"/>
            <a:ext cx="14779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5 + 2         = 8      </a:t>
            </a:r>
          </a:p>
        </p:txBody>
      </p:sp>
      <p:sp>
        <p:nvSpPr>
          <p:cNvPr id="191" name="Rectangle 190">
            <a:extLst>
              <a:ext uri="{FF2B5EF4-FFF2-40B4-BE49-F238E27FC236}">
                <a16:creationId xmlns:a16="http://schemas.microsoft.com/office/drawing/2014/main" id="{302A38BC-0AA4-7D1E-FDE4-209C2DBD9985}"/>
              </a:ext>
            </a:extLst>
          </p:cNvPr>
          <p:cNvSpPr/>
          <p:nvPr/>
        </p:nvSpPr>
        <p:spPr>
          <a:xfrm>
            <a:off x="5916613" y="4489357"/>
            <a:ext cx="385762"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92" name="TextBox 86">
            <a:extLst>
              <a:ext uri="{FF2B5EF4-FFF2-40B4-BE49-F238E27FC236}">
                <a16:creationId xmlns:a16="http://schemas.microsoft.com/office/drawing/2014/main" id="{36A4AA3E-E416-4B4A-81F4-03E23CAAA8BE}"/>
              </a:ext>
            </a:extLst>
          </p:cNvPr>
          <p:cNvSpPr txBox="1">
            <a:spLocks noChangeArrowheads="1"/>
          </p:cNvSpPr>
          <p:nvPr/>
        </p:nvSpPr>
        <p:spPr bwMode="auto">
          <a:xfrm>
            <a:off x="8380413" y="4490944"/>
            <a:ext cx="3619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5</a:t>
            </a:r>
          </a:p>
        </p:txBody>
      </p:sp>
      <p:sp>
        <p:nvSpPr>
          <p:cNvPr id="193" name="TextBox 87">
            <a:extLst>
              <a:ext uri="{FF2B5EF4-FFF2-40B4-BE49-F238E27FC236}">
                <a16:creationId xmlns:a16="http://schemas.microsoft.com/office/drawing/2014/main" id="{D7BA06AF-85E5-FEB9-B3AD-44C712AD8E81}"/>
              </a:ext>
            </a:extLst>
          </p:cNvPr>
          <p:cNvSpPr txBox="1">
            <a:spLocks noChangeArrowheads="1"/>
          </p:cNvSpPr>
          <p:nvPr/>
        </p:nvSpPr>
        <p:spPr bwMode="auto">
          <a:xfrm>
            <a:off x="8886825" y="4490944"/>
            <a:ext cx="10398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+ 9 = 54</a:t>
            </a:r>
          </a:p>
        </p:txBody>
      </p:sp>
      <p:sp>
        <p:nvSpPr>
          <p:cNvPr id="194" name="Rectangle 193">
            <a:extLst>
              <a:ext uri="{FF2B5EF4-FFF2-40B4-BE49-F238E27FC236}">
                <a16:creationId xmlns:a16="http://schemas.microsoft.com/office/drawing/2014/main" id="{BB4CA5B5-C556-7A8B-6643-C131B870D1C1}"/>
              </a:ext>
            </a:extLst>
          </p:cNvPr>
          <p:cNvSpPr/>
          <p:nvPr/>
        </p:nvSpPr>
        <p:spPr>
          <a:xfrm>
            <a:off x="8623300" y="4484594"/>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95" name="TextBox 86">
            <a:extLst>
              <a:ext uri="{FF2B5EF4-FFF2-40B4-BE49-F238E27FC236}">
                <a16:creationId xmlns:a16="http://schemas.microsoft.com/office/drawing/2014/main" id="{660EE161-21C6-B728-BC71-6337DA8AC1B2}"/>
              </a:ext>
            </a:extLst>
          </p:cNvPr>
          <p:cNvSpPr txBox="1">
            <a:spLocks noChangeArrowheads="1"/>
          </p:cNvSpPr>
          <p:nvPr/>
        </p:nvSpPr>
        <p:spPr bwMode="auto">
          <a:xfrm>
            <a:off x="669924" y="5503863"/>
            <a:ext cx="1308101"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50 = 54 + 4</a:t>
            </a:r>
          </a:p>
        </p:txBody>
      </p:sp>
      <p:sp>
        <p:nvSpPr>
          <p:cNvPr id="196" name="Rectangle 195">
            <a:extLst>
              <a:ext uri="{FF2B5EF4-FFF2-40B4-BE49-F238E27FC236}">
                <a16:creationId xmlns:a16="http://schemas.microsoft.com/office/drawing/2014/main" id="{E3B84F2C-8B62-07C2-3564-190110DAB722}"/>
              </a:ext>
            </a:extLst>
          </p:cNvPr>
          <p:cNvSpPr/>
          <p:nvPr/>
        </p:nvSpPr>
        <p:spPr>
          <a:xfrm>
            <a:off x="1839912" y="5514975"/>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97" name="TextBox 86">
            <a:extLst>
              <a:ext uri="{FF2B5EF4-FFF2-40B4-BE49-F238E27FC236}">
                <a16:creationId xmlns:a16="http://schemas.microsoft.com/office/drawing/2014/main" id="{51B3F6E4-C592-CCAB-518B-CECA094C7327}"/>
              </a:ext>
            </a:extLst>
          </p:cNvPr>
          <p:cNvSpPr txBox="1">
            <a:spLocks noChangeArrowheads="1"/>
          </p:cNvSpPr>
          <p:nvPr/>
        </p:nvSpPr>
        <p:spPr bwMode="auto">
          <a:xfrm>
            <a:off x="2171700" y="5500688"/>
            <a:ext cx="3619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⅔ </a:t>
            </a:r>
          </a:p>
        </p:txBody>
      </p:sp>
      <p:sp>
        <p:nvSpPr>
          <p:cNvPr id="198" name="TextBox 87">
            <a:extLst>
              <a:ext uri="{FF2B5EF4-FFF2-40B4-BE49-F238E27FC236}">
                <a16:creationId xmlns:a16="http://schemas.microsoft.com/office/drawing/2014/main" id="{7F2FB1F7-48B8-F68F-0DBA-66E815E6E66C}"/>
              </a:ext>
            </a:extLst>
          </p:cNvPr>
          <p:cNvSpPr txBox="1">
            <a:spLocks noChangeArrowheads="1"/>
          </p:cNvSpPr>
          <p:nvPr/>
        </p:nvSpPr>
        <p:spPr bwMode="auto">
          <a:xfrm>
            <a:off x="2816225" y="5502275"/>
            <a:ext cx="103981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+ 3 = 15</a:t>
            </a:r>
          </a:p>
        </p:txBody>
      </p:sp>
      <p:sp>
        <p:nvSpPr>
          <p:cNvPr id="199" name="TextBox 86">
            <a:extLst>
              <a:ext uri="{FF2B5EF4-FFF2-40B4-BE49-F238E27FC236}">
                <a16:creationId xmlns:a16="http://schemas.microsoft.com/office/drawing/2014/main" id="{4FE4D211-8E15-DBAE-4FC9-7191B6DDF295}"/>
              </a:ext>
            </a:extLst>
          </p:cNvPr>
          <p:cNvSpPr txBox="1">
            <a:spLocks noChangeArrowheads="1"/>
          </p:cNvSpPr>
          <p:nvPr/>
        </p:nvSpPr>
        <p:spPr bwMode="auto">
          <a:xfrm>
            <a:off x="3670300" y="5507038"/>
            <a:ext cx="3619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⅝ </a:t>
            </a:r>
          </a:p>
        </p:txBody>
      </p:sp>
      <p:sp>
        <p:nvSpPr>
          <p:cNvPr id="200" name="TextBox 87">
            <a:extLst>
              <a:ext uri="{FF2B5EF4-FFF2-40B4-BE49-F238E27FC236}">
                <a16:creationId xmlns:a16="http://schemas.microsoft.com/office/drawing/2014/main" id="{B3A324C2-3512-03B8-683C-67A4330B3088}"/>
              </a:ext>
            </a:extLst>
          </p:cNvPr>
          <p:cNvSpPr txBox="1">
            <a:spLocks noChangeArrowheads="1"/>
          </p:cNvSpPr>
          <p:nvPr/>
        </p:nvSpPr>
        <p:spPr bwMode="auto">
          <a:xfrm>
            <a:off x="4314825" y="5500688"/>
            <a:ext cx="11922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5  = 15</a:t>
            </a:r>
          </a:p>
        </p:txBody>
      </p:sp>
      <p:sp>
        <p:nvSpPr>
          <p:cNvPr id="201" name="Rectangle 200">
            <a:extLst>
              <a:ext uri="{FF2B5EF4-FFF2-40B4-BE49-F238E27FC236}">
                <a16:creationId xmlns:a16="http://schemas.microsoft.com/office/drawing/2014/main" id="{E43124CB-C118-ABC3-449A-C73A3F6CF1B0}"/>
              </a:ext>
            </a:extLst>
          </p:cNvPr>
          <p:cNvSpPr/>
          <p:nvPr/>
        </p:nvSpPr>
        <p:spPr>
          <a:xfrm>
            <a:off x="3984625" y="5507038"/>
            <a:ext cx="384175"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02" name="TextBox 86">
            <a:extLst>
              <a:ext uri="{FF2B5EF4-FFF2-40B4-BE49-F238E27FC236}">
                <a16:creationId xmlns:a16="http://schemas.microsoft.com/office/drawing/2014/main" id="{083E2053-3937-BD50-6B06-CC7B04D6508F}"/>
              </a:ext>
            </a:extLst>
          </p:cNvPr>
          <p:cNvSpPr txBox="1">
            <a:spLocks noChangeArrowheads="1"/>
          </p:cNvSpPr>
          <p:nvPr/>
        </p:nvSpPr>
        <p:spPr bwMode="auto">
          <a:xfrm>
            <a:off x="5237162" y="5503863"/>
            <a:ext cx="3619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2</a:t>
            </a:r>
          </a:p>
        </p:txBody>
      </p:sp>
      <p:sp>
        <p:nvSpPr>
          <p:cNvPr id="203" name="TextBox 87">
            <a:extLst>
              <a:ext uri="{FF2B5EF4-FFF2-40B4-BE49-F238E27FC236}">
                <a16:creationId xmlns:a16="http://schemas.microsoft.com/office/drawing/2014/main" id="{4883619B-D1BD-9541-4E9A-91053DEDD925}"/>
              </a:ext>
            </a:extLst>
          </p:cNvPr>
          <p:cNvSpPr txBox="1">
            <a:spLocks noChangeArrowheads="1"/>
          </p:cNvSpPr>
          <p:nvPr/>
        </p:nvSpPr>
        <p:spPr bwMode="auto">
          <a:xfrm>
            <a:off x="5743575" y="5514975"/>
            <a:ext cx="7858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 1 = </a:t>
            </a:r>
          </a:p>
        </p:txBody>
      </p:sp>
      <p:sp>
        <p:nvSpPr>
          <p:cNvPr id="204" name="Rectangle 203">
            <a:extLst>
              <a:ext uri="{FF2B5EF4-FFF2-40B4-BE49-F238E27FC236}">
                <a16:creationId xmlns:a16="http://schemas.microsoft.com/office/drawing/2014/main" id="{BCE53D7B-AE14-5F0B-3257-8ACD298557A5}"/>
              </a:ext>
            </a:extLst>
          </p:cNvPr>
          <p:cNvSpPr/>
          <p:nvPr/>
        </p:nvSpPr>
        <p:spPr>
          <a:xfrm>
            <a:off x="5480050" y="5507038"/>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05" name="TextBox 86">
            <a:extLst>
              <a:ext uri="{FF2B5EF4-FFF2-40B4-BE49-F238E27FC236}">
                <a16:creationId xmlns:a16="http://schemas.microsoft.com/office/drawing/2014/main" id="{163AE9B0-B9D5-0CE5-21D9-12DF87FB37C2}"/>
              </a:ext>
            </a:extLst>
          </p:cNvPr>
          <p:cNvSpPr txBox="1">
            <a:spLocks noChangeArrowheads="1"/>
          </p:cNvSpPr>
          <p:nvPr/>
        </p:nvSpPr>
        <p:spPr bwMode="auto">
          <a:xfrm>
            <a:off x="5545137" y="5915025"/>
            <a:ext cx="9969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19 – 3</a:t>
            </a:r>
          </a:p>
        </p:txBody>
      </p:sp>
      <p:sp>
        <p:nvSpPr>
          <p:cNvPr id="206" name="Rectangle 205">
            <a:extLst>
              <a:ext uri="{FF2B5EF4-FFF2-40B4-BE49-F238E27FC236}">
                <a16:creationId xmlns:a16="http://schemas.microsoft.com/office/drawing/2014/main" id="{DED8E4C3-E6F4-7DC9-3250-0E1928705326}"/>
              </a:ext>
            </a:extLst>
          </p:cNvPr>
          <p:cNvSpPr/>
          <p:nvPr/>
        </p:nvSpPr>
        <p:spPr>
          <a:xfrm>
            <a:off x="6245225" y="5918200"/>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07" name="TextBox 87">
            <a:extLst>
              <a:ext uri="{FF2B5EF4-FFF2-40B4-BE49-F238E27FC236}">
                <a16:creationId xmlns:a16="http://schemas.microsoft.com/office/drawing/2014/main" id="{D153DFDE-D726-8571-37A6-6214D6538B92}"/>
              </a:ext>
            </a:extLst>
          </p:cNvPr>
          <p:cNvSpPr txBox="1">
            <a:spLocks noChangeArrowheads="1"/>
          </p:cNvSpPr>
          <p:nvPr/>
        </p:nvSpPr>
        <p:spPr bwMode="auto">
          <a:xfrm>
            <a:off x="6827837" y="5494338"/>
            <a:ext cx="1543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4 + 3       = </a:t>
            </a:r>
          </a:p>
        </p:txBody>
      </p:sp>
      <p:sp>
        <p:nvSpPr>
          <p:cNvPr id="208" name="Rectangle 207">
            <a:extLst>
              <a:ext uri="{FF2B5EF4-FFF2-40B4-BE49-F238E27FC236}">
                <a16:creationId xmlns:a16="http://schemas.microsoft.com/office/drawing/2014/main" id="{39F33E21-E979-2854-6A2B-DEFB12EC3947}"/>
              </a:ext>
            </a:extLst>
          </p:cNvPr>
          <p:cNvSpPr/>
          <p:nvPr/>
        </p:nvSpPr>
        <p:spPr>
          <a:xfrm>
            <a:off x="7410450" y="5494338"/>
            <a:ext cx="304800" cy="322262"/>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09" name="TextBox 86">
            <a:extLst>
              <a:ext uri="{FF2B5EF4-FFF2-40B4-BE49-F238E27FC236}">
                <a16:creationId xmlns:a16="http://schemas.microsoft.com/office/drawing/2014/main" id="{7CA5CF24-08E7-526F-4C34-11295A029F4F}"/>
              </a:ext>
            </a:extLst>
          </p:cNvPr>
          <p:cNvSpPr txBox="1">
            <a:spLocks noChangeArrowheads="1"/>
          </p:cNvSpPr>
          <p:nvPr/>
        </p:nvSpPr>
        <p:spPr bwMode="auto">
          <a:xfrm>
            <a:off x="7154862" y="5911850"/>
            <a:ext cx="9969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5 + </a:t>
            </a:r>
          </a:p>
        </p:txBody>
      </p:sp>
      <p:sp>
        <p:nvSpPr>
          <p:cNvPr id="210" name="Rectangle 209">
            <a:extLst>
              <a:ext uri="{FF2B5EF4-FFF2-40B4-BE49-F238E27FC236}">
                <a16:creationId xmlns:a16="http://schemas.microsoft.com/office/drawing/2014/main" id="{3FB42846-36BA-A850-3F55-45A9B03163FF}"/>
              </a:ext>
            </a:extLst>
          </p:cNvPr>
          <p:cNvSpPr/>
          <p:nvPr/>
        </p:nvSpPr>
        <p:spPr>
          <a:xfrm>
            <a:off x="7631112" y="5915025"/>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11" name="TextBox 87">
            <a:extLst>
              <a:ext uri="{FF2B5EF4-FFF2-40B4-BE49-F238E27FC236}">
                <a16:creationId xmlns:a16="http://schemas.microsoft.com/office/drawing/2014/main" id="{3A68E6C7-AA29-3ACE-6479-9483A8962FF1}"/>
              </a:ext>
            </a:extLst>
          </p:cNvPr>
          <p:cNvSpPr txBox="1">
            <a:spLocks noChangeArrowheads="1"/>
          </p:cNvSpPr>
          <p:nvPr/>
        </p:nvSpPr>
        <p:spPr bwMode="auto">
          <a:xfrm>
            <a:off x="8372475" y="5484813"/>
            <a:ext cx="14557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20 – 3        = </a:t>
            </a:r>
          </a:p>
        </p:txBody>
      </p:sp>
      <p:sp>
        <p:nvSpPr>
          <p:cNvPr id="212" name="Rectangle 211">
            <a:extLst>
              <a:ext uri="{FF2B5EF4-FFF2-40B4-BE49-F238E27FC236}">
                <a16:creationId xmlns:a16="http://schemas.microsoft.com/office/drawing/2014/main" id="{4DF0F9CE-3C1F-9ECC-487A-91EC016ABCFB}"/>
              </a:ext>
            </a:extLst>
          </p:cNvPr>
          <p:cNvSpPr/>
          <p:nvPr/>
        </p:nvSpPr>
        <p:spPr>
          <a:xfrm>
            <a:off x="9069387" y="5503863"/>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13" name="TextBox 86">
            <a:extLst>
              <a:ext uri="{FF2B5EF4-FFF2-40B4-BE49-F238E27FC236}">
                <a16:creationId xmlns:a16="http://schemas.microsoft.com/office/drawing/2014/main" id="{F332AD57-6E98-3414-2977-B12530665488}"/>
              </a:ext>
            </a:extLst>
          </p:cNvPr>
          <p:cNvSpPr txBox="1">
            <a:spLocks noChangeArrowheads="1"/>
          </p:cNvSpPr>
          <p:nvPr/>
        </p:nvSpPr>
        <p:spPr bwMode="auto">
          <a:xfrm>
            <a:off x="8699500" y="5911850"/>
            <a:ext cx="9969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rial" charset="0"/>
              </a:defRPr>
            </a:lvl1pPr>
            <a:lvl2pPr marL="742950" indent="-285750" eaLnBrk="0" hangingPunct="0">
              <a:defRPr sz="2800">
                <a:solidFill>
                  <a:schemeClr val="tx1"/>
                </a:solidFill>
                <a:latin typeface="Arial" charset="0"/>
                <a:cs typeface="Arial" charset="0"/>
              </a:defRPr>
            </a:lvl2pPr>
            <a:lvl3pPr marL="1143000" indent="-228600" eaLnBrk="0" hangingPunct="0">
              <a:defRPr sz="2800">
                <a:solidFill>
                  <a:schemeClr val="tx1"/>
                </a:solidFill>
                <a:latin typeface="Arial" charset="0"/>
                <a:cs typeface="Arial" charset="0"/>
              </a:defRPr>
            </a:lvl3pPr>
            <a:lvl4pPr marL="1600200" indent="-228600" eaLnBrk="0" hangingPunct="0">
              <a:defRPr sz="2800">
                <a:solidFill>
                  <a:schemeClr val="tx1"/>
                </a:solidFill>
                <a:latin typeface="Arial" charset="0"/>
                <a:cs typeface="Arial" charset="0"/>
              </a:defRPr>
            </a:lvl4pPr>
            <a:lvl5pPr marL="2057400" indent="-228600" eaLnBrk="0" hangingPunct="0">
              <a:defRPr sz="2800">
                <a:solidFill>
                  <a:schemeClr val="tx1"/>
                </a:solidFill>
                <a:latin typeface="Arial" charset="0"/>
                <a:cs typeface="Arial" charset="0"/>
              </a:defRPr>
            </a:lvl5pPr>
            <a:lvl6pPr marL="2514600" indent="-228600" eaLnBrk="0" fontAlgn="base" hangingPunct="0">
              <a:spcBef>
                <a:spcPct val="20000"/>
              </a:spcBef>
              <a:spcAft>
                <a:spcPct val="0"/>
              </a:spcAft>
              <a:buChar char="•"/>
              <a:defRPr sz="2800">
                <a:solidFill>
                  <a:schemeClr val="tx1"/>
                </a:solidFill>
                <a:latin typeface="Arial" charset="0"/>
                <a:cs typeface="Arial" charset="0"/>
              </a:defRPr>
            </a:lvl6pPr>
            <a:lvl7pPr marL="2971800" indent="-228600" eaLnBrk="0" fontAlgn="base" hangingPunct="0">
              <a:spcBef>
                <a:spcPct val="20000"/>
              </a:spcBef>
              <a:spcAft>
                <a:spcPct val="0"/>
              </a:spcAft>
              <a:buChar char="•"/>
              <a:defRPr sz="2800">
                <a:solidFill>
                  <a:schemeClr val="tx1"/>
                </a:solidFill>
                <a:latin typeface="Arial" charset="0"/>
                <a:cs typeface="Arial" charset="0"/>
              </a:defRPr>
            </a:lvl7pPr>
            <a:lvl8pPr marL="3429000" indent="-228600" eaLnBrk="0" fontAlgn="base" hangingPunct="0">
              <a:spcBef>
                <a:spcPct val="20000"/>
              </a:spcBef>
              <a:spcAft>
                <a:spcPct val="0"/>
              </a:spcAft>
              <a:buChar char="•"/>
              <a:defRPr sz="2800">
                <a:solidFill>
                  <a:schemeClr val="tx1"/>
                </a:solidFill>
                <a:latin typeface="Arial" charset="0"/>
                <a:cs typeface="Arial" charset="0"/>
              </a:defRPr>
            </a:lvl8pPr>
            <a:lvl9pPr marL="3886200" indent="-228600" eaLnBrk="0" fontAlgn="base" hangingPunct="0">
              <a:spcBef>
                <a:spcPct val="20000"/>
              </a:spcBef>
              <a:spcAft>
                <a:spcPct val="0"/>
              </a:spcAft>
              <a:buChar char="•"/>
              <a:defRPr sz="2800">
                <a:solidFill>
                  <a:schemeClr val="tx1"/>
                </a:solidFill>
                <a:latin typeface="Arial" charset="0"/>
                <a:cs typeface="Arial" charset="0"/>
              </a:defRPr>
            </a:lvl9pPr>
          </a:lstStyle>
          <a:p>
            <a:pPr eaLnBrk="1" hangingPunct="1">
              <a:buFontTx/>
              <a:buNone/>
            </a:pPr>
            <a:r>
              <a:rPr lang="en-GB" sz="1600" dirty="0"/>
              <a:t>5 + 2</a:t>
            </a:r>
          </a:p>
        </p:txBody>
      </p:sp>
      <p:sp>
        <p:nvSpPr>
          <p:cNvPr id="214" name="Rectangle 213">
            <a:extLst>
              <a:ext uri="{FF2B5EF4-FFF2-40B4-BE49-F238E27FC236}">
                <a16:creationId xmlns:a16="http://schemas.microsoft.com/office/drawing/2014/main" id="{5FAE3331-B9FE-99D4-FAA8-CCEC8AD1BC8F}"/>
              </a:ext>
            </a:extLst>
          </p:cNvPr>
          <p:cNvSpPr/>
          <p:nvPr/>
        </p:nvSpPr>
        <p:spPr>
          <a:xfrm>
            <a:off x="9313862" y="5915025"/>
            <a:ext cx="304800" cy="3206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15" name="Rectangle 214">
            <a:extLst>
              <a:ext uri="{FF2B5EF4-FFF2-40B4-BE49-F238E27FC236}">
                <a16:creationId xmlns:a16="http://schemas.microsoft.com/office/drawing/2014/main" id="{2D552A09-2414-6B90-1AB4-AC26A2E82D1F}"/>
              </a:ext>
            </a:extLst>
          </p:cNvPr>
          <p:cNvSpPr/>
          <p:nvPr/>
        </p:nvSpPr>
        <p:spPr>
          <a:xfrm>
            <a:off x="2479675" y="5511800"/>
            <a:ext cx="385762" cy="322263"/>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121424" y="834636"/>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730250"/>
            <a:ext cx="99994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65100" y="654050"/>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6</a:t>
              </a:r>
            </a:p>
          </p:txBody>
        </p:sp>
      </p:grpSp>
      <p:grpSp>
        <p:nvGrpSpPr>
          <p:cNvPr id="12" name="Group 12"/>
          <p:cNvGrpSpPr/>
          <p:nvPr/>
        </p:nvGrpSpPr>
        <p:grpSpPr>
          <a:xfrm>
            <a:off x="684529" y="742019"/>
            <a:ext cx="9187377" cy="826431"/>
            <a:chOff x="0" y="-28575"/>
            <a:chExt cx="3292549" cy="841375"/>
          </a:xfrm>
        </p:grpSpPr>
        <p:sp>
          <p:nvSpPr>
            <p:cNvPr id="13" name="Freeform 13"/>
            <p:cNvSpPr/>
            <p:nvPr/>
          </p:nvSpPr>
          <p:spPr>
            <a:xfrm>
              <a:off x="0" y="0"/>
              <a:ext cx="3292549" cy="248741"/>
            </a:xfrm>
            <a:custGeom>
              <a:avLst/>
              <a:gdLst/>
              <a:ahLst/>
              <a:cxnLst/>
              <a:rect l="l" t="t" r="r" b="b"/>
              <a:pathLst>
                <a:path w="3292549" h="248741">
                  <a:moveTo>
                    <a:pt x="31179" y="0"/>
                  </a:moveTo>
                  <a:lnTo>
                    <a:pt x="3261370" y="0"/>
                  </a:lnTo>
                  <a:cubicBezTo>
                    <a:pt x="3278589" y="0"/>
                    <a:pt x="3292549" y="13959"/>
                    <a:pt x="3292549" y="31179"/>
                  </a:cubicBezTo>
                  <a:lnTo>
                    <a:pt x="3292549" y="217562"/>
                  </a:lnTo>
                  <a:cubicBezTo>
                    <a:pt x="3292549" y="234782"/>
                    <a:pt x="3278589" y="248741"/>
                    <a:pt x="3261370" y="248741"/>
                  </a:cubicBezTo>
                  <a:lnTo>
                    <a:pt x="31179" y="248741"/>
                  </a:lnTo>
                  <a:cubicBezTo>
                    <a:pt x="13959" y="248741"/>
                    <a:pt x="0" y="234782"/>
                    <a:pt x="0" y="217562"/>
                  </a:cubicBezTo>
                  <a:lnTo>
                    <a:pt x="0" y="31179"/>
                  </a:lnTo>
                  <a:cubicBezTo>
                    <a:pt x="0" y="13959"/>
                    <a:pt x="13959" y="0"/>
                    <a:pt x="31179" y="0"/>
                  </a:cubicBezTo>
                  <a:close/>
                </a:path>
              </a:pathLst>
            </a:custGeom>
            <a:solidFill>
              <a:srgbClr val="626161"/>
            </a:solidFill>
          </p:spPr>
          <p:txBody>
            <a:bodyPr/>
            <a:lstStyle/>
            <a:p>
              <a:endParaRPr lang="en-GB"/>
            </a:p>
          </p:txBody>
        </p:sp>
        <p:sp>
          <p:nvSpPr>
            <p:cNvPr id="14" name="TextBox 14"/>
            <p:cNvSpPr txBox="1"/>
            <p:nvPr/>
          </p:nvSpPr>
          <p:spPr>
            <a:xfrm>
              <a:off x="0" y="-28575"/>
              <a:ext cx="3200085" cy="841375"/>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What opportunities to learn does this exercise offer?</a:t>
              </a:r>
            </a:p>
            <a:p>
              <a:pPr algn="just">
                <a:lnSpc>
                  <a:spcPts val="2239"/>
                </a:lnSpc>
              </a:pPr>
              <a:r>
                <a:rPr lang="en-US" sz="1599" spc="100" dirty="0">
                  <a:solidFill>
                    <a:srgbClr val="FFFFFF"/>
                  </a:solidFill>
                  <a:latin typeface="Century Gothic"/>
                </a:rPr>
                <a:t>Content focus: Algebra</a:t>
              </a:r>
            </a:p>
          </p:txBody>
        </p:sp>
      </p:grpSp>
      <p:sp>
        <p:nvSpPr>
          <p:cNvPr id="16" name="TextBox 16"/>
          <p:cNvSpPr txBox="1"/>
          <p:nvPr/>
        </p:nvSpPr>
        <p:spPr>
          <a:xfrm>
            <a:off x="546100" y="1797050"/>
            <a:ext cx="9749191" cy="858184"/>
          </a:xfrm>
          <a:prstGeom prst="rect">
            <a:avLst/>
          </a:prstGeom>
        </p:spPr>
        <p:txBody>
          <a:bodyPr lIns="0" tIns="0" rIns="0" bIns="0" rtlCol="0" anchor="t">
            <a:spAutoFit/>
          </a:bodyPr>
          <a:lstStyle/>
          <a:p>
            <a:pPr marL="0" lvl="0" indent="0" algn="l">
              <a:lnSpc>
                <a:spcPts val="1679"/>
              </a:lnSpc>
              <a:spcBef>
                <a:spcPct val="0"/>
              </a:spcBef>
            </a:pPr>
            <a:r>
              <a:rPr lang="en-US" sz="1400" b="1" u="none" dirty="0">
                <a:solidFill>
                  <a:srgbClr val="000000"/>
                </a:solidFill>
                <a:latin typeface="Coco Gothic" panose="020B0604020202020204" charset="0"/>
              </a:rPr>
              <a:t>Task c: </a:t>
            </a:r>
            <a:r>
              <a:rPr lang="en-US" sz="1400" u="none" dirty="0">
                <a:solidFill>
                  <a:srgbClr val="000000"/>
                </a:solidFill>
                <a:latin typeface="Coco Gothic" panose="020B0604020202020204" charset="0"/>
              </a:rPr>
              <a:t>An exercise that has hidden structural features (we have used part of an early algebra exercise from</a:t>
            </a:r>
            <a:r>
              <a:rPr lang="en-US" sz="1400" u="sng" dirty="0">
                <a:solidFill>
                  <a:srgbClr val="000000"/>
                </a:solidFill>
                <a:latin typeface="Coco Gothic" panose="020B0604020202020204" charset="0"/>
              </a:rPr>
              <a:t> </a:t>
            </a:r>
            <a:r>
              <a:rPr lang="en-US" sz="1400" dirty="0">
                <a:solidFill>
                  <a:srgbClr val="000000"/>
                </a:solidFill>
                <a:latin typeface="Coco Gothic" panose="020B0604020202020204" charset="0"/>
              </a:rPr>
              <a:t>Don Steward’s website </a:t>
            </a:r>
            <a:r>
              <a:rPr lang="en-US" sz="1400" u="sng" dirty="0">
                <a:solidFill>
                  <a:srgbClr val="000000"/>
                </a:solidFill>
                <a:latin typeface="Coco Gothic" panose="020B0604020202020204" charset="0"/>
              </a:rPr>
              <a:t>https://donsteward.blogspot.com/</a:t>
            </a:r>
            <a:r>
              <a:rPr lang="en-US" sz="1400" dirty="0">
                <a:solidFill>
                  <a:srgbClr val="000000"/>
                </a:solidFill>
                <a:latin typeface="Coco Gothic" panose="020B0604020202020204" charset="0"/>
              </a:rPr>
              <a:t> </a:t>
            </a:r>
          </a:p>
          <a:p>
            <a:pPr marL="0" lvl="0" indent="0" algn="l">
              <a:lnSpc>
                <a:spcPts val="1679"/>
              </a:lnSpc>
              <a:spcBef>
                <a:spcPct val="0"/>
              </a:spcBef>
            </a:pPr>
            <a:endParaRPr lang="en-US" sz="1200" dirty="0">
              <a:solidFill>
                <a:srgbClr val="000000"/>
              </a:solidFill>
            </a:endParaRPr>
          </a:p>
          <a:p>
            <a:pPr marL="0" lvl="0" indent="0" algn="l">
              <a:lnSpc>
                <a:spcPts val="1679"/>
              </a:lnSpc>
              <a:spcBef>
                <a:spcPct val="0"/>
              </a:spcBef>
            </a:pPr>
            <a:r>
              <a:rPr lang="en-US" sz="1200" b="1" u="none" dirty="0">
                <a:solidFill>
                  <a:srgbClr val="000000"/>
                </a:solidFill>
              </a:rPr>
              <a:t>Work through the exercise, making notes about interesting features.  Compare this layout </a:t>
            </a:r>
            <a:r>
              <a:rPr lang="en-US" sz="1200" b="1" dirty="0">
                <a:solidFill>
                  <a:srgbClr val="000000"/>
                </a:solidFill>
              </a:rPr>
              <a:t>to</a:t>
            </a:r>
            <a:r>
              <a:rPr lang="en-US" sz="1200" b="1" u="none" dirty="0">
                <a:solidFill>
                  <a:srgbClr val="000000"/>
                </a:solidFill>
              </a:rPr>
              <a:t> the flow diagrams in the first task.</a:t>
            </a:r>
          </a:p>
        </p:txBody>
      </p:sp>
      <p:pic>
        <p:nvPicPr>
          <p:cNvPr id="90" name="Picture 89">
            <a:extLst>
              <a:ext uri="{FF2B5EF4-FFF2-40B4-BE49-F238E27FC236}">
                <a16:creationId xmlns:a16="http://schemas.microsoft.com/office/drawing/2014/main" id="{1C2BA23C-95DA-DF95-1E56-57FE19925F53}"/>
              </a:ext>
            </a:extLst>
          </p:cNvPr>
          <p:cNvPicPr>
            <a:picLocks noChangeAspect="1"/>
          </p:cNvPicPr>
          <p:nvPr/>
        </p:nvPicPr>
        <p:blipFill>
          <a:blip r:embed="rId2"/>
          <a:stretch>
            <a:fillRect/>
          </a:stretch>
        </p:blipFill>
        <p:spPr>
          <a:xfrm>
            <a:off x="774700" y="2482850"/>
            <a:ext cx="8926830" cy="41910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D1E7C3"/>
        </a:solidFill>
        <a:effectLst/>
      </p:bgPr>
    </p:bg>
    <p:spTree>
      <p:nvGrpSpPr>
        <p:cNvPr id="1" name=""/>
        <p:cNvGrpSpPr/>
        <p:nvPr/>
      </p:nvGrpSpPr>
      <p:grpSpPr>
        <a:xfrm>
          <a:off x="0" y="0"/>
          <a:ext cx="0" cy="0"/>
          <a:chOff x="0" y="0"/>
          <a:chExt cx="0" cy="0"/>
        </a:xfrm>
      </p:grpSpPr>
      <p:grpSp>
        <p:nvGrpSpPr>
          <p:cNvPr id="3" name="Group 3"/>
          <p:cNvGrpSpPr/>
          <p:nvPr/>
        </p:nvGrpSpPr>
        <p:grpSpPr>
          <a:xfrm>
            <a:off x="241300" y="834636"/>
            <a:ext cx="10166209"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165100" y="730250"/>
            <a:ext cx="9923200" cy="826376"/>
            <a:chOff x="0" y="0"/>
            <a:chExt cx="3583559" cy="296154"/>
          </a:xfrm>
        </p:grpSpPr>
        <p:sp>
          <p:nvSpPr>
            <p:cNvPr id="6" name="Freeform 6"/>
            <p:cNvSpPr/>
            <p:nvPr/>
          </p:nvSpPr>
          <p:spPr>
            <a:xfrm>
              <a:off x="0" y="0"/>
              <a:ext cx="3583559" cy="296154"/>
            </a:xfrm>
            <a:custGeom>
              <a:avLst/>
              <a:gdLst/>
              <a:ahLst/>
              <a:cxnLst/>
              <a:rect l="l" t="t" r="r" b="b"/>
              <a:pathLst>
                <a:path w="3583559" h="296154">
                  <a:moveTo>
                    <a:pt x="0" y="0"/>
                  </a:moveTo>
                  <a:lnTo>
                    <a:pt x="3583559" y="0"/>
                  </a:lnTo>
                  <a:lnTo>
                    <a:pt x="3583559" y="296154"/>
                  </a:lnTo>
                  <a:lnTo>
                    <a:pt x="0" y="296154"/>
                  </a:lnTo>
                  <a:close/>
                </a:path>
              </a:pathLst>
            </a:custGeom>
            <a:solidFill>
              <a:srgbClr val="D1E7C3"/>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273724" y="652734"/>
            <a:ext cx="9750483" cy="889967"/>
            <a:chOff x="0" y="-38100"/>
            <a:chExt cx="3494353" cy="318944"/>
          </a:xfrm>
        </p:grpSpPr>
        <p:sp>
          <p:nvSpPr>
            <p:cNvPr id="10" name="Freeform 10"/>
            <p:cNvSpPr/>
            <p:nvPr/>
          </p:nvSpPr>
          <p:spPr>
            <a:xfrm>
              <a:off x="0" y="0"/>
              <a:ext cx="3494353" cy="261985"/>
            </a:xfrm>
            <a:custGeom>
              <a:avLst/>
              <a:gdLst/>
              <a:ahLst/>
              <a:cxnLst/>
              <a:rect l="l" t="t" r="r" b="b"/>
              <a:pathLst>
                <a:path w="3494353" h="261985">
                  <a:moveTo>
                    <a:pt x="17468" y="0"/>
                  </a:moveTo>
                  <a:lnTo>
                    <a:pt x="3476885" y="0"/>
                  </a:lnTo>
                  <a:cubicBezTo>
                    <a:pt x="3481518" y="0"/>
                    <a:pt x="3485961" y="1840"/>
                    <a:pt x="3489237" y="5116"/>
                  </a:cubicBezTo>
                  <a:cubicBezTo>
                    <a:pt x="3492513" y="8392"/>
                    <a:pt x="3494353" y="12835"/>
                    <a:pt x="3494353" y="17468"/>
                  </a:cubicBezTo>
                  <a:lnTo>
                    <a:pt x="3494353" y="244517"/>
                  </a:lnTo>
                  <a:cubicBezTo>
                    <a:pt x="3494353" y="254164"/>
                    <a:pt x="3486532" y="261985"/>
                    <a:pt x="3476885" y="261985"/>
                  </a:cubicBezTo>
                  <a:lnTo>
                    <a:pt x="17468" y="261985"/>
                  </a:lnTo>
                  <a:cubicBezTo>
                    <a:pt x="12835" y="261985"/>
                    <a:pt x="8392" y="260145"/>
                    <a:pt x="5116" y="256869"/>
                  </a:cubicBezTo>
                  <a:cubicBezTo>
                    <a:pt x="1840" y="253593"/>
                    <a:pt x="0" y="249150"/>
                    <a:pt x="0" y="244517"/>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6</a:t>
              </a:r>
            </a:p>
          </p:txBody>
        </p:sp>
      </p:grpSp>
      <p:sp>
        <p:nvSpPr>
          <p:cNvPr id="14" name="TextBox 14"/>
          <p:cNvSpPr txBox="1"/>
          <p:nvPr/>
        </p:nvSpPr>
        <p:spPr>
          <a:xfrm>
            <a:off x="850900" y="730250"/>
            <a:ext cx="9081770" cy="750231"/>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What opportunities to learn does this exercise offer?</a:t>
            </a:r>
          </a:p>
          <a:p>
            <a:pPr algn="just">
              <a:lnSpc>
                <a:spcPts val="2239"/>
              </a:lnSpc>
            </a:pPr>
            <a:r>
              <a:rPr lang="en-US" sz="1599" spc="100" dirty="0">
                <a:solidFill>
                  <a:srgbClr val="FFFFFF"/>
                </a:solidFill>
                <a:latin typeface="Century Gothic"/>
              </a:rPr>
              <a:t>Content focus: Algebra</a:t>
            </a:r>
          </a:p>
        </p:txBody>
      </p:sp>
      <p:sp>
        <p:nvSpPr>
          <p:cNvPr id="15" name="TextBox 15"/>
          <p:cNvSpPr txBox="1"/>
          <p:nvPr/>
        </p:nvSpPr>
        <p:spPr>
          <a:xfrm>
            <a:off x="469900" y="1720850"/>
            <a:ext cx="9525000" cy="3047886"/>
          </a:xfrm>
          <a:prstGeom prst="rect">
            <a:avLst/>
          </a:prstGeom>
        </p:spPr>
        <p:txBody>
          <a:bodyPr wrap="square" lIns="0" tIns="0" rIns="0" bIns="0" rtlCol="0" anchor="t">
            <a:spAutoFit/>
          </a:bodyPr>
          <a:lstStyle/>
          <a:p>
            <a:pPr>
              <a:lnSpc>
                <a:spcPts val="2184"/>
              </a:lnSpc>
              <a:spcAft>
                <a:spcPts val="600"/>
              </a:spcAft>
            </a:pPr>
            <a:r>
              <a:rPr lang="en-US" sz="1400" b="1" dirty="0">
                <a:solidFill>
                  <a:srgbClr val="000000"/>
                </a:solidFill>
                <a:latin typeface="Coco Gothic" panose="020B0604020202020204" charset="0"/>
              </a:rPr>
              <a:t>Discussion points for algebra flow diagrams</a:t>
            </a:r>
          </a:p>
          <a:p>
            <a:pPr lvl="1">
              <a:lnSpc>
                <a:spcPts val="2184"/>
              </a:lnSpc>
              <a:spcAft>
                <a:spcPts val="600"/>
              </a:spcAft>
            </a:pPr>
            <a:r>
              <a:rPr lang="en-US" sz="1400" dirty="0">
                <a:solidFill>
                  <a:srgbClr val="000000"/>
                </a:solidFill>
                <a:latin typeface="Coco Gothic" panose="020B0604020202020204" charset="0"/>
              </a:rPr>
              <a:t>Is this an exercise for learning? For becoming fluent? For discovering structural rules?</a:t>
            </a:r>
          </a:p>
          <a:p>
            <a:pPr lvl="1">
              <a:lnSpc>
                <a:spcPts val="2184"/>
              </a:lnSpc>
              <a:spcAft>
                <a:spcPts val="600"/>
              </a:spcAft>
            </a:pPr>
            <a:r>
              <a:rPr lang="en-US" sz="1400" dirty="0">
                <a:solidFill>
                  <a:srgbClr val="000000"/>
                </a:solidFill>
                <a:latin typeface="Coco Gothic" panose="020B0604020202020204" charset="0"/>
              </a:rPr>
              <a:t>What prior knowledge is necessary? (It may be less than you think if they have images or software to use, e.g. CAS, bar models, pictures of bags variables)</a:t>
            </a:r>
          </a:p>
          <a:p>
            <a:pPr lvl="1">
              <a:lnSpc>
                <a:spcPts val="2184"/>
              </a:lnSpc>
              <a:spcAft>
                <a:spcPts val="600"/>
              </a:spcAft>
            </a:pPr>
            <a:r>
              <a:rPr lang="en-US" sz="1400" dirty="0">
                <a:solidFill>
                  <a:srgbClr val="000000"/>
                </a:solidFill>
                <a:latin typeface="Coco Gothic" panose="020B0604020202020204" charset="0"/>
              </a:rPr>
              <a:t>What variations will be missed if they don’t do all 8?</a:t>
            </a:r>
          </a:p>
          <a:p>
            <a:pPr lvl="1">
              <a:lnSpc>
                <a:spcPts val="2184"/>
              </a:lnSpc>
              <a:spcAft>
                <a:spcPts val="600"/>
              </a:spcAft>
            </a:pPr>
            <a:r>
              <a:rPr lang="en-US" sz="1400" dirty="0">
                <a:solidFill>
                  <a:srgbClr val="000000"/>
                </a:solidFill>
                <a:latin typeface="Coco Gothic" panose="020B0604020202020204" charset="0"/>
              </a:rPr>
              <a:t>What might people discover? How do they use the hidden self-checking device?</a:t>
            </a:r>
          </a:p>
          <a:p>
            <a:pPr lvl="1">
              <a:lnSpc>
                <a:spcPts val="2184"/>
              </a:lnSpc>
              <a:spcAft>
                <a:spcPts val="600"/>
              </a:spcAft>
            </a:pPr>
            <a:r>
              <a:rPr lang="en-US" sz="1400" dirty="0">
                <a:solidFill>
                  <a:srgbClr val="000000"/>
                </a:solidFill>
                <a:latin typeface="Coco Gothic" panose="020B0604020202020204" charset="0"/>
              </a:rPr>
              <a:t>What is being learnt (about working with expressions)?</a:t>
            </a:r>
          </a:p>
          <a:p>
            <a:pPr lvl="1">
              <a:lnSpc>
                <a:spcPts val="2184"/>
              </a:lnSpc>
              <a:spcAft>
                <a:spcPts val="600"/>
              </a:spcAft>
            </a:pPr>
            <a:r>
              <a:rPr lang="en-US" sz="1400" dirty="0">
                <a:solidFill>
                  <a:srgbClr val="000000"/>
                </a:solidFill>
                <a:latin typeface="Coco Gothic" panose="020B0604020202020204" charset="0"/>
              </a:rPr>
              <a:t>Can learners now work in the reverse direction? What ‘rules’ can be derived from this (of inverse actions)?</a:t>
            </a:r>
          </a:p>
          <a:p>
            <a:pPr lvl="1">
              <a:lnSpc>
                <a:spcPts val="2184"/>
              </a:lnSpc>
              <a:spcAft>
                <a:spcPts val="600"/>
              </a:spcAft>
            </a:pPr>
            <a:r>
              <a:rPr lang="en-US" sz="1400" dirty="0">
                <a:solidFill>
                  <a:srgbClr val="000000"/>
                </a:solidFill>
                <a:latin typeface="Coco Gothic" panose="020B0604020202020204" charset="0"/>
              </a:rPr>
              <a:t>Can learners make up some like these themselves?</a:t>
            </a:r>
          </a:p>
        </p:txBody>
      </p:sp>
      <p:sp>
        <p:nvSpPr>
          <p:cNvPr id="16" name="TextBox 16"/>
          <p:cNvSpPr txBox="1"/>
          <p:nvPr/>
        </p:nvSpPr>
        <p:spPr>
          <a:xfrm>
            <a:off x="622300" y="5149850"/>
            <a:ext cx="6828086" cy="540661"/>
          </a:xfrm>
          <a:prstGeom prst="rect">
            <a:avLst/>
          </a:prstGeom>
        </p:spPr>
        <p:txBody>
          <a:bodyPr lIns="0" tIns="0" rIns="0" bIns="0" rtlCol="0" anchor="t">
            <a:spAutoFit/>
          </a:bodyPr>
          <a:lstStyle/>
          <a:p>
            <a:pPr marL="0" lvl="0" indent="0" algn="l">
              <a:lnSpc>
                <a:spcPts val="2184"/>
              </a:lnSpc>
              <a:spcBef>
                <a:spcPct val="0"/>
              </a:spcBef>
            </a:pPr>
            <a:r>
              <a:rPr lang="en-US" sz="1400" b="1" u="none" dirty="0">
                <a:solidFill>
                  <a:srgbClr val="000000"/>
                </a:solidFill>
                <a:latin typeface="Coco Gothic" panose="020B0604020202020204" charset="0"/>
                <a:cs typeface="Calibri" panose="020F0502020204030204" pitchFamily="34" charset="0"/>
              </a:rPr>
              <a:t>What ideas from this exercise design can you take forward when selecting or devising exercises in future? 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756000"/>
            <a:ext cx="10286085" cy="6182614"/>
            <a:chOff x="0" y="0"/>
            <a:chExt cx="17472695" cy="10502239"/>
          </a:xfrm>
        </p:grpSpPr>
        <p:sp>
          <p:nvSpPr>
            <p:cNvPr id="3" name="Freeform 3"/>
            <p:cNvSpPr/>
            <p:nvPr/>
          </p:nvSpPr>
          <p:spPr>
            <a:xfrm>
              <a:off x="-12700" y="-12700"/>
              <a:ext cx="17498095" cy="10527640"/>
            </a:xfrm>
            <a:custGeom>
              <a:avLst/>
              <a:gdLst/>
              <a:ahLst/>
              <a:cxnLst/>
              <a:rect l="l" t="t" r="r" b="b"/>
              <a:pathLst>
                <a:path w="17498095" h="10527640">
                  <a:moveTo>
                    <a:pt x="16635764" y="0"/>
                  </a:moveTo>
                  <a:lnTo>
                    <a:pt x="862330" y="0"/>
                  </a:lnTo>
                  <a:cubicBezTo>
                    <a:pt x="389890" y="0"/>
                    <a:pt x="0" y="389890"/>
                    <a:pt x="0" y="862330"/>
                  </a:cubicBezTo>
                  <a:lnTo>
                    <a:pt x="0" y="9665309"/>
                  </a:lnTo>
                  <a:cubicBezTo>
                    <a:pt x="0" y="10137749"/>
                    <a:pt x="389890" y="10527640"/>
                    <a:pt x="862330" y="10527640"/>
                  </a:cubicBezTo>
                  <a:lnTo>
                    <a:pt x="16635764" y="10527640"/>
                  </a:lnTo>
                  <a:cubicBezTo>
                    <a:pt x="17108205" y="10527640"/>
                    <a:pt x="17498095" y="10137749"/>
                    <a:pt x="17498095" y="9665309"/>
                  </a:cubicBezTo>
                  <a:lnTo>
                    <a:pt x="17498095" y="862330"/>
                  </a:lnTo>
                  <a:cubicBezTo>
                    <a:pt x="17498095" y="389890"/>
                    <a:pt x="17108204" y="0"/>
                    <a:pt x="16635764" y="0"/>
                  </a:cubicBezTo>
                  <a:close/>
                  <a:moveTo>
                    <a:pt x="17307595" y="927100"/>
                  </a:moveTo>
                  <a:lnTo>
                    <a:pt x="17307595" y="9665309"/>
                  </a:lnTo>
                  <a:cubicBezTo>
                    <a:pt x="17307595" y="10032340"/>
                    <a:pt x="17002795" y="10337140"/>
                    <a:pt x="16635764" y="10337140"/>
                  </a:cubicBezTo>
                  <a:lnTo>
                    <a:pt x="862330" y="10337140"/>
                  </a:lnTo>
                  <a:cubicBezTo>
                    <a:pt x="495300" y="10337140"/>
                    <a:pt x="190500" y="10032340"/>
                    <a:pt x="190500" y="9665309"/>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692150"/>
            <a:ext cx="9877977" cy="628873"/>
            <a:chOff x="0" y="0"/>
            <a:chExt cx="3540044" cy="255767"/>
          </a:xfrm>
        </p:grpSpPr>
        <p:sp>
          <p:nvSpPr>
            <p:cNvPr id="5" name="Freeform 5"/>
            <p:cNvSpPr/>
            <p:nvPr/>
          </p:nvSpPr>
          <p:spPr>
            <a:xfrm>
              <a:off x="0" y="0"/>
              <a:ext cx="3540044" cy="255767"/>
            </a:xfrm>
            <a:custGeom>
              <a:avLst/>
              <a:gdLst/>
              <a:ahLst/>
              <a:cxnLst/>
              <a:rect l="l" t="t" r="r" b="b"/>
              <a:pathLst>
                <a:path w="3540044" h="255767">
                  <a:moveTo>
                    <a:pt x="0" y="0"/>
                  </a:moveTo>
                  <a:lnTo>
                    <a:pt x="3540044" y="0"/>
                  </a:lnTo>
                  <a:lnTo>
                    <a:pt x="3540044" y="255767"/>
                  </a:lnTo>
                  <a:lnTo>
                    <a:pt x="0" y="255767"/>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65100" y="577850"/>
            <a:ext cx="9770208" cy="684495"/>
            <a:chOff x="-7069" y="-43912"/>
            <a:chExt cx="3501422" cy="245307"/>
          </a:xfrm>
        </p:grpSpPr>
        <p:sp>
          <p:nvSpPr>
            <p:cNvPr id="9" name="Freeform 9"/>
            <p:cNvSpPr/>
            <p:nvPr/>
          </p:nvSpPr>
          <p:spPr>
            <a:xfrm>
              <a:off x="0" y="0"/>
              <a:ext cx="3494353" cy="201395"/>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7069" y="-43912"/>
              <a:ext cx="2477992" cy="239963"/>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Supplementary Materials</a:t>
              </a:r>
            </a:p>
          </p:txBody>
        </p:sp>
      </p:grpSp>
      <p:sp>
        <p:nvSpPr>
          <p:cNvPr id="13" name="TextBox 13"/>
          <p:cNvSpPr txBox="1"/>
          <p:nvPr/>
        </p:nvSpPr>
        <p:spPr>
          <a:xfrm>
            <a:off x="567473" y="5474469"/>
            <a:ext cx="9674961" cy="835660"/>
          </a:xfrm>
          <a:prstGeom prst="rect">
            <a:avLst/>
          </a:prstGeom>
        </p:spPr>
        <p:txBody>
          <a:bodyPr lIns="0" tIns="0" rIns="0" bIns="0" rtlCol="0" anchor="t">
            <a:spAutoFit/>
          </a:bodyPr>
          <a:lstStyle/>
          <a:p>
            <a:pPr>
              <a:lnSpc>
                <a:spcPts val="2239"/>
              </a:lnSpc>
            </a:pPr>
            <a:r>
              <a:rPr lang="en-US" sz="1599" dirty="0">
                <a:solidFill>
                  <a:srgbClr val="000000"/>
                </a:solidFill>
                <a:latin typeface="Calibri" panose="020F0502020204030204" pitchFamily="34" charset="0"/>
                <a:cs typeface="Calibri" panose="020F0502020204030204" pitchFamily="34" charset="0"/>
              </a:rPr>
              <a:t>Further resources can be found at: </a:t>
            </a:r>
          </a:p>
          <a:p>
            <a:pPr lvl="1">
              <a:lnSpc>
                <a:spcPts val="2239"/>
              </a:lnSpc>
            </a:pPr>
            <a:r>
              <a:rPr lang="en-US" sz="1599" dirty="0">
                <a:solidFill>
                  <a:srgbClr val="000000"/>
                </a:solidFill>
                <a:latin typeface="Calibri" panose="020F0502020204030204" pitchFamily="34" charset="0"/>
                <a:cs typeface="Calibri" panose="020F0502020204030204" pitchFamily="34" charset="0"/>
                <a:hlinkClick r:id="rId2"/>
              </a:rPr>
              <a:t>https://www.ncetm.org.uk/classroom-resources/secondary-ite-professional-development-materials/https://www.ncetm.org.uk/classroom-resources/primary-ite-professional-development-materials/</a:t>
            </a:r>
            <a:endParaRPr lang="en-US" sz="1599" dirty="0">
              <a:solidFill>
                <a:srgbClr val="000000"/>
              </a:solidFill>
              <a:latin typeface="Calibri" panose="020F0502020204030204" pitchFamily="34" charset="0"/>
              <a:cs typeface="Calibri" panose="020F0502020204030204" pitchFamily="34" charset="0"/>
            </a:endParaRPr>
          </a:p>
        </p:txBody>
      </p:sp>
      <p:graphicFrame>
        <p:nvGraphicFramePr>
          <p:cNvPr id="7" name="Table 11">
            <a:extLst>
              <a:ext uri="{FF2B5EF4-FFF2-40B4-BE49-F238E27FC236}">
                <a16:creationId xmlns:a16="http://schemas.microsoft.com/office/drawing/2014/main" id="{0B38E5D3-1FFA-E871-38E3-4DC7F0F837AB}"/>
              </a:ext>
            </a:extLst>
          </p:cNvPr>
          <p:cNvGraphicFramePr>
            <a:graphicFrameLocks noGrp="1"/>
          </p:cNvGraphicFramePr>
          <p:nvPr>
            <p:extLst>
              <p:ext uri="{D42A27DB-BD31-4B8C-83A1-F6EECF244321}">
                <p14:modId xmlns:p14="http://schemas.microsoft.com/office/powerpoint/2010/main" val="1660562529"/>
              </p:ext>
            </p:extLst>
          </p:nvPr>
        </p:nvGraphicFramePr>
        <p:xfrm>
          <a:off x="1003300" y="1797050"/>
          <a:ext cx="8305800" cy="365760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904169456"/>
                    </a:ext>
                  </a:extLst>
                </a:gridCol>
                <a:gridCol w="6858000">
                  <a:extLst>
                    <a:ext uri="{9D8B030D-6E8A-4147-A177-3AD203B41FA5}">
                      <a16:colId xmlns:a16="http://schemas.microsoft.com/office/drawing/2014/main" val="3944973142"/>
                    </a:ext>
                  </a:extLst>
                </a:gridCol>
              </a:tblGrid>
              <a:tr h="325331">
                <a:tc>
                  <a:txBody>
                    <a:bodyPr/>
                    <a:lstStyle/>
                    <a:p>
                      <a:r>
                        <a:rPr lang="en-GB" dirty="0">
                          <a:solidFill>
                            <a:sysClr val="windowText" lastClr="000000"/>
                          </a:solidFill>
                        </a:rPr>
                        <a:t>Task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dirty="0">
                          <a:solidFill>
                            <a:sysClr val="windowText" lastClr="000000"/>
                          </a:solidFill>
                        </a:rPr>
                        <a:t>Materials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36940687"/>
                  </a:ext>
                </a:extLst>
              </a:tr>
              <a:tr h="561530">
                <a:tc>
                  <a:txBody>
                    <a:bodyPr/>
                    <a:lstStyle/>
                    <a:p>
                      <a:r>
                        <a:rPr lang="en-GB" dirty="0">
                          <a:solidFill>
                            <a:sysClr val="windowText" lastClr="00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dirty="0">
                          <a:solidFill>
                            <a:sysClr val="windowText" lastClr="000000"/>
                          </a:solidFill>
                          <a:hlinkClick r:id="rId3" action="ppaction://hlinksldjump"/>
                        </a:rPr>
                        <a:t>Working together on a mathematical task to experience mathematical thinking</a:t>
                      </a:r>
                      <a:endParaRPr lang="en-GB"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6911873"/>
                  </a:ext>
                </a:extLst>
              </a:tr>
              <a:tr h="325331">
                <a:tc>
                  <a:txBody>
                    <a:bodyPr/>
                    <a:lstStyle/>
                    <a:p>
                      <a:r>
                        <a:rPr lang="en-GB" dirty="0">
                          <a:solidFill>
                            <a:sysClr val="windowText" lastClr="000000"/>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dirty="0">
                          <a:solidFill>
                            <a:sysClr val="windowText" lastClr="000000"/>
                          </a:solidFill>
                          <a:hlinkClick r:id="rId4" action="ppaction://hlinksldjump"/>
                        </a:rPr>
                        <a:t>Place value manipulatives</a:t>
                      </a:r>
                      <a:endParaRPr lang="en-GB"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6157925"/>
                  </a:ext>
                </a:extLst>
              </a:tr>
              <a:tr h="325331">
                <a:tc>
                  <a:txBody>
                    <a:bodyPr/>
                    <a:lstStyle/>
                    <a:p>
                      <a:r>
                        <a:rPr lang="en-GB" dirty="0">
                          <a:solidFill>
                            <a:sysClr val="windowText" lastClr="000000"/>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dirty="0">
                          <a:solidFill>
                            <a:sysClr val="windowText" lastClr="000000"/>
                          </a:solidFill>
                          <a:hlinkClick r:id="rId5" action="ppaction://hlinksldjump"/>
                        </a:rPr>
                        <a:t>Part-whole models</a:t>
                      </a:r>
                      <a:endParaRPr lang="en-GB"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8665565"/>
                  </a:ext>
                </a:extLst>
              </a:tr>
              <a:tr h="561530">
                <a:tc>
                  <a:txBody>
                    <a:bodyPr/>
                    <a:lstStyle/>
                    <a:p>
                      <a:r>
                        <a:rPr lang="en-GB" dirty="0">
                          <a:solidFill>
                            <a:sysClr val="windowText" lastClr="000000"/>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dirty="0">
                          <a:solidFill>
                            <a:sysClr val="windowText" lastClr="000000"/>
                          </a:solidFill>
                          <a:hlinkClick r:id="rId6" action="ppaction://hlinksldjump"/>
                        </a:rPr>
                        <a:t>Angle sorting task</a:t>
                      </a:r>
                    </a:p>
                    <a:p>
                      <a:r>
                        <a:rPr lang="en-GB" dirty="0">
                          <a:solidFill>
                            <a:sysClr val="windowText" lastClr="000000"/>
                          </a:solidFill>
                          <a:hlinkClick r:id="rId6" action="ppaction://hlinksldjump"/>
                        </a:rPr>
                        <a:t>Concept study by comparing resources</a:t>
                      </a:r>
                      <a:endParaRPr lang="en-GB"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3092896"/>
                  </a:ext>
                </a:extLst>
              </a:tr>
              <a:tr h="561530">
                <a:tc>
                  <a:txBody>
                    <a:bodyPr/>
                    <a:lstStyle/>
                    <a:p>
                      <a:r>
                        <a:rPr lang="en-GB" dirty="0">
                          <a:solidFill>
                            <a:sysClr val="windowText" lastClr="000000"/>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ysClr val="windowText" lastClr="000000"/>
                          </a:solidFill>
                          <a:hlinkClick r:id="rId7"/>
                        </a:rPr>
                        <a:t>Multiplication cards (editable set)</a:t>
                      </a:r>
                      <a:r>
                        <a:rPr lang="en-GB" dirty="0">
                          <a:solidFill>
                            <a:sysClr val="windowText" lastClr="000000"/>
                          </a:solidFill>
                          <a:hlinkClick r:id="rId8" action="ppaction://hlinksldjump"/>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ysClr val="windowText" lastClr="000000"/>
                          </a:solidFill>
                          <a:hlinkClick r:id="rId8" action="ppaction://hlinksldjump"/>
                        </a:rPr>
                        <a:t>Multiplication cards (view only)</a:t>
                      </a:r>
                    </a:p>
                    <a:p>
                      <a:r>
                        <a:rPr lang="en-GB" dirty="0">
                          <a:solidFill>
                            <a:sysClr val="windowText" lastClr="000000"/>
                          </a:solidFill>
                          <a:hlinkClick r:id="rId8" action="ppaction://hlinksldjump"/>
                        </a:rPr>
                        <a:t>2 x 5 cards</a:t>
                      </a:r>
                      <a:endParaRPr lang="en-GB"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4640751"/>
                  </a:ext>
                </a:extLst>
              </a:tr>
              <a:tr h="325331">
                <a:tc>
                  <a:txBody>
                    <a:bodyPr/>
                    <a:lstStyle/>
                    <a:p>
                      <a:r>
                        <a:rPr lang="en-GB" dirty="0">
                          <a:solidFill>
                            <a:sysClr val="windowText" lastClr="000000"/>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6922834"/>
                  </a:ext>
                </a:extLst>
              </a:tr>
            </a:tbl>
          </a:graphicData>
        </a:graphic>
      </p:graphicFrame>
    </p:spTree>
    <p:extLst>
      <p:ext uri="{BB962C8B-B14F-4D97-AF65-F5344CB8AC3E}">
        <p14:creationId xmlns:p14="http://schemas.microsoft.com/office/powerpoint/2010/main" val="7451173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65100" y="882650"/>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6" name="Group 6"/>
          <p:cNvGrpSpPr/>
          <p:nvPr/>
        </p:nvGrpSpPr>
        <p:grpSpPr>
          <a:xfrm>
            <a:off x="88900" y="806450"/>
            <a:ext cx="9999400" cy="9144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121424" y="705062"/>
            <a:ext cx="9750483" cy="1015788"/>
            <a:chOff x="0" y="-28575"/>
            <a:chExt cx="3494353" cy="227493"/>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28575"/>
              <a:ext cx="3483814" cy="22749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Working together on a mathematical task to extend direct experience of mathematical thinking </a:t>
              </a:r>
            </a:p>
          </p:txBody>
        </p:sp>
      </p:grpSp>
      <p:sp>
        <p:nvSpPr>
          <p:cNvPr id="14" name="TextBox 13">
            <a:extLst>
              <a:ext uri="{FF2B5EF4-FFF2-40B4-BE49-F238E27FC236}">
                <a16:creationId xmlns:a16="http://schemas.microsoft.com/office/drawing/2014/main" id="{1889B9AA-809F-E084-B1D4-47417BA90294}"/>
              </a:ext>
            </a:extLst>
          </p:cNvPr>
          <p:cNvSpPr txBox="1"/>
          <p:nvPr/>
        </p:nvSpPr>
        <p:spPr>
          <a:xfrm>
            <a:off x="393700" y="1797050"/>
            <a:ext cx="9829800" cy="4936608"/>
          </a:xfrm>
          <a:prstGeom prst="rect">
            <a:avLst/>
          </a:prstGeom>
          <a:noFill/>
        </p:spPr>
        <p:txBody>
          <a:bodyPr wrap="square">
            <a:spAutoFit/>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Calibri" panose="020F0502020204030204" pitchFamily="34" charset="0"/>
              </a:rPr>
              <a:t>New teachers often do not recognise the thinking that they do in mathematical situations as ‘mathematical thinking’. It can be more specific than ‘thinking about mathematics’, or trying to remember what to do in a situation. Making their own constructive thinking explicit helps to make it possible to plan to include it in their teaching, either as an upfront lesson aim or as an embedded part of their teaching through:</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200" dirty="0">
                <a:effectLst/>
                <a:latin typeface="Calibri" panose="020F0502020204030204" pitchFamily="34" charset="0"/>
                <a:ea typeface="Calibri" panose="020F0502020204030204" pitchFamily="34" charset="0"/>
                <a:cs typeface="Calibri" panose="020F0502020204030204" pitchFamily="34" charset="0"/>
              </a:rPr>
              <a:t>Modelling mathematical thinking in their classroom interactions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200" dirty="0">
                <a:effectLst/>
                <a:latin typeface="Calibri" panose="020F0502020204030204" pitchFamily="34" charset="0"/>
                <a:ea typeface="Calibri" panose="020F0502020204030204" pitchFamily="34" charset="0"/>
                <a:cs typeface="Calibri" panose="020F0502020204030204" pitchFamily="34" charset="0"/>
              </a:rPr>
              <a:t>Providing opportunities for learners to do extensive thinking (e.g. problem solving; investigating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200" dirty="0">
                <a:effectLst/>
                <a:latin typeface="Calibri" panose="020F0502020204030204" pitchFamily="34" charset="0"/>
                <a:ea typeface="Calibri" panose="020F0502020204030204" pitchFamily="34" charset="0"/>
                <a:cs typeface="Calibri" panose="020F0502020204030204" pitchFamily="34" charset="0"/>
              </a:rPr>
              <a:t>Naming aspects of mathematical thinking (e.g. pattern-seeking; conjecturing; using examples; recalling what they know that might be useful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200" dirty="0">
                <a:effectLst/>
                <a:latin typeface="Calibri" panose="020F0502020204030204" pitchFamily="34" charset="0"/>
                <a:ea typeface="Calibri" panose="020F0502020204030204" pitchFamily="34" charset="0"/>
                <a:cs typeface="Calibri" panose="020F0502020204030204" pitchFamily="34" charset="0"/>
              </a:rPr>
              <a:t>Embedding the need for, and opportunities for, mathematical thinking throughout mathematics lessons (e.g. through dialogue; through generalisation; through convincing each other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200" dirty="0">
                <a:effectLst/>
                <a:latin typeface="Calibri" panose="020F0502020204030204" pitchFamily="34" charset="0"/>
                <a:ea typeface="Calibri" panose="020F0502020204030204" pitchFamily="34" charset="0"/>
                <a:cs typeface="Calibri" panose="020F0502020204030204" pitchFamily="34" charset="0"/>
              </a:rPr>
              <a:t>Anticipating and supporting the thinking that learners need to do to achieve a particular task, even going down blind alleys.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200" dirty="0">
                <a:effectLst/>
                <a:latin typeface="Calibri" panose="020F0502020204030204" pitchFamily="34" charset="0"/>
                <a:ea typeface="Calibri" panose="020F0502020204030204" pitchFamily="34" charset="0"/>
                <a:cs typeface="Calibri" panose="020F0502020204030204" pitchFamily="34" charset="0"/>
              </a:rPr>
              <a:t>Scaffolding sequences typical of mathematical thinking such as: specialise, generalise, conjecture, convince (Mason, Burton, Stacey); what to do when ‘stuck’ (also Mason et al.); helping learners develop mathematical habits of mind (Cuoco, Goldenberg, Mark &lt;link&gt;). See also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200" dirty="0">
                <a:effectLst/>
                <a:latin typeface="Calibri" panose="020F0502020204030204" pitchFamily="34" charset="0"/>
                <a:ea typeface="Calibri" panose="020F0502020204030204" pitchFamily="34" charset="0"/>
                <a:cs typeface="Calibri" panose="020F0502020204030204" pitchFamily="34" charset="0"/>
              </a:rPr>
              <a:t>Develop the habit of using prompts such as those in: </a:t>
            </a:r>
            <a:r>
              <a:rPr lang="en-GB" sz="1200" i="1" dirty="0">
                <a:effectLst/>
                <a:latin typeface="Calibri" panose="020F0502020204030204" pitchFamily="34" charset="0"/>
                <a:ea typeface="Calibri" panose="020F0502020204030204" pitchFamily="34" charset="0"/>
                <a:cs typeface="Calibri" panose="020F0502020204030204" pitchFamily="34" charset="0"/>
              </a:rPr>
              <a:t>Thinkers; Questions and Prompts for Mathematical Thinking; Primary Questions and Prompts; It makes you think!  (</a:t>
            </a:r>
            <a:r>
              <a:rPr lang="en-GB" sz="1200" dirty="0">
                <a:effectLst/>
                <a:latin typeface="Calibri" panose="020F0502020204030204" pitchFamily="34" charset="0"/>
                <a:ea typeface="Calibri" panose="020F0502020204030204" pitchFamily="34" charset="0"/>
                <a:cs typeface="Calibri" panose="020F0502020204030204" pitchFamily="34" charset="0"/>
              </a:rPr>
              <a:t>all available from atm.org.uk).</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Calibri" panose="020F0502020204030204" pitchFamily="34" charset="0"/>
              </a:rPr>
              <a:t>“Mathematical thinking includes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en-GB" sz="1200" dirty="0">
                <a:effectLst/>
                <a:latin typeface="Calibri" panose="020F0502020204030204" pitchFamily="34" charset="0"/>
                <a:ea typeface="Calibri" panose="020F0502020204030204" pitchFamily="34" charset="0"/>
                <a:cs typeface="Calibri" panose="020F0502020204030204" pitchFamily="34" charset="0"/>
              </a:rPr>
              <a:t>a. </a:t>
            </a:r>
            <a:r>
              <a:rPr lang="en-GB" sz="1200" dirty="0">
                <a:latin typeface="Calibri" panose="020F0502020204030204" pitchFamily="34" charset="0"/>
                <a:cs typeface="Calibri" panose="020F0502020204030204" pitchFamily="34" charset="0"/>
              </a:rPr>
              <a:t>looking for pattern in order to discern structure </a:t>
            </a:r>
          </a:p>
          <a:p>
            <a:pPr lvl="1">
              <a:lnSpc>
                <a:spcPct val="107000"/>
              </a:lnSpc>
            </a:pPr>
            <a:r>
              <a:rPr lang="en-GB" sz="1200" dirty="0">
                <a:latin typeface="Calibri" panose="020F0502020204030204" pitchFamily="34" charset="0"/>
                <a:cs typeface="Calibri" panose="020F0502020204030204" pitchFamily="34" charset="0"/>
              </a:rPr>
              <a:t>b. looking for relationships and connecting ideas </a:t>
            </a:r>
          </a:p>
          <a:p>
            <a:pPr lvl="1">
              <a:lnSpc>
                <a:spcPct val="107000"/>
              </a:lnSpc>
            </a:pPr>
            <a:r>
              <a:rPr lang="en-GB" sz="1200" dirty="0">
                <a:latin typeface="Calibri" panose="020F0502020204030204" pitchFamily="34" charset="0"/>
                <a:cs typeface="Calibri" panose="020F0502020204030204" pitchFamily="34" charset="0"/>
              </a:rPr>
              <a:t>c. reasoning logically, explaining, conjecturing and proving.” (NCETM 2020). </a:t>
            </a:r>
          </a:p>
          <a:p>
            <a:pPr lvl="1">
              <a:lnSpc>
                <a:spcPct val="107000"/>
              </a:lnSpc>
            </a:pPr>
            <a:endParaRPr lang="en-GB" sz="1200" dirty="0">
              <a:latin typeface="Calibri" panose="020F0502020204030204" pitchFamily="34" charset="0"/>
              <a:cs typeface="Calibri" panose="020F0502020204030204" pitchFamily="34" charset="0"/>
            </a:endParaRPr>
          </a:p>
          <a:p>
            <a:pPr marL="0" lvl="1">
              <a:lnSpc>
                <a:spcPct val="107000"/>
              </a:lnSpc>
              <a:tabLst>
                <a:tab pos="623888" algn="l"/>
                <a:tab pos="717550" algn="l"/>
              </a:tabLst>
            </a:pPr>
            <a:r>
              <a:rPr lang="en-US" sz="1200" dirty="0">
                <a:latin typeface="Calibri" panose="020F0502020204030204" pitchFamily="34" charset="0"/>
                <a:cs typeface="Calibri" panose="020F0502020204030204" pitchFamily="34" charset="0"/>
              </a:rPr>
              <a:t>But it is more productive to give novices experiences that require mathematical thinking, rather than merely giving definitions of mathematical thinking. </a:t>
            </a:r>
          </a:p>
          <a:p>
            <a:pPr marL="0" lvl="1">
              <a:lnSpc>
                <a:spcPct val="107000"/>
              </a:lnSpc>
              <a:tabLst>
                <a:tab pos="623888" algn="l"/>
                <a:tab pos="717550" algn="l"/>
              </a:tabLst>
            </a:pPr>
            <a:endParaRPr lang="en-US" sz="1200" dirty="0">
              <a:latin typeface="Calibri" panose="020F0502020204030204" pitchFamily="34" charset="0"/>
              <a:cs typeface="Calibri" panose="020F0502020204030204" pitchFamily="34" charset="0"/>
            </a:endParaRPr>
          </a:p>
          <a:p>
            <a:pPr marL="0" lvl="1">
              <a:lnSpc>
                <a:spcPct val="107000"/>
              </a:lnSpc>
              <a:tabLst>
                <a:tab pos="623888" algn="l"/>
                <a:tab pos="717550" algn="l"/>
              </a:tabLst>
            </a:pPr>
            <a:r>
              <a:rPr lang="en-US" sz="1200" dirty="0">
                <a:latin typeface="Calibri" panose="020F0502020204030204" pitchFamily="34" charset="0"/>
                <a:cs typeface="Calibri" panose="020F0502020204030204" pitchFamily="34" charset="0"/>
              </a:rPr>
              <a:t>Learners’ own mathematical thinking does not develop by treating a list of actions as a learnt order of steps. That is why it is worth giving time for novices to experience and talk about their own thinking when doing mathematics. Ideally, the normal interactions in classrooms could become expressions of mathematical thinking. But first they need to think about their own experiences and then read the NCETM descriptions as reflective notes.</a:t>
            </a:r>
          </a:p>
        </p:txBody>
      </p:sp>
    </p:spTree>
    <p:extLst>
      <p:ext uri="{BB962C8B-B14F-4D97-AF65-F5344CB8AC3E}">
        <p14:creationId xmlns:p14="http://schemas.microsoft.com/office/powerpoint/2010/main" val="28972809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41300" y="349250"/>
            <a:ext cx="10286085" cy="6629400"/>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6" name="Group 6"/>
          <p:cNvGrpSpPr/>
          <p:nvPr/>
        </p:nvGrpSpPr>
        <p:grpSpPr>
          <a:xfrm>
            <a:off x="165100" y="273050"/>
            <a:ext cx="9999400" cy="9144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197624" y="171662"/>
            <a:ext cx="9750483" cy="1015788"/>
            <a:chOff x="0" y="-28575"/>
            <a:chExt cx="3494353" cy="227493"/>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28575"/>
              <a:ext cx="3483814" cy="22749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Working together on a mathematical task to extend direct experience of mathematical thinking </a:t>
              </a:r>
            </a:p>
          </p:txBody>
        </p:sp>
      </p:grpSp>
      <p:sp>
        <p:nvSpPr>
          <p:cNvPr id="14" name="TextBox 13">
            <a:extLst>
              <a:ext uri="{FF2B5EF4-FFF2-40B4-BE49-F238E27FC236}">
                <a16:creationId xmlns:a16="http://schemas.microsoft.com/office/drawing/2014/main" id="{1889B9AA-809F-E084-B1D4-47417BA90294}"/>
              </a:ext>
            </a:extLst>
          </p:cNvPr>
          <p:cNvSpPr txBox="1"/>
          <p:nvPr/>
        </p:nvSpPr>
        <p:spPr>
          <a:xfrm>
            <a:off x="469900" y="1263650"/>
            <a:ext cx="9829800" cy="3344249"/>
          </a:xfrm>
          <a:prstGeom prst="rect">
            <a:avLst/>
          </a:prstGeom>
          <a:noFill/>
        </p:spPr>
        <p:txBody>
          <a:bodyPr wrap="square">
            <a:spAutoFit/>
          </a:bodyPr>
          <a:lstStyle/>
          <a:p>
            <a:pPr marL="342900" lvl="0" indent="-342900">
              <a:lnSpc>
                <a:spcPct val="107000"/>
              </a:lnSpc>
              <a:buFont typeface="+mj-lt"/>
              <a:buAutoNum type="alphaUcPeriod"/>
            </a:pPr>
            <a:r>
              <a:rPr lang="en-GB" sz="1600" b="1" dirty="0">
                <a:effectLst/>
                <a:latin typeface="Calibri" panose="020F0502020204030204" pitchFamily="34" charset="0"/>
                <a:ea typeface="Calibri" panose="020F0502020204030204" pitchFamily="34" charset="0"/>
                <a:cs typeface="Calibri" panose="020F0502020204030204" pitchFamily="34" charset="0"/>
              </a:rPr>
              <a:t>Work on a mathematical task</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200"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200" dirty="0">
                <a:effectLst/>
                <a:latin typeface="Calibri" panose="020F0502020204030204" pitchFamily="34" charset="0"/>
                <a:ea typeface="Calibri" panose="020F0502020204030204" pitchFamily="34" charset="0"/>
                <a:cs typeface="Calibri" panose="020F0502020204030204" pitchFamily="34" charset="0"/>
              </a:rPr>
              <a:t>Give a mathematical task for the novice to do, maybe alongside you if it is a task you have not yet worked on; discuss and name what mental actions were undertaken. Here are some tasks that mentors have used successfully: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lphaLcPeriod"/>
            </a:pPr>
            <a:r>
              <a:rPr lang="en-GB" sz="12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https://nrich.maths.org/32</a:t>
            </a:r>
            <a:r>
              <a:rPr lang="en-GB" sz="1200" dirty="0">
                <a:effectLst/>
                <a:latin typeface="Calibri" panose="020F0502020204030204" pitchFamily="34" charset="0"/>
                <a:ea typeface="Calibri" panose="020F0502020204030204" pitchFamily="34" charset="0"/>
                <a:cs typeface="Calibri" panose="020F0502020204030204" pitchFamily="34" charset="0"/>
              </a:rPr>
              <a:t> Tea Cups. This task concerns sorting and arranging mixed sets of cups and saucers in different colours. It provides an opportunity for novices to experience solving a problem without a known procedure and then to compare and justify the strategies they developed to find solutions. In that process they can name aspects of mathematical thinking, including issues such as conjecture, certainty, anticipation. It is freestanding with respect to the curriculum so the challenge is then to imagine how similar thinking might be embedded in curriculum topics.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lphaLcPeriod"/>
            </a:pPr>
            <a:r>
              <a:rPr lang="en-GB" sz="1200" dirty="0">
                <a:effectLst/>
                <a:latin typeface="Calibri" panose="020F0502020204030204" pitchFamily="34" charset="0"/>
                <a:ea typeface="Calibri" panose="020F0502020204030204" pitchFamily="34" charset="0"/>
                <a:cs typeface="Calibri" panose="020F0502020204030204" pitchFamily="34" charset="0"/>
              </a:rPr>
              <a:t>A secondary provider asks novices to construct a ‘times table’ square in base 12 (under timed conditions). This presents novice teachers with similar constraints and conditions to traditional fast-paced procedural teaching but also provides opportunities to develop pattern seeking, structural shortcuts, ‘if --- then’ arguments, seeking and using similarities between elements (and incidentally becoming fluent through using structure rather than through following given methods). Bases 3 and 4 might be more suitable for primary novice teachers for similar purposes.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lphaLcPeriod"/>
            </a:pPr>
            <a:r>
              <a:rPr lang="en-GB" sz="1200" dirty="0">
                <a:effectLst/>
                <a:latin typeface="Calibri" panose="020F0502020204030204" pitchFamily="34" charset="0"/>
                <a:ea typeface="Calibri" panose="020F0502020204030204" pitchFamily="34" charset="0"/>
                <a:cs typeface="Calibri" panose="020F0502020204030204" pitchFamily="34" charset="0"/>
              </a:rPr>
              <a:t>Tasks from intentionally challenging sources having several possible methods of solution, such as UKMT, NRICH, STEP papers, Underground Maths, </a:t>
            </a:r>
            <a:r>
              <a:rPr lang="en-GB" sz="1200" i="1" dirty="0">
                <a:effectLst/>
                <a:latin typeface="Calibri" panose="020F0502020204030204" pitchFamily="34" charset="0"/>
                <a:ea typeface="Calibri" panose="020F0502020204030204" pitchFamily="34" charset="0"/>
                <a:cs typeface="Calibri" panose="020F0502020204030204" pitchFamily="34" charset="0"/>
              </a:rPr>
              <a:t>Thinkers, Thinking for ourselves, It Makes you Think </a:t>
            </a:r>
            <a:r>
              <a:rPr lang="en-GB" sz="1200" dirty="0">
                <a:effectLst/>
                <a:latin typeface="Calibri" panose="020F0502020204030204" pitchFamily="34" charset="0"/>
                <a:ea typeface="Calibri" panose="020F0502020204030204" pitchFamily="34" charset="0"/>
                <a:cs typeface="Calibri" panose="020F0502020204030204" pitchFamily="34" charset="0"/>
              </a:rPr>
              <a:t>(atm.org.uk)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mj-lt"/>
              <a:buAutoNum type="alphaLcPeriod"/>
            </a:pPr>
            <a:r>
              <a:rPr lang="en-GB" sz="1200" dirty="0">
                <a:effectLst/>
                <a:latin typeface="Calibri" panose="020F0502020204030204" pitchFamily="34" charset="0"/>
                <a:ea typeface="Calibri" panose="020F0502020204030204" pitchFamily="34" charset="0"/>
                <a:cs typeface="Calibri" panose="020F0502020204030204" pitchFamily="34" charset="0"/>
              </a:rPr>
              <a:t>Using an open task such as from the ATM series ‘Points of Departure’(atm.org.uk) e.g.</a:t>
            </a:r>
            <a:endParaRPr lang="en-US" sz="1200" dirty="0">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2823B692-0485-64FD-BBC2-CF0931A58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4500" y="4159250"/>
            <a:ext cx="3443588" cy="3124200"/>
          </a:xfrm>
          <a:prstGeom prst="rect">
            <a:avLst/>
          </a:prstGeom>
          <a:ln>
            <a:solidFill>
              <a:schemeClr val="tx1"/>
            </a:solidFill>
          </a:ln>
        </p:spPr>
      </p:pic>
    </p:spTree>
    <p:extLst>
      <p:ext uri="{BB962C8B-B14F-4D97-AF65-F5344CB8AC3E}">
        <p14:creationId xmlns:p14="http://schemas.microsoft.com/office/powerpoint/2010/main" val="5189824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41300" y="806450"/>
            <a:ext cx="10286085" cy="6172200"/>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6" name="Group 6"/>
          <p:cNvGrpSpPr/>
          <p:nvPr/>
        </p:nvGrpSpPr>
        <p:grpSpPr>
          <a:xfrm>
            <a:off x="165100" y="730250"/>
            <a:ext cx="10058400" cy="9906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241300" y="654050"/>
            <a:ext cx="9750483" cy="1015788"/>
            <a:chOff x="0" y="-28575"/>
            <a:chExt cx="3494353" cy="227493"/>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28575"/>
              <a:ext cx="3483814" cy="22749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Working together on a mathematical task to extend direct experience of mathematical thinking </a:t>
              </a:r>
            </a:p>
          </p:txBody>
        </p:sp>
      </p:grpSp>
      <p:sp>
        <p:nvSpPr>
          <p:cNvPr id="14" name="TextBox 13">
            <a:extLst>
              <a:ext uri="{FF2B5EF4-FFF2-40B4-BE49-F238E27FC236}">
                <a16:creationId xmlns:a16="http://schemas.microsoft.com/office/drawing/2014/main" id="{1889B9AA-809F-E084-B1D4-47417BA90294}"/>
              </a:ext>
            </a:extLst>
          </p:cNvPr>
          <p:cNvSpPr txBox="1"/>
          <p:nvPr/>
        </p:nvSpPr>
        <p:spPr>
          <a:xfrm>
            <a:off x="469900" y="1949450"/>
            <a:ext cx="9829800" cy="3608295"/>
          </a:xfrm>
          <a:prstGeom prst="rect">
            <a:avLst/>
          </a:prstGeom>
          <a:noFill/>
        </p:spPr>
        <p:txBody>
          <a:bodyPr wrap="square">
            <a:spAutoFit/>
          </a:bodyPr>
          <a:lstStyle/>
          <a:p>
            <a:pPr lvl="0">
              <a:lnSpc>
                <a:spcPct val="107000"/>
              </a:lnSpc>
              <a:spcAft>
                <a:spcPts val="600"/>
              </a:spcAft>
            </a:pPr>
            <a:r>
              <a:rPr lang="en-US" b="1" dirty="0">
                <a:latin typeface="Calibri" panose="020F0502020204030204" pitchFamily="34" charset="0"/>
                <a:cs typeface="Calibri" panose="020F0502020204030204" pitchFamily="34" charset="0"/>
              </a:rPr>
              <a:t>B. Compare the thinking </a:t>
            </a:r>
          </a:p>
          <a:p>
            <a:pPr lvl="0">
              <a:lnSpc>
                <a:spcPct val="107000"/>
              </a:lnSpc>
              <a:spcAft>
                <a:spcPts val="600"/>
              </a:spcAft>
            </a:pPr>
            <a:r>
              <a:rPr lang="en-US" sz="1200" dirty="0">
                <a:latin typeface="Calibri" panose="020F0502020204030204" pitchFamily="34" charset="0"/>
                <a:cs typeface="Calibri" panose="020F0502020204030204" pitchFamily="34" charset="0"/>
              </a:rPr>
              <a:t>Compare the thinking that has been generated in tasks a,b,c and d. How are these same as or different from each other and from learning to follow and apply a given procedure?</a:t>
            </a:r>
          </a:p>
          <a:p>
            <a:pPr lvl="0">
              <a:lnSpc>
                <a:spcPct val="107000"/>
              </a:lnSpc>
              <a:spcAft>
                <a:spcPts val="600"/>
              </a:spcAft>
            </a:pPr>
            <a:r>
              <a:rPr lang="en-US" sz="1200" dirty="0">
                <a:latin typeface="Calibri" panose="020F0502020204030204" pitchFamily="34" charset="0"/>
                <a:cs typeface="Calibri" panose="020F0502020204030204" pitchFamily="34" charset="0"/>
              </a:rPr>
              <a:t>Has the novice’s own thinking been challenged and, if so, how might it be resolved?</a:t>
            </a:r>
          </a:p>
          <a:p>
            <a:pPr lvl="0">
              <a:lnSpc>
                <a:spcPct val="107000"/>
              </a:lnSpc>
              <a:spcAft>
                <a:spcPts val="600"/>
              </a:spcAft>
            </a:pPr>
            <a:r>
              <a:rPr lang="en-US" sz="1200" b="1" dirty="0">
                <a:latin typeface="Calibri" panose="020F0502020204030204" pitchFamily="34" charset="0"/>
                <a:cs typeface="Calibri" panose="020F0502020204030204" pitchFamily="34" charset="0"/>
              </a:rPr>
              <a:t>Notes about working with novices who are mathematically confident</a:t>
            </a:r>
          </a:p>
          <a:p>
            <a:pPr lvl="0">
              <a:lnSpc>
                <a:spcPct val="107000"/>
              </a:lnSpc>
              <a:spcAft>
                <a:spcPts val="600"/>
              </a:spcAft>
            </a:pPr>
            <a:r>
              <a:rPr lang="en-US" sz="1200" dirty="0">
                <a:latin typeface="Calibri" panose="020F0502020204030204" pitchFamily="34" charset="0"/>
                <a:cs typeface="Calibri" panose="020F0502020204030204" pitchFamily="34" charset="0"/>
              </a:rPr>
              <a:t>Recognise that some novice primary teachers might have very little mathematical confidence, so the way you as mentor gets them to work on mathematics could model the kind of thinking that can be done in unfamiliar mathematical situations. Do you push the mathematical content by asking relatively closed questions or making specific suggestions, or do you elicit ideas by questioning and making occasional suggestions about ways to think, e.g. can you explain what you have thought about so far? have you tried an example? Would drawing some kind of diagram help? Is there a simpler problem that would shed some light on this? What mathematical ideas come to mind when you look at this? If so, be explicit about the way you used prompts to support their work.</a:t>
            </a:r>
          </a:p>
          <a:p>
            <a:pPr lvl="0">
              <a:lnSpc>
                <a:spcPct val="107000"/>
              </a:lnSpc>
              <a:spcAft>
                <a:spcPts val="600"/>
              </a:spcAft>
            </a:pPr>
            <a:r>
              <a:rPr lang="en-US" sz="1200" dirty="0">
                <a:latin typeface="Calibri" panose="020F0502020204030204" pitchFamily="34" charset="0"/>
                <a:cs typeface="Calibri" panose="020F0502020204030204" pitchFamily="34" charset="0"/>
              </a:rPr>
              <a:t>You may need to decide whether to use a mathematical context that is something they are going to teach soon, in which case their focus might be on children’s learning to do something, or something not immediately necessary, in which case they may be able to focus on how they think rather than what they think.</a:t>
            </a:r>
          </a:p>
          <a:p>
            <a:pPr lvl="0">
              <a:lnSpc>
                <a:spcPct val="107000"/>
              </a:lnSpc>
              <a:spcAft>
                <a:spcPts val="600"/>
              </a:spcAft>
            </a:pPr>
            <a:r>
              <a:rPr lang="en-US" sz="1200" dirty="0">
                <a:latin typeface="Calibri" panose="020F0502020204030204" pitchFamily="34" charset="0"/>
                <a:cs typeface="Calibri" panose="020F0502020204030204" pitchFamily="34" charset="0"/>
              </a:rPr>
              <a:t>Recognise that those who are confident mathematically might need to be put into a position of not knowing in order to get some insights into thinking strategies. </a:t>
            </a:r>
          </a:p>
        </p:txBody>
      </p:sp>
    </p:spTree>
    <p:extLst>
      <p:ext uri="{BB962C8B-B14F-4D97-AF65-F5344CB8AC3E}">
        <p14:creationId xmlns:p14="http://schemas.microsoft.com/office/powerpoint/2010/main" val="39555528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41300" y="806450"/>
            <a:ext cx="10286085" cy="6172200"/>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6" name="Group 6"/>
          <p:cNvGrpSpPr/>
          <p:nvPr/>
        </p:nvGrpSpPr>
        <p:grpSpPr>
          <a:xfrm>
            <a:off x="165100" y="730250"/>
            <a:ext cx="9999400" cy="10668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241300" y="654050"/>
            <a:ext cx="9750483" cy="1015788"/>
            <a:chOff x="0" y="-28575"/>
            <a:chExt cx="3494353" cy="227493"/>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28575"/>
              <a:ext cx="3483814" cy="22749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Working together on a mathematical task to extend direct experience of mathematical thinking </a:t>
              </a:r>
            </a:p>
          </p:txBody>
        </p:sp>
      </p:grpSp>
      <p:sp>
        <p:nvSpPr>
          <p:cNvPr id="14" name="TextBox 13">
            <a:extLst>
              <a:ext uri="{FF2B5EF4-FFF2-40B4-BE49-F238E27FC236}">
                <a16:creationId xmlns:a16="http://schemas.microsoft.com/office/drawing/2014/main" id="{1889B9AA-809F-E084-B1D4-47417BA90294}"/>
              </a:ext>
            </a:extLst>
          </p:cNvPr>
          <p:cNvSpPr txBox="1"/>
          <p:nvPr/>
        </p:nvSpPr>
        <p:spPr>
          <a:xfrm>
            <a:off x="469900" y="1797050"/>
            <a:ext cx="9829800" cy="3498458"/>
          </a:xfrm>
          <a:prstGeom prst="rect">
            <a:avLst/>
          </a:prstGeom>
          <a:noFill/>
        </p:spPr>
        <p:txBody>
          <a:bodyPr wrap="square">
            <a:spAutoFit/>
          </a:bodyPr>
          <a:lstStyle/>
          <a:p>
            <a:pPr lvl="0">
              <a:lnSpc>
                <a:spcPct val="107000"/>
              </a:lnSpc>
              <a:spcAft>
                <a:spcPts val="600"/>
              </a:spcAft>
            </a:pPr>
            <a:r>
              <a:rPr lang="en-US" sz="1600" b="1" dirty="0">
                <a:latin typeface="Calibri" panose="020F0502020204030204" pitchFamily="34" charset="0"/>
                <a:cs typeface="Calibri" panose="020F0502020204030204" pitchFamily="34" charset="0"/>
              </a:rPr>
              <a:t>C. Breaking down what is involved in an advanced task</a:t>
            </a:r>
          </a:p>
          <a:p>
            <a:pPr lvl="0">
              <a:lnSpc>
                <a:spcPct val="107000"/>
              </a:lnSpc>
              <a:spcAft>
                <a:spcPts val="600"/>
              </a:spcAft>
            </a:pPr>
            <a:r>
              <a:rPr lang="en-US" sz="1200" dirty="0">
                <a:latin typeface="Calibri" panose="020F0502020204030204" pitchFamily="34" charset="0"/>
                <a:cs typeface="Calibri" panose="020F0502020204030204" pitchFamily="34" charset="0"/>
              </a:rPr>
              <a:t>Ask confident novice teachers to do a challenging task that is within the curriculum appropriate for their future teaching, e.g. for secondary novices ask them to integrate sec2Ɵ with respect to Ɵ. The emphasis is likely to be on ‘what do you do when you don’t know what to do or cannot remember how to do something?’ This involves analysis of the task; collecting knowledge and experiences that might be helpful; sketching a graph; looking for substitutions that might simplify or offer a different route; trying to recall rules and methods for subgoals; applying remembered methods, which may lead to dead ends; deciding what is needed to become unstuck or get out of a dead end; reversed thinking to check by differentiation; collaboration, such as asking someone else a question that might lead to insights; etc.  All these strategies can be named and recognised as components of mathematical thinking.</a:t>
            </a:r>
          </a:p>
          <a:p>
            <a:pPr lvl="0">
              <a:lnSpc>
                <a:spcPct val="107000"/>
              </a:lnSpc>
              <a:spcAft>
                <a:spcPts val="600"/>
              </a:spcAft>
            </a:pPr>
            <a:r>
              <a:rPr lang="en-US" sz="1200" dirty="0">
                <a:latin typeface="Calibri" panose="020F0502020204030204" pitchFamily="34" charset="0"/>
                <a:cs typeface="Calibri" panose="020F0502020204030204" pitchFamily="34" charset="0"/>
              </a:rPr>
              <a:t>Ideally, novices could observe a teacher who is skilled at generating deep mathematical thinking in their ordinary lessons, rather than a ‘special’ mathematical thinking lesson.  Online video resources tend to be ‘special’ in some way.</a:t>
            </a:r>
          </a:p>
          <a:p>
            <a:pPr lvl="0">
              <a:lnSpc>
                <a:spcPct val="107000"/>
              </a:lnSpc>
              <a:spcAft>
                <a:spcPts val="600"/>
              </a:spcAft>
            </a:pPr>
            <a:r>
              <a:rPr lang="en-US" sz="1200" dirty="0">
                <a:latin typeface="Calibri" panose="020F0502020204030204" pitchFamily="34" charset="0"/>
                <a:cs typeface="Calibri" panose="020F0502020204030204" pitchFamily="34" charset="0"/>
              </a:rPr>
              <a:t>(Note: https://www.youtube.com/watch?v=mNNVx-Q8Yic is an entertaining and intelligent presentation of a method in which the presenter talks about aspects of his mathematical reasoning in ways that illustrate general features of mathematical thinking.)</a:t>
            </a:r>
          </a:p>
          <a:p>
            <a:pPr lvl="0">
              <a:lnSpc>
                <a:spcPct val="107000"/>
              </a:lnSpc>
              <a:spcAft>
                <a:spcPts val="600"/>
              </a:spcAft>
            </a:pPr>
            <a:r>
              <a:rPr lang="en-US" sz="1200" dirty="0">
                <a:latin typeface="Calibri" panose="020F0502020204030204" pitchFamily="34" charset="0"/>
                <a:cs typeface="Calibri" panose="020F0502020204030204" pitchFamily="34" charset="0"/>
              </a:rPr>
              <a:t>For early years, for safeguarding reasons it is hard to find videos of real children doing their reasoning, but this paper gives insight into the many ways in which very young children share objects between three people, having previously shared between 2. https://link.springer.com/article/10.1007/BF00302442</a:t>
            </a:r>
          </a:p>
          <a:p>
            <a:pPr lvl="0">
              <a:lnSpc>
                <a:spcPct val="107000"/>
              </a:lnSpc>
              <a:spcAft>
                <a:spcPts val="600"/>
              </a:spcAft>
            </a:pPr>
            <a:r>
              <a:rPr lang="en-US" sz="1200" dirty="0">
                <a:latin typeface="Calibri" panose="020F0502020204030204" pitchFamily="34" charset="0"/>
                <a:cs typeface="Calibri" panose="020F0502020204030204" pitchFamily="34" charset="0"/>
              </a:rPr>
              <a:t>For middle years, you could discuss how you would do a question from KS2 papers that has baffled many learners. Or something like ‘Given that 5542 ÷ 17 = 326, what else do you now know? Can you now know 326 x 18 without multiplying anything? Or 325 x 18?</a:t>
            </a:r>
          </a:p>
        </p:txBody>
      </p:sp>
      <p:sp>
        <p:nvSpPr>
          <p:cNvPr id="13" name="TextBox 12">
            <a:extLst>
              <a:ext uri="{FF2B5EF4-FFF2-40B4-BE49-F238E27FC236}">
                <a16:creationId xmlns:a16="http://schemas.microsoft.com/office/drawing/2014/main" id="{F5258E85-7EDE-5F70-FE4B-6CEFE31956E4}"/>
              </a:ext>
            </a:extLst>
          </p:cNvPr>
          <p:cNvSpPr txBox="1"/>
          <p:nvPr/>
        </p:nvSpPr>
        <p:spPr>
          <a:xfrm>
            <a:off x="546100" y="5530850"/>
            <a:ext cx="9601200" cy="1181862"/>
          </a:xfrm>
          <a:prstGeom prst="rect">
            <a:avLst/>
          </a:prstGeom>
          <a:noFill/>
        </p:spPr>
        <p:txBody>
          <a:bodyPr wrap="square">
            <a:spAutoFit/>
          </a:bodyPr>
          <a:lstStyle/>
          <a:p>
            <a:pPr>
              <a:lnSpc>
                <a:spcPct val="107000"/>
              </a:lnSpc>
              <a:spcAft>
                <a:spcPts val="800"/>
              </a:spcAft>
            </a:pPr>
            <a:r>
              <a:rPr lang="en-GB" sz="12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Links to other materials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See also </a:t>
            </a:r>
            <a:r>
              <a:rPr lang="en-GB" sz="1200" u="sng" dirty="0">
                <a:solidFill>
                  <a:srgbClr val="7030A0"/>
                </a:solidFill>
                <a:effectLst/>
                <a:latin typeface="Calibri" panose="020F0502020204030204" pitchFamily="34" charset="0"/>
                <a:ea typeface="Calibri" panose="020F0502020204030204" pitchFamily="34" charset="0"/>
                <a:cs typeface="Calibri" panose="020F0502020204030204" pitchFamily="34" charset="0"/>
                <a:hlinkClick r:id="rId2"/>
              </a:rPr>
              <a:t>Secondary ITE professional development materials | NCETM</a:t>
            </a:r>
            <a:r>
              <a:rPr lang="en-GB" sz="12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 and </a:t>
            </a:r>
            <a:r>
              <a:rPr lang="en-GB" sz="1200" u="sng" dirty="0">
                <a:solidFill>
                  <a:srgbClr val="7030A0"/>
                </a:solidFill>
                <a:effectLst/>
                <a:latin typeface="Calibri" panose="020F0502020204030204" pitchFamily="34" charset="0"/>
                <a:ea typeface="Calibri" panose="020F0502020204030204" pitchFamily="34" charset="0"/>
                <a:cs typeface="Calibri" panose="020F0502020204030204" pitchFamily="34" charset="0"/>
                <a:hlinkClick r:id="rId3"/>
              </a:rPr>
              <a:t>Primary ITE professional development materials | NCETM</a:t>
            </a:r>
            <a:r>
              <a:rPr lang="en-GB" sz="1200" u="sng"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 (links)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Habits of mind (link)</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Habits of Mind for Young Learners (link)</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42305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41300" y="806450"/>
            <a:ext cx="10286085" cy="6172200"/>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6" name="Group 6"/>
          <p:cNvGrpSpPr/>
          <p:nvPr/>
        </p:nvGrpSpPr>
        <p:grpSpPr>
          <a:xfrm>
            <a:off x="165100" y="730250"/>
            <a:ext cx="9999400" cy="10668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241300" y="654050"/>
            <a:ext cx="9750483" cy="1015788"/>
            <a:chOff x="0" y="-28575"/>
            <a:chExt cx="3494353" cy="227493"/>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28575"/>
              <a:ext cx="3483814" cy="22749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Place value manipulatives and images used frequently in primary mathematics to represent </a:t>
              </a:r>
              <a:r>
                <a:rPr lang="en-US" sz="1900" b="1" spc="119" dirty="0">
                  <a:solidFill>
                    <a:srgbClr val="FFFFFF"/>
                  </a:solidFill>
                  <a:latin typeface="Century Gothic"/>
                </a:rPr>
                <a:t>place value meaning and notation</a:t>
              </a:r>
            </a:p>
          </p:txBody>
        </p:sp>
      </p:grpSp>
      <p:pic>
        <p:nvPicPr>
          <p:cNvPr id="13" name="Picture 12" descr="Calendar&#10;&#10;Description automatically generated">
            <a:extLst>
              <a:ext uri="{FF2B5EF4-FFF2-40B4-BE49-F238E27FC236}">
                <a16:creationId xmlns:a16="http://schemas.microsoft.com/office/drawing/2014/main" id="{E9F04201-974F-3E5E-03A8-10904C010B40}"/>
              </a:ext>
            </a:extLst>
          </p:cNvPr>
          <p:cNvPicPr>
            <a:picLocks noChangeAspect="1"/>
          </p:cNvPicPr>
          <p:nvPr/>
        </p:nvPicPr>
        <p:blipFill>
          <a:blip r:embed="rId2"/>
          <a:stretch>
            <a:fillRect/>
          </a:stretch>
        </p:blipFill>
        <p:spPr>
          <a:xfrm>
            <a:off x="698500" y="1797050"/>
            <a:ext cx="2209800" cy="2914644"/>
          </a:xfrm>
          <a:prstGeom prst="rect">
            <a:avLst/>
          </a:prstGeom>
        </p:spPr>
      </p:pic>
      <p:pic>
        <p:nvPicPr>
          <p:cNvPr id="14" name="Picture 13" descr="Table, calendar&#10;&#10;Description automatically generated with medium confidence">
            <a:extLst>
              <a:ext uri="{FF2B5EF4-FFF2-40B4-BE49-F238E27FC236}">
                <a16:creationId xmlns:a16="http://schemas.microsoft.com/office/drawing/2014/main" id="{123CDA81-E613-0D1F-0B48-C7F2F2C5F041}"/>
              </a:ext>
            </a:extLst>
          </p:cNvPr>
          <p:cNvPicPr>
            <a:picLocks noChangeAspect="1"/>
          </p:cNvPicPr>
          <p:nvPr/>
        </p:nvPicPr>
        <p:blipFill rotWithShape="1">
          <a:blip r:embed="rId3"/>
          <a:srcRect l="8108" r="7106"/>
          <a:stretch/>
        </p:blipFill>
        <p:spPr>
          <a:xfrm>
            <a:off x="3517900" y="1797050"/>
            <a:ext cx="2464956" cy="3733800"/>
          </a:xfrm>
          <a:prstGeom prst="rect">
            <a:avLst/>
          </a:prstGeom>
        </p:spPr>
      </p:pic>
      <p:pic>
        <p:nvPicPr>
          <p:cNvPr id="24" name="Picture 23" descr="A picture containing toy&#10;&#10;Description automatically generated">
            <a:extLst>
              <a:ext uri="{FF2B5EF4-FFF2-40B4-BE49-F238E27FC236}">
                <a16:creationId xmlns:a16="http://schemas.microsoft.com/office/drawing/2014/main" id="{59925332-326F-6597-91C3-F0A0128187B9}"/>
              </a:ext>
            </a:extLst>
          </p:cNvPr>
          <p:cNvPicPr>
            <a:picLocks noChangeAspect="1"/>
          </p:cNvPicPr>
          <p:nvPr/>
        </p:nvPicPr>
        <p:blipFill>
          <a:blip r:embed="rId4"/>
          <a:stretch>
            <a:fillRect/>
          </a:stretch>
        </p:blipFill>
        <p:spPr>
          <a:xfrm>
            <a:off x="622300" y="4845050"/>
            <a:ext cx="2840355" cy="1784985"/>
          </a:xfrm>
          <a:prstGeom prst="rect">
            <a:avLst/>
          </a:prstGeom>
        </p:spPr>
      </p:pic>
      <p:pic>
        <p:nvPicPr>
          <p:cNvPr id="25" name="Picture 24" descr="Text&#10;&#10;Description automatically generated with medium confidence">
            <a:extLst>
              <a:ext uri="{FF2B5EF4-FFF2-40B4-BE49-F238E27FC236}">
                <a16:creationId xmlns:a16="http://schemas.microsoft.com/office/drawing/2014/main" id="{4E0EFF97-F491-1876-8C0C-8BCF44D09D17}"/>
              </a:ext>
            </a:extLst>
          </p:cNvPr>
          <p:cNvPicPr>
            <a:picLocks noChangeAspect="1"/>
          </p:cNvPicPr>
          <p:nvPr/>
        </p:nvPicPr>
        <p:blipFill rotWithShape="1">
          <a:blip r:embed="rId5"/>
          <a:srcRect b="1683"/>
          <a:stretch/>
        </p:blipFill>
        <p:spPr>
          <a:xfrm>
            <a:off x="6337300" y="1797050"/>
            <a:ext cx="3753479" cy="4724400"/>
          </a:xfrm>
          <a:prstGeom prst="rect">
            <a:avLst/>
          </a:prstGeom>
        </p:spPr>
      </p:pic>
    </p:spTree>
    <p:extLst>
      <p:ext uri="{BB962C8B-B14F-4D97-AF65-F5344CB8AC3E}">
        <p14:creationId xmlns:p14="http://schemas.microsoft.com/office/powerpoint/2010/main" val="2984142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866182"/>
            <a:ext cx="10286085" cy="6060084"/>
            <a:chOff x="0" y="0"/>
            <a:chExt cx="17472695" cy="10294101"/>
          </a:xfrm>
        </p:grpSpPr>
        <p:sp>
          <p:nvSpPr>
            <p:cNvPr id="3" name="Freeform 3"/>
            <p:cNvSpPr/>
            <p:nvPr/>
          </p:nvSpPr>
          <p:spPr>
            <a:xfrm>
              <a:off x="-12700" y="-12700"/>
              <a:ext cx="17498095" cy="10319501"/>
            </a:xfrm>
            <a:custGeom>
              <a:avLst/>
              <a:gdLst/>
              <a:ahLst/>
              <a:cxnLst/>
              <a:rect l="l" t="t" r="r" b="b"/>
              <a:pathLst>
                <a:path w="17498095" h="10319501">
                  <a:moveTo>
                    <a:pt x="16635764" y="0"/>
                  </a:moveTo>
                  <a:lnTo>
                    <a:pt x="862330" y="0"/>
                  </a:lnTo>
                  <a:cubicBezTo>
                    <a:pt x="389890" y="0"/>
                    <a:pt x="0" y="389890"/>
                    <a:pt x="0" y="862330"/>
                  </a:cubicBezTo>
                  <a:lnTo>
                    <a:pt x="0" y="9457172"/>
                  </a:lnTo>
                  <a:cubicBezTo>
                    <a:pt x="0" y="9929611"/>
                    <a:pt x="389890" y="10319501"/>
                    <a:pt x="862330" y="10319501"/>
                  </a:cubicBezTo>
                  <a:lnTo>
                    <a:pt x="16635764" y="10319501"/>
                  </a:lnTo>
                  <a:cubicBezTo>
                    <a:pt x="17108205" y="10319501"/>
                    <a:pt x="17498095" y="9929611"/>
                    <a:pt x="17498095" y="9457172"/>
                  </a:cubicBezTo>
                  <a:lnTo>
                    <a:pt x="17498095" y="862330"/>
                  </a:lnTo>
                  <a:cubicBezTo>
                    <a:pt x="17498095" y="389890"/>
                    <a:pt x="17108204" y="0"/>
                    <a:pt x="16635764" y="0"/>
                  </a:cubicBezTo>
                  <a:close/>
                  <a:moveTo>
                    <a:pt x="17307595" y="927100"/>
                  </a:moveTo>
                  <a:lnTo>
                    <a:pt x="17307595" y="9457171"/>
                  </a:lnTo>
                  <a:cubicBezTo>
                    <a:pt x="17307595" y="9824201"/>
                    <a:pt x="17002795" y="10129001"/>
                    <a:pt x="16635764" y="10129001"/>
                  </a:cubicBezTo>
                  <a:lnTo>
                    <a:pt x="862330" y="10129001"/>
                  </a:lnTo>
                  <a:cubicBezTo>
                    <a:pt x="495300" y="10129001"/>
                    <a:pt x="190500" y="9824201"/>
                    <a:pt x="190500" y="9457171"/>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866182"/>
            <a:ext cx="9877977" cy="568260"/>
            <a:chOff x="0" y="0"/>
            <a:chExt cx="3540044" cy="203652"/>
          </a:xfrm>
        </p:grpSpPr>
        <p:sp>
          <p:nvSpPr>
            <p:cNvPr id="5" name="Freeform 5"/>
            <p:cNvSpPr/>
            <p:nvPr/>
          </p:nvSpPr>
          <p:spPr>
            <a:xfrm>
              <a:off x="0" y="0"/>
              <a:ext cx="3540044" cy="203652"/>
            </a:xfrm>
            <a:custGeom>
              <a:avLst/>
              <a:gdLst/>
              <a:ahLst/>
              <a:cxnLst/>
              <a:rect l="l" t="t" r="r" b="b"/>
              <a:pathLst>
                <a:path w="3540044" h="203652">
                  <a:moveTo>
                    <a:pt x="0" y="0"/>
                  </a:moveTo>
                  <a:lnTo>
                    <a:pt x="3540044" y="0"/>
                  </a:lnTo>
                  <a:lnTo>
                    <a:pt x="3540044" y="203652"/>
                  </a:lnTo>
                  <a:lnTo>
                    <a:pt x="0" y="203652"/>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65100" y="730250"/>
            <a:ext cx="9750483" cy="656181"/>
            <a:chOff x="0" y="-38100"/>
            <a:chExt cx="3494353" cy="262688"/>
          </a:xfrm>
        </p:grpSpPr>
        <p:sp>
          <p:nvSpPr>
            <p:cNvPr id="9" name="Freeform 9"/>
            <p:cNvSpPr/>
            <p:nvPr/>
          </p:nvSpPr>
          <p:spPr>
            <a:xfrm>
              <a:off x="0" y="0"/>
              <a:ext cx="3494353" cy="201395"/>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0" y="-38100"/>
              <a:ext cx="3106084" cy="262688"/>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iii   Mentor-novice pedagogy</a:t>
              </a:r>
            </a:p>
          </p:txBody>
        </p:sp>
      </p:grpSp>
      <p:grpSp>
        <p:nvGrpSpPr>
          <p:cNvPr id="11" name="Group 11"/>
          <p:cNvGrpSpPr/>
          <p:nvPr/>
        </p:nvGrpSpPr>
        <p:grpSpPr>
          <a:xfrm>
            <a:off x="551162" y="2197294"/>
            <a:ext cx="6443919" cy="1733355"/>
            <a:chOff x="0" y="-47625"/>
            <a:chExt cx="2309355" cy="621195"/>
          </a:xfrm>
        </p:grpSpPr>
        <p:sp>
          <p:nvSpPr>
            <p:cNvPr id="12" name="Freeform 12"/>
            <p:cNvSpPr/>
            <p:nvPr/>
          </p:nvSpPr>
          <p:spPr>
            <a:xfrm>
              <a:off x="0" y="0"/>
              <a:ext cx="2309355" cy="561233"/>
            </a:xfrm>
            <a:custGeom>
              <a:avLst/>
              <a:gdLst/>
              <a:ahLst/>
              <a:cxnLst/>
              <a:rect l="l" t="t" r="r" b="b"/>
              <a:pathLst>
                <a:path w="2309355" h="561233">
                  <a:moveTo>
                    <a:pt x="44453" y="0"/>
                  </a:moveTo>
                  <a:lnTo>
                    <a:pt x="2264902" y="0"/>
                  </a:lnTo>
                  <a:cubicBezTo>
                    <a:pt x="2276692" y="0"/>
                    <a:pt x="2287999" y="4683"/>
                    <a:pt x="2296335" y="13020"/>
                  </a:cubicBezTo>
                  <a:cubicBezTo>
                    <a:pt x="2304672" y="21356"/>
                    <a:pt x="2309355" y="32663"/>
                    <a:pt x="2309355" y="44453"/>
                  </a:cubicBezTo>
                  <a:lnTo>
                    <a:pt x="2309355" y="516780"/>
                  </a:lnTo>
                  <a:cubicBezTo>
                    <a:pt x="2309355" y="541331"/>
                    <a:pt x="2289453" y="561233"/>
                    <a:pt x="2264902" y="561233"/>
                  </a:cubicBezTo>
                  <a:lnTo>
                    <a:pt x="44453" y="561233"/>
                  </a:lnTo>
                  <a:cubicBezTo>
                    <a:pt x="19902" y="561233"/>
                    <a:pt x="0" y="541331"/>
                    <a:pt x="0" y="516780"/>
                  </a:cubicBezTo>
                  <a:lnTo>
                    <a:pt x="0" y="44453"/>
                  </a:lnTo>
                  <a:cubicBezTo>
                    <a:pt x="0" y="19902"/>
                    <a:pt x="19902" y="0"/>
                    <a:pt x="44453" y="0"/>
                  </a:cubicBezTo>
                  <a:close/>
                </a:path>
              </a:pathLst>
            </a:custGeom>
            <a:solidFill>
              <a:srgbClr val="366D6D"/>
            </a:solidFill>
          </p:spPr>
          <p:txBody>
            <a:bodyPr/>
            <a:lstStyle/>
            <a:p>
              <a:endParaRPr lang="en-GB"/>
            </a:p>
          </p:txBody>
        </p:sp>
        <p:sp>
          <p:nvSpPr>
            <p:cNvPr id="13" name="TextBox 13"/>
            <p:cNvSpPr txBox="1"/>
            <p:nvPr/>
          </p:nvSpPr>
          <p:spPr>
            <a:xfrm>
              <a:off x="0" y="-47625"/>
              <a:ext cx="2292088" cy="621195"/>
            </a:xfrm>
            <a:prstGeom prst="rect">
              <a:avLst/>
            </a:prstGeom>
          </p:spPr>
          <p:txBody>
            <a:bodyPr lIns="50800" tIns="50800" rIns="50800" bIns="50800" rtlCol="0" anchor="ctr"/>
            <a:lstStyle/>
            <a:p>
              <a:pPr marL="302261" lvl="1" indent="-151130">
                <a:lnSpc>
                  <a:spcPts val="1960"/>
                </a:lnSpc>
                <a:buFont typeface="Arial"/>
                <a:buChar char="•"/>
              </a:pPr>
              <a:r>
                <a:rPr lang="en-US" sz="1400" dirty="0">
                  <a:solidFill>
                    <a:srgbClr val="FFFFFF"/>
                  </a:solidFill>
                  <a:latin typeface="Coco Gothic"/>
                </a:rPr>
                <a:t>What is mathematics?</a:t>
              </a:r>
            </a:p>
            <a:p>
              <a:pPr marL="302261" lvl="1" indent="-151130">
                <a:lnSpc>
                  <a:spcPts val="1960"/>
                </a:lnSpc>
                <a:buFont typeface="Arial"/>
                <a:buChar char="•"/>
              </a:pPr>
              <a:r>
                <a:rPr lang="en-US" sz="1400" dirty="0">
                  <a:solidFill>
                    <a:srgbClr val="FFFFFF"/>
                  </a:solidFill>
                  <a:latin typeface="Coco Gothic"/>
                </a:rPr>
                <a:t>What is doing mathematics like?</a:t>
              </a:r>
            </a:p>
            <a:p>
              <a:pPr marL="302261" lvl="1" indent="-151130">
                <a:lnSpc>
                  <a:spcPts val="1960"/>
                </a:lnSpc>
                <a:buFont typeface="Arial"/>
                <a:buChar char="•"/>
              </a:pPr>
              <a:r>
                <a:rPr lang="en-US" sz="1400" dirty="0">
                  <a:solidFill>
                    <a:srgbClr val="FFFFFF"/>
                  </a:solidFill>
                  <a:latin typeface="Coco Gothic"/>
                </a:rPr>
                <a:t>What is learning mathematics like?</a:t>
              </a:r>
            </a:p>
            <a:p>
              <a:pPr marL="302261" lvl="1" indent="-151130">
                <a:lnSpc>
                  <a:spcPts val="1960"/>
                </a:lnSpc>
                <a:buFont typeface="Arial"/>
                <a:buChar char="•"/>
              </a:pPr>
              <a:r>
                <a:rPr lang="en-US" sz="1400" dirty="0">
                  <a:solidFill>
                    <a:srgbClr val="FFFFFF"/>
                  </a:solidFill>
                  <a:latin typeface="Coco Gothic"/>
                </a:rPr>
                <a:t>Therefore, what can mathematics teaching be like?</a:t>
              </a:r>
            </a:p>
            <a:p>
              <a:pPr marL="302261" lvl="1" indent="-151130" algn="l">
                <a:lnSpc>
                  <a:spcPts val="1960"/>
                </a:lnSpc>
                <a:buFont typeface="Arial"/>
                <a:buChar char="•"/>
              </a:pPr>
              <a:r>
                <a:rPr lang="en-US" sz="1400" dirty="0">
                  <a:solidFill>
                    <a:srgbClr val="FFFFFF"/>
                  </a:solidFill>
                  <a:latin typeface="Coco Gothic"/>
                </a:rPr>
                <a:t>Therefore, what does the culture of the classroom need to be like?</a:t>
              </a:r>
            </a:p>
          </p:txBody>
        </p:sp>
      </p:grpSp>
      <p:grpSp>
        <p:nvGrpSpPr>
          <p:cNvPr id="14" name="Group 14"/>
          <p:cNvGrpSpPr/>
          <p:nvPr/>
        </p:nvGrpSpPr>
        <p:grpSpPr>
          <a:xfrm>
            <a:off x="551162" y="4579400"/>
            <a:ext cx="3749411" cy="1408649"/>
            <a:chOff x="0" y="-47625"/>
            <a:chExt cx="1343705" cy="504828"/>
          </a:xfrm>
        </p:grpSpPr>
        <p:sp>
          <p:nvSpPr>
            <p:cNvPr id="15" name="Freeform 15"/>
            <p:cNvSpPr/>
            <p:nvPr/>
          </p:nvSpPr>
          <p:spPr>
            <a:xfrm>
              <a:off x="0" y="0"/>
              <a:ext cx="1343705" cy="432480"/>
            </a:xfrm>
            <a:custGeom>
              <a:avLst/>
              <a:gdLst/>
              <a:ahLst/>
              <a:cxnLst/>
              <a:rect l="l" t="t" r="r" b="b"/>
              <a:pathLst>
                <a:path w="1343705" h="432480">
                  <a:moveTo>
                    <a:pt x="76399" y="0"/>
                  </a:moveTo>
                  <a:lnTo>
                    <a:pt x="1267307" y="0"/>
                  </a:lnTo>
                  <a:cubicBezTo>
                    <a:pt x="1287569" y="0"/>
                    <a:pt x="1307001" y="8049"/>
                    <a:pt x="1321329" y="22377"/>
                  </a:cubicBezTo>
                  <a:cubicBezTo>
                    <a:pt x="1335656" y="36704"/>
                    <a:pt x="1343705" y="56137"/>
                    <a:pt x="1343705" y="76399"/>
                  </a:cubicBezTo>
                  <a:lnTo>
                    <a:pt x="1343705" y="356081"/>
                  </a:lnTo>
                  <a:cubicBezTo>
                    <a:pt x="1343705" y="376343"/>
                    <a:pt x="1335656" y="395776"/>
                    <a:pt x="1321329" y="410103"/>
                  </a:cubicBezTo>
                  <a:cubicBezTo>
                    <a:pt x="1307001" y="424431"/>
                    <a:pt x="1287569" y="432480"/>
                    <a:pt x="1267307" y="432480"/>
                  </a:cubicBezTo>
                  <a:lnTo>
                    <a:pt x="76399" y="432480"/>
                  </a:lnTo>
                  <a:cubicBezTo>
                    <a:pt x="56137" y="432480"/>
                    <a:pt x="36704" y="424431"/>
                    <a:pt x="22377" y="410103"/>
                  </a:cubicBezTo>
                  <a:cubicBezTo>
                    <a:pt x="8049" y="395776"/>
                    <a:pt x="0" y="376343"/>
                    <a:pt x="0" y="356081"/>
                  </a:cubicBezTo>
                  <a:lnTo>
                    <a:pt x="0" y="76399"/>
                  </a:lnTo>
                  <a:cubicBezTo>
                    <a:pt x="0" y="56137"/>
                    <a:pt x="8049" y="36704"/>
                    <a:pt x="22377" y="22377"/>
                  </a:cubicBezTo>
                  <a:cubicBezTo>
                    <a:pt x="36704" y="8049"/>
                    <a:pt x="56137" y="0"/>
                    <a:pt x="76399" y="0"/>
                  </a:cubicBezTo>
                  <a:close/>
                </a:path>
              </a:pathLst>
            </a:custGeom>
            <a:solidFill>
              <a:srgbClr val="366D6D"/>
            </a:solidFill>
          </p:spPr>
          <p:txBody>
            <a:bodyPr/>
            <a:lstStyle/>
            <a:p>
              <a:endParaRPr lang="en-GB"/>
            </a:p>
          </p:txBody>
        </p:sp>
        <p:sp>
          <p:nvSpPr>
            <p:cNvPr id="16" name="TextBox 16"/>
            <p:cNvSpPr txBox="1"/>
            <p:nvPr/>
          </p:nvSpPr>
          <p:spPr>
            <a:xfrm>
              <a:off x="0" y="-47625"/>
              <a:ext cx="1336296" cy="504828"/>
            </a:xfrm>
            <a:prstGeom prst="rect">
              <a:avLst/>
            </a:prstGeom>
          </p:spPr>
          <p:txBody>
            <a:bodyPr lIns="50800" tIns="50800" rIns="50800" bIns="50800" rtlCol="0" anchor="ctr"/>
            <a:lstStyle/>
            <a:p>
              <a:pPr marL="302261" lvl="1" indent="-151130">
                <a:lnSpc>
                  <a:spcPts val="1960"/>
                </a:lnSpc>
                <a:buFont typeface="Arial"/>
                <a:buChar char="•"/>
              </a:pPr>
              <a:r>
                <a:rPr lang="en-US" sz="1400" dirty="0">
                  <a:solidFill>
                    <a:srgbClr val="FFFFFF"/>
                  </a:solidFill>
                  <a:latin typeface="Coco Gothic"/>
                </a:rPr>
                <a:t>Everyday meanings</a:t>
              </a:r>
            </a:p>
            <a:p>
              <a:pPr marL="302261" lvl="1" indent="-151130">
                <a:lnSpc>
                  <a:spcPts val="1960"/>
                </a:lnSpc>
                <a:buFont typeface="Arial"/>
                <a:buChar char="•"/>
              </a:pPr>
              <a:r>
                <a:rPr lang="en-US" sz="1400" dirty="0">
                  <a:solidFill>
                    <a:srgbClr val="FFFFFF"/>
                  </a:solidFill>
                  <a:latin typeface="Coco Gothic"/>
                </a:rPr>
                <a:t>Previously learnt meanings</a:t>
              </a:r>
            </a:p>
            <a:p>
              <a:pPr marL="302261" lvl="1" indent="-151130">
                <a:lnSpc>
                  <a:spcPts val="1960"/>
                </a:lnSpc>
                <a:buFont typeface="Arial"/>
                <a:buChar char="•"/>
              </a:pPr>
              <a:r>
                <a:rPr lang="en-US" sz="1400" dirty="0">
                  <a:solidFill>
                    <a:srgbClr val="FFFFFF"/>
                  </a:solidFill>
                  <a:latin typeface="Coco Gothic"/>
                </a:rPr>
                <a:t>Mathematically useful meanings</a:t>
              </a:r>
            </a:p>
            <a:p>
              <a:pPr marL="302261" lvl="1" indent="-151130" algn="l">
                <a:lnSpc>
                  <a:spcPts val="1960"/>
                </a:lnSpc>
                <a:buFont typeface="Arial"/>
                <a:buChar char="•"/>
              </a:pPr>
              <a:r>
                <a:rPr lang="en-US" sz="1400" dirty="0">
                  <a:solidFill>
                    <a:srgbClr val="FFFFFF"/>
                  </a:solidFill>
                  <a:latin typeface="Coco Gothic"/>
                </a:rPr>
                <a:t>Meanings that need more precision</a:t>
              </a:r>
            </a:p>
          </p:txBody>
        </p:sp>
      </p:grpSp>
      <p:sp>
        <p:nvSpPr>
          <p:cNvPr id="18" name="TextBox 18"/>
          <p:cNvSpPr txBox="1"/>
          <p:nvPr/>
        </p:nvSpPr>
        <p:spPr>
          <a:xfrm>
            <a:off x="551162" y="1679945"/>
            <a:ext cx="9324517" cy="507365"/>
          </a:xfrm>
          <a:prstGeom prst="rect">
            <a:avLst/>
          </a:prstGeom>
        </p:spPr>
        <p:txBody>
          <a:bodyPr lIns="0" tIns="0" rIns="0" bIns="0" rtlCol="0" anchor="t">
            <a:spAutoFit/>
          </a:bodyPr>
          <a:lstStyle/>
          <a:p>
            <a:pPr>
              <a:lnSpc>
                <a:spcPts val="1960"/>
              </a:lnSpc>
            </a:pPr>
            <a:r>
              <a:rPr lang="en-US" sz="1400" dirty="0">
                <a:solidFill>
                  <a:srgbClr val="000000"/>
                </a:solidFill>
                <a:latin typeface="Coco Gothic" panose="020B0604020202020204" charset="0"/>
              </a:rPr>
              <a:t>We find that many tasks often work best when mentors hold back from ‘telling’ and instead ask ‘what else ….?’</a:t>
            </a:r>
          </a:p>
          <a:p>
            <a:pPr>
              <a:lnSpc>
                <a:spcPts val="1960"/>
              </a:lnSpc>
            </a:pPr>
            <a:r>
              <a:rPr lang="en-US" sz="1400" dirty="0">
                <a:solidFill>
                  <a:srgbClr val="000000"/>
                </a:solidFill>
                <a:latin typeface="Coco Gothic" panose="020B0604020202020204" charset="0"/>
              </a:rPr>
              <a:t>Also, there are key questions to bear in mind in discussions around the tasks, and return to frequently:  </a:t>
            </a:r>
          </a:p>
        </p:txBody>
      </p:sp>
      <p:sp>
        <p:nvSpPr>
          <p:cNvPr id="19" name="TextBox 19"/>
          <p:cNvSpPr txBox="1"/>
          <p:nvPr/>
        </p:nvSpPr>
        <p:spPr>
          <a:xfrm>
            <a:off x="569295" y="3995376"/>
            <a:ext cx="9553409" cy="507365"/>
          </a:xfrm>
          <a:prstGeom prst="rect">
            <a:avLst/>
          </a:prstGeom>
        </p:spPr>
        <p:txBody>
          <a:bodyPr lIns="0" tIns="0" rIns="0" bIns="0" rtlCol="0" anchor="t">
            <a:spAutoFit/>
          </a:bodyPr>
          <a:lstStyle/>
          <a:p>
            <a:pPr>
              <a:lnSpc>
                <a:spcPts val="1960"/>
              </a:lnSpc>
            </a:pPr>
            <a:r>
              <a:rPr lang="en-US" sz="1400" dirty="0">
                <a:solidFill>
                  <a:srgbClr val="000000"/>
                </a:solidFill>
                <a:latin typeface="Coco Gothic"/>
              </a:rPr>
              <a:t>Discussions might sometimes reveal novices’ own confusions or assumptions, and these might be then passed on to learners. In all our tasks it is worth reminding novices of the differences between:</a:t>
            </a:r>
          </a:p>
        </p:txBody>
      </p:sp>
      <p:sp>
        <p:nvSpPr>
          <p:cNvPr id="20" name="TextBox 20"/>
          <p:cNvSpPr txBox="1"/>
          <p:nvPr/>
        </p:nvSpPr>
        <p:spPr>
          <a:xfrm>
            <a:off x="569295" y="6085482"/>
            <a:ext cx="9553409" cy="507365"/>
          </a:xfrm>
          <a:prstGeom prst="rect">
            <a:avLst/>
          </a:prstGeom>
        </p:spPr>
        <p:txBody>
          <a:bodyPr lIns="0" tIns="0" rIns="0" bIns="0" rtlCol="0" anchor="t">
            <a:spAutoFit/>
          </a:bodyPr>
          <a:lstStyle/>
          <a:p>
            <a:pPr>
              <a:lnSpc>
                <a:spcPts val="1960"/>
              </a:lnSpc>
            </a:pPr>
            <a:r>
              <a:rPr lang="en-US" sz="1400" dirty="0">
                <a:solidFill>
                  <a:srgbClr val="000000"/>
                </a:solidFill>
                <a:latin typeface="Coco Gothic"/>
              </a:rPr>
              <a:t>Further guidance on mentor-novice pedagogy can be found in Questions and Prompts for </a:t>
            </a:r>
            <a:r>
              <a:rPr lang="en-US" sz="1400" dirty="0">
                <a:solidFill>
                  <a:srgbClr val="000000"/>
                </a:solidFill>
                <a:latin typeface="Coco Gothic"/>
                <a:hlinkClick r:id="rId2"/>
              </a:rPr>
              <a:t>primary</a:t>
            </a:r>
            <a:r>
              <a:rPr lang="en-US" sz="1400" dirty="0">
                <a:solidFill>
                  <a:srgbClr val="000000"/>
                </a:solidFill>
                <a:latin typeface="Coco Gothic"/>
              </a:rPr>
              <a:t>/</a:t>
            </a:r>
            <a:r>
              <a:rPr lang="en-US" sz="1400" dirty="0">
                <a:solidFill>
                  <a:srgbClr val="000000"/>
                </a:solidFill>
                <a:latin typeface="Coco Gothic"/>
                <a:hlinkClick r:id="rId3"/>
              </a:rPr>
              <a:t>secondary</a:t>
            </a:r>
            <a:r>
              <a:rPr lang="en-US" sz="1400" dirty="0">
                <a:solidFill>
                  <a:srgbClr val="000000"/>
                </a:solidFill>
                <a:latin typeface="Coco Gothic"/>
              </a:rPr>
              <a:t> trainees from East Midlands Hubs.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41300" y="806450"/>
            <a:ext cx="10286085" cy="6172200"/>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6" name="Group 6"/>
          <p:cNvGrpSpPr/>
          <p:nvPr/>
        </p:nvGrpSpPr>
        <p:grpSpPr>
          <a:xfrm>
            <a:off x="165100" y="730250"/>
            <a:ext cx="9999400" cy="10668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241300" y="654050"/>
            <a:ext cx="9750483" cy="1015788"/>
            <a:chOff x="0" y="-28575"/>
            <a:chExt cx="3494353" cy="227493"/>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28575"/>
              <a:ext cx="3483814" cy="22749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Place value manipulatives and images used frequently in primary mathematics to represent </a:t>
              </a:r>
              <a:r>
                <a:rPr lang="en-US" sz="1900" b="1" spc="119" dirty="0">
                  <a:solidFill>
                    <a:srgbClr val="FFFFFF"/>
                  </a:solidFill>
                  <a:latin typeface="Century Gothic"/>
                </a:rPr>
                <a:t>place value meaning and notation</a:t>
              </a:r>
            </a:p>
          </p:txBody>
        </p:sp>
      </p:grpSp>
      <p:grpSp>
        <p:nvGrpSpPr>
          <p:cNvPr id="5" name="Group 4">
            <a:extLst>
              <a:ext uri="{FF2B5EF4-FFF2-40B4-BE49-F238E27FC236}">
                <a16:creationId xmlns:a16="http://schemas.microsoft.com/office/drawing/2014/main" id="{47C57809-34C5-2D9A-1A1C-56358103613E}"/>
              </a:ext>
            </a:extLst>
          </p:cNvPr>
          <p:cNvGrpSpPr/>
          <p:nvPr/>
        </p:nvGrpSpPr>
        <p:grpSpPr>
          <a:xfrm>
            <a:off x="1841500" y="1797050"/>
            <a:ext cx="2770527" cy="2743200"/>
            <a:chOff x="0" y="0"/>
            <a:chExt cx="3476625" cy="3442666"/>
          </a:xfrm>
        </p:grpSpPr>
        <p:pic>
          <p:nvPicPr>
            <p:cNvPr id="15" name="Picture 14" descr="A sheet of music&#10;&#10;Description automatically generated with medium confidence">
              <a:extLst>
                <a:ext uri="{FF2B5EF4-FFF2-40B4-BE49-F238E27FC236}">
                  <a16:creationId xmlns:a16="http://schemas.microsoft.com/office/drawing/2014/main" id="{057DCEDE-BF66-BE7E-3589-429DD41CCC4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0" y="0"/>
              <a:ext cx="3476625" cy="2751455"/>
            </a:xfrm>
            <a:prstGeom prst="rect">
              <a:avLst/>
            </a:prstGeom>
            <a:ln>
              <a:noFill/>
            </a:ln>
            <a:extLst>
              <a:ext uri="{53640926-AAD7-44D8-BBD7-CCE9431645EC}">
                <a14:shadowObscured xmlns:a14="http://schemas.microsoft.com/office/drawing/2010/main"/>
              </a:ext>
            </a:extLst>
          </p:spPr>
        </p:pic>
        <p:pic>
          <p:nvPicPr>
            <p:cNvPr id="16" name="Picture 15" descr="A sheet of music&#10;&#10;Description automatically generated with medium confidence">
              <a:extLst>
                <a:ext uri="{FF2B5EF4-FFF2-40B4-BE49-F238E27FC236}">
                  <a16:creationId xmlns:a16="http://schemas.microsoft.com/office/drawing/2014/main" id="{865FA901-EF54-832C-8B02-7379DAFD90A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0" y="2751151"/>
              <a:ext cx="3476625" cy="691515"/>
            </a:xfrm>
            <a:prstGeom prst="rect">
              <a:avLst/>
            </a:prstGeom>
            <a:ln>
              <a:noFill/>
            </a:ln>
            <a:extLst>
              <a:ext uri="{53640926-AAD7-44D8-BBD7-CCE9431645EC}">
                <a14:shadowObscured xmlns:a14="http://schemas.microsoft.com/office/drawing/2010/main"/>
              </a:ext>
            </a:extLst>
          </p:spPr>
        </p:pic>
      </p:grpSp>
      <p:pic>
        <p:nvPicPr>
          <p:cNvPr id="17" name="Picture 16" descr="Timeline&#10;&#10;Description automatically generated">
            <a:extLst>
              <a:ext uri="{FF2B5EF4-FFF2-40B4-BE49-F238E27FC236}">
                <a16:creationId xmlns:a16="http://schemas.microsoft.com/office/drawing/2014/main" id="{C9443779-A7EA-2CBD-8A05-F0E98649EBBA}"/>
              </a:ext>
            </a:extLst>
          </p:cNvPr>
          <p:cNvPicPr>
            <a:picLocks noChangeAspect="1"/>
          </p:cNvPicPr>
          <p:nvPr/>
        </p:nvPicPr>
        <p:blipFill rotWithShape="1">
          <a:blip r:embed="rId4"/>
          <a:srcRect b="1243"/>
          <a:stretch/>
        </p:blipFill>
        <p:spPr bwMode="auto">
          <a:xfrm>
            <a:off x="5803900" y="1720850"/>
            <a:ext cx="2362200" cy="3049886"/>
          </a:xfrm>
          <a:prstGeom prst="rect">
            <a:avLst/>
          </a:prstGeom>
          <a:ln>
            <a:noFill/>
          </a:ln>
          <a:extLst>
            <a:ext uri="{53640926-AAD7-44D8-BBD7-CCE9431645EC}">
              <a14:shadowObscured xmlns:a14="http://schemas.microsoft.com/office/drawing/2010/main"/>
            </a:ext>
          </a:extLst>
        </p:spPr>
      </p:pic>
      <p:pic>
        <p:nvPicPr>
          <p:cNvPr id="18" name="Picture 17" descr="Chart, bubble chart&#10;&#10;Description automatically generated">
            <a:extLst>
              <a:ext uri="{FF2B5EF4-FFF2-40B4-BE49-F238E27FC236}">
                <a16:creationId xmlns:a16="http://schemas.microsoft.com/office/drawing/2014/main" id="{22A3F060-F5DA-E1B1-3EC8-2A33A00C9B70}"/>
              </a:ext>
            </a:extLst>
          </p:cNvPr>
          <p:cNvPicPr>
            <a:picLocks noChangeAspect="1"/>
          </p:cNvPicPr>
          <p:nvPr/>
        </p:nvPicPr>
        <p:blipFill>
          <a:blip r:embed="rId5"/>
          <a:stretch>
            <a:fillRect/>
          </a:stretch>
        </p:blipFill>
        <p:spPr>
          <a:xfrm>
            <a:off x="850900" y="4540250"/>
            <a:ext cx="2438400" cy="2170554"/>
          </a:xfrm>
          <a:prstGeom prst="rect">
            <a:avLst/>
          </a:prstGeom>
        </p:spPr>
      </p:pic>
      <p:pic>
        <p:nvPicPr>
          <p:cNvPr id="19" name="Picture 18" descr="Shape&#10;&#10;Description automatically generated">
            <a:extLst>
              <a:ext uri="{FF2B5EF4-FFF2-40B4-BE49-F238E27FC236}">
                <a16:creationId xmlns:a16="http://schemas.microsoft.com/office/drawing/2014/main" id="{C58A8E1A-467F-28C6-D656-B3C8539A88B4}"/>
              </a:ext>
            </a:extLst>
          </p:cNvPr>
          <p:cNvPicPr>
            <a:picLocks noChangeAspect="1"/>
          </p:cNvPicPr>
          <p:nvPr/>
        </p:nvPicPr>
        <p:blipFill>
          <a:blip r:embed="rId6"/>
          <a:stretch>
            <a:fillRect/>
          </a:stretch>
        </p:blipFill>
        <p:spPr>
          <a:xfrm>
            <a:off x="4279900" y="4921250"/>
            <a:ext cx="2343150" cy="1756410"/>
          </a:xfrm>
          <a:prstGeom prst="rect">
            <a:avLst/>
          </a:prstGeom>
        </p:spPr>
      </p:pic>
      <p:pic>
        <p:nvPicPr>
          <p:cNvPr id="20" name="Picture 19" descr="Shape&#10;&#10;Description automatically generated">
            <a:extLst>
              <a:ext uri="{FF2B5EF4-FFF2-40B4-BE49-F238E27FC236}">
                <a16:creationId xmlns:a16="http://schemas.microsoft.com/office/drawing/2014/main" id="{597071BC-E046-69C8-B44C-DED5DFF6B6BD}"/>
              </a:ext>
            </a:extLst>
          </p:cNvPr>
          <p:cNvPicPr>
            <a:picLocks noChangeAspect="1"/>
          </p:cNvPicPr>
          <p:nvPr/>
        </p:nvPicPr>
        <p:blipFill>
          <a:blip r:embed="rId7"/>
          <a:stretch>
            <a:fillRect/>
          </a:stretch>
        </p:blipFill>
        <p:spPr>
          <a:xfrm>
            <a:off x="7556500" y="4921250"/>
            <a:ext cx="2272665" cy="1598930"/>
          </a:xfrm>
          <a:prstGeom prst="rect">
            <a:avLst/>
          </a:prstGeom>
        </p:spPr>
      </p:pic>
    </p:spTree>
    <p:extLst>
      <p:ext uri="{BB962C8B-B14F-4D97-AF65-F5344CB8AC3E}">
        <p14:creationId xmlns:p14="http://schemas.microsoft.com/office/powerpoint/2010/main" val="4624986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41300" y="806450"/>
            <a:ext cx="10286085" cy="6172200"/>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6" name="Group 6"/>
          <p:cNvGrpSpPr/>
          <p:nvPr/>
        </p:nvGrpSpPr>
        <p:grpSpPr>
          <a:xfrm>
            <a:off x="165100" y="730250"/>
            <a:ext cx="9999400" cy="7620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241300" y="654050"/>
            <a:ext cx="9750483" cy="685800"/>
            <a:chOff x="0" y="-28575"/>
            <a:chExt cx="3494353" cy="227493"/>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28575"/>
              <a:ext cx="3483814" cy="22749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Place value chart</a:t>
              </a:r>
              <a:endParaRPr lang="en-US" sz="1900" b="1" spc="119" dirty="0">
                <a:solidFill>
                  <a:srgbClr val="FFFFFF"/>
                </a:solidFill>
                <a:latin typeface="Century Gothic"/>
              </a:endParaRPr>
            </a:p>
          </p:txBody>
        </p:sp>
      </p:grpSp>
      <p:pic>
        <p:nvPicPr>
          <p:cNvPr id="13" name="Picture 12" descr="Table&#10;&#10;Description automatically generated">
            <a:extLst>
              <a:ext uri="{FF2B5EF4-FFF2-40B4-BE49-F238E27FC236}">
                <a16:creationId xmlns:a16="http://schemas.microsoft.com/office/drawing/2014/main" id="{28304E69-70CB-B1FE-4967-3101F64C5F7F}"/>
              </a:ext>
            </a:extLst>
          </p:cNvPr>
          <p:cNvPicPr>
            <a:picLocks noChangeAspect="1"/>
          </p:cNvPicPr>
          <p:nvPr/>
        </p:nvPicPr>
        <p:blipFill>
          <a:blip r:embed="rId2"/>
          <a:stretch>
            <a:fillRect/>
          </a:stretch>
        </p:blipFill>
        <p:spPr>
          <a:xfrm>
            <a:off x="469900" y="1492250"/>
            <a:ext cx="6684010" cy="2539365"/>
          </a:xfrm>
          <a:prstGeom prst="rect">
            <a:avLst/>
          </a:prstGeom>
        </p:spPr>
      </p:pic>
      <p:sp>
        <p:nvSpPr>
          <p:cNvPr id="21" name="TextBox 20">
            <a:extLst>
              <a:ext uri="{FF2B5EF4-FFF2-40B4-BE49-F238E27FC236}">
                <a16:creationId xmlns:a16="http://schemas.microsoft.com/office/drawing/2014/main" id="{08619205-E6ED-55DE-47FF-57BCCBE5140E}"/>
              </a:ext>
            </a:extLst>
          </p:cNvPr>
          <p:cNvSpPr txBox="1"/>
          <p:nvPr/>
        </p:nvSpPr>
        <p:spPr>
          <a:xfrm>
            <a:off x="546100" y="4006850"/>
            <a:ext cx="9677400" cy="2565189"/>
          </a:xfrm>
          <a:prstGeom prst="rect">
            <a:avLst/>
          </a:prstGeom>
          <a:noFill/>
        </p:spPr>
        <p:txBody>
          <a:bodyPr wrap="square">
            <a:spAutoFit/>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We note that the current </a:t>
            </a:r>
            <a:r>
              <a:rPr lang="en-GB" sz="1200" dirty="0">
                <a:effectLst/>
                <a:latin typeface="Calibri" panose="020F0502020204030204" pitchFamily="34" charset="0"/>
                <a:ea typeface="Calibri" panose="020F0502020204030204" pitchFamily="34" charset="0"/>
                <a:cs typeface="Times New Roman" panose="02020603050405020304" pitchFamily="18" charset="0"/>
                <a:hlinkClick r:id="rId3"/>
              </a:rPr>
              <a:t>non-statutory guidance for the primary curriculum </a:t>
            </a:r>
            <a:r>
              <a:rPr lang="en-GB" sz="1200" dirty="0">
                <a:effectLst/>
                <a:latin typeface="Calibri" panose="020F0502020204030204" pitchFamily="34" charset="0"/>
                <a:ea typeface="Calibri" panose="020F0502020204030204" pitchFamily="34" charset="0"/>
                <a:cs typeface="Times New Roman" panose="02020603050405020304" pitchFamily="18" charset="0"/>
              </a:rPr>
              <a:t>does not mention place value as an explicit ‘topic’ but embeds the relevant issues within learners’ understanding of quantity, notation, numberline, decimals and measurement. In the approach taken in the concept-pedagogy table we work the other way round unpacking the components of understanding when people talk about ‘place value’.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The problems that novice teachers, children and possibly parents all have with place value are the same; adults may mask these with shortcuts or rule following. Secondary teachers might be fluent themselves with place value but novices in all key stages have to understand that there are issues that are generally problematic for learners even in KS3, especially decimals.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Note that Dienes base-ten apparatus can be used for decimals as well as whole numbers and even strong mathematicians can find this experience enlightening from a pedagogic perspective.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The following might also be helpful and the presence of a mentor is not essential. Ask novices to work through tasks suggested after the Place Value chart below as learner and then as teacher; or role play between mentor and novice. This comes from </a:t>
            </a:r>
            <a:r>
              <a:rPr lang="en-GB" sz="1200" i="1" dirty="0">
                <a:effectLst/>
                <a:latin typeface="Calibri" panose="020F0502020204030204" pitchFamily="34" charset="0"/>
                <a:ea typeface="Calibri" panose="020F0502020204030204" pitchFamily="34" charset="0"/>
                <a:cs typeface="Times New Roman" panose="02020603050405020304" pitchFamily="18" charset="0"/>
                <a:hlinkClick r:id="rId4"/>
              </a:rPr>
              <a:t>Mathematical Imagery</a:t>
            </a:r>
            <a:r>
              <a:rPr lang="en-GB" sz="1200" dirty="0">
                <a:effectLst/>
                <a:latin typeface="Calibri" panose="020F0502020204030204" pitchFamily="34" charset="0"/>
                <a:ea typeface="Calibri" panose="020F0502020204030204" pitchFamily="34" charset="0"/>
                <a:cs typeface="Times New Roman" panose="02020603050405020304" pitchFamily="18" charset="0"/>
              </a:rPr>
              <a:t> but is also widely recommended for use in the non-statutory guidance – search for ‘Gattegno chart’.</a:t>
            </a:r>
          </a:p>
        </p:txBody>
      </p:sp>
    </p:spTree>
    <p:extLst>
      <p:ext uri="{BB962C8B-B14F-4D97-AF65-F5344CB8AC3E}">
        <p14:creationId xmlns:p14="http://schemas.microsoft.com/office/powerpoint/2010/main" val="6601906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41300" y="425450"/>
            <a:ext cx="10286085" cy="6553200"/>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6" name="Group 6"/>
          <p:cNvGrpSpPr/>
          <p:nvPr/>
        </p:nvGrpSpPr>
        <p:grpSpPr>
          <a:xfrm>
            <a:off x="165100" y="349250"/>
            <a:ext cx="9999400" cy="7620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241300" y="273050"/>
            <a:ext cx="9750483" cy="728133"/>
            <a:chOff x="0" y="-28575"/>
            <a:chExt cx="3494353" cy="227493"/>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28575"/>
              <a:ext cx="3483814" cy="22749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Using the place value chart</a:t>
              </a:r>
              <a:endParaRPr lang="en-US" sz="1900" b="1" spc="119" dirty="0">
                <a:solidFill>
                  <a:srgbClr val="FFFFFF"/>
                </a:solidFill>
                <a:latin typeface="Century Gothic"/>
              </a:endParaRPr>
            </a:p>
          </p:txBody>
        </p:sp>
      </p:grpSp>
      <p:pic>
        <p:nvPicPr>
          <p:cNvPr id="5" name="Picture 4" descr="Text&#10;&#10;Description automatically generated">
            <a:extLst>
              <a:ext uri="{FF2B5EF4-FFF2-40B4-BE49-F238E27FC236}">
                <a16:creationId xmlns:a16="http://schemas.microsoft.com/office/drawing/2014/main" id="{D1061DE7-FCD1-A9D1-96A3-6FE1A663A0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9500" y="1035050"/>
            <a:ext cx="8348358" cy="5715000"/>
          </a:xfrm>
          <a:prstGeom prst="rect">
            <a:avLst/>
          </a:prstGeom>
        </p:spPr>
      </p:pic>
    </p:spTree>
    <p:extLst>
      <p:ext uri="{BB962C8B-B14F-4D97-AF65-F5344CB8AC3E}">
        <p14:creationId xmlns:p14="http://schemas.microsoft.com/office/powerpoint/2010/main" val="13548487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41300" y="806450"/>
            <a:ext cx="10286085" cy="6172200"/>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6" name="Group 6"/>
          <p:cNvGrpSpPr/>
          <p:nvPr/>
        </p:nvGrpSpPr>
        <p:grpSpPr>
          <a:xfrm>
            <a:off x="165100" y="730250"/>
            <a:ext cx="9999400" cy="10668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241300" y="730252"/>
            <a:ext cx="9750483" cy="1153515"/>
            <a:chOff x="0" y="-11509"/>
            <a:chExt cx="3494353" cy="205188"/>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11509"/>
              <a:ext cx="3483814" cy="18976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Part-whole manipulatives and images used frequently in primary mathematics, including illustration of </a:t>
              </a:r>
              <a:r>
                <a:rPr lang="en-US" sz="1900" b="1" spc="119" dirty="0">
                  <a:solidFill>
                    <a:srgbClr val="FFFFFF"/>
                  </a:solidFill>
                  <a:latin typeface="Century Gothic"/>
                </a:rPr>
                <a:t>part-part-whole</a:t>
              </a:r>
              <a:r>
                <a:rPr lang="en-US" sz="1900" spc="119" dirty="0">
                  <a:solidFill>
                    <a:srgbClr val="FFFFFF"/>
                  </a:solidFill>
                  <a:latin typeface="Century Gothic"/>
                </a:rPr>
                <a:t> (a = b + c) relations</a:t>
              </a:r>
            </a:p>
          </p:txBody>
        </p:sp>
      </p:grpSp>
      <p:pic>
        <p:nvPicPr>
          <p:cNvPr id="5" name="Picture 4" descr="A picture containing person&#10;&#10;Description automatically generated">
            <a:extLst>
              <a:ext uri="{FF2B5EF4-FFF2-40B4-BE49-F238E27FC236}">
                <a16:creationId xmlns:a16="http://schemas.microsoft.com/office/drawing/2014/main" id="{3D6038C0-7E2F-862C-66FB-42E356A77608}"/>
              </a:ext>
            </a:extLst>
          </p:cNvPr>
          <p:cNvPicPr>
            <a:picLocks noChangeAspect="1"/>
          </p:cNvPicPr>
          <p:nvPr/>
        </p:nvPicPr>
        <p:blipFill>
          <a:blip r:embed="rId2"/>
          <a:stretch>
            <a:fillRect/>
          </a:stretch>
        </p:blipFill>
        <p:spPr>
          <a:xfrm>
            <a:off x="974076" y="1948468"/>
            <a:ext cx="2103755" cy="1711960"/>
          </a:xfrm>
          <a:prstGeom prst="rect">
            <a:avLst/>
          </a:prstGeom>
        </p:spPr>
      </p:pic>
      <p:pic>
        <p:nvPicPr>
          <p:cNvPr id="15" name="Picture 14" descr="A picture containing text, remote&#10;&#10;Description automatically generated">
            <a:extLst>
              <a:ext uri="{FF2B5EF4-FFF2-40B4-BE49-F238E27FC236}">
                <a16:creationId xmlns:a16="http://schemas.microsoft.com/office/drawing/2014/main" id="{2690E420-AECC-1C2E-A46E-95F6E09987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7500" y="1949450"/>
            <a:ext cx="1553210" cy="1349375"/>
          </a:xfrm>
          <a:prstGeom prst="rect">
            <a:avLst/>
          </a:prstGeom>
        </p:spPr>
      </p:pic>
      <p:pic>
        <p:nvPicPr>
          <p:cNvPr id="16" name="Picture 15" descr="Shape, square&#10;&#10;Description automatically generated">
            <a:extLst>
              <a:ext uri="{FF2B5EF4-FFF2-40B4-BE49-F238E27FC236}">
                <a16:creationId xmlns:a16="http://schemas.microsoft.com/office/drawing/2014/main" id="{FD47EC7A-9CA9-8E78-6043-3810525095C2}"/>
              </a:ext>
            </a:extLst>
          </p:cNvPr>
          <p:cNvPicPr>
            <a:picLocks noChangeAspect="1"/>
          </p:cNvPicPr>
          <p:nvPr/>
        </p:nvPicPr>
        <p:blipFill rotWithShape="1">
          <a:blip r:embed="rId4"/>
          <a:srcRect r="1059"/>
          <a:stretch/>
        </p:blipFill>
        <p:spPr bwMode="auto">
          <a:xfrm>
            <a:off x="6642100" y="2406650"/>
            <a:ext cx="2680970" cy="422910"/>
          </a:xfrm>
          <a:prstGeom prst="rect">
            <a:avLst/>
          </a:prstGeom>
          <a:ln>
            <a:noFill/>
          </a:ln>
          <a:extLst>
            <a:ext uri="{53640926-AAD7-44D8-BBD7-CCE9431645EC}">
              <a14:shadowObscured xmlns:a14="http://schemas.microsoft.com/office/drawing/2010/main"/>
            </a:ext>
          </a:extLst>
        </p:spPr>
      </p:pic>
      <p:pic>
        <p:nvPicPr>
          <p:cNvPr id="17" name="Picture 16" descr="Bubble chart&#10;&#10;Description automatically generated">
            <a:extLst>
              <a:ext uri="{FF2B5EF4-FFF2-40B4-BE49-F238E27FC236}">
                <a16:creationId xmlns:a16="http://schemas.microsoft.com/office/drawing/2014/main" id="{098A8CC6-3292-E062-D744-F87270326F14}"/>
              </a:ext>
            </a:extLst>
          </p:cNvPr>
          <p:cNvPicPr>
            <a:picLocks noChangeAspect="1"/>
          </p:cNvPicPr>
          <p:nvPr/>
        </p:nvPicPr>
        <p:blipFill>
          <a:blip r:embed="rId5"/>
          <a:stretch>
            <a:fillRect/>
          </a:stretch>
        </p:blipFill>
        <p:spPr>
          <a:xfrm>
            <a:off x="1003300" y="3549650"/>
            <a:ext cx="2352040" cy="1277620"/>
          </a:xfrm>
          <a:prstGeom prst="rect">
            <a:avLst/>
          </a:prstGeom>
        </p:spPr>
      </p:pic>
      <p:pic>
        <p:nvPicPr>
          <p:cNvPr id="18" name="Picture 17" descr="A picture containing pallette, checker&#10;&#10;Description automatically generated">
            <a:extLst>
              <a:ext uri="{FF2B5EF4-FFF2-40B4-BE49-F238E27FC236}">
                <a16:creationId xmlns:a16="http://schemas.microsoft.com/office/drawing/2014/main" id="{1EE5F27B-F1C6-5438-0BB2-25FA645BE703}"/>
              </a:ext>
            </a:extLst>
          </p:cNvPr>
          <p:cNvPicPr>
            <a:picLocks noChangeAspect="1"/>
          </p:cNvPicPr>
          <p:nvPr/>
        </p:nvPicPr>
        <p:blipFill rotWithShape="1">
          <a:blip r:embed="rId6"/>
          <a:srcRect l="-204"/>
          <a:stretch/>
        </p:blipFill>
        <p:spPr>
          <a:xfrm>
            <a:off x="3896590" y="3778250"/>
            <a:ext cx="1127529" cy="1100455"/>
          </a:xfrm>
          <a:prstGeom prst="rect">
            <a:avLst/>
          </a:prstGeom>
        </p:spPr>
      </p:pic>
      <p:pic>
        <p:nvPicPr>
          <p:cNvPr id="19" name="Picture 18" descr="Chart&#10;&#10;Description automatically generated">
            <a:extLst>
              <a:ext uri="{FF2B5EF4-FFF2-40B4-BE49-F238E27FC236}">
                <a16:creationId xmlns:a16="http://schemas.microsoft.com/office/drawing/2014/main" id="{96FE9973-8D3F-FBC9-2C18-06512FF8E952}"/>
              </a:ext>
            </a:extLst>
          </p:cNvPr>
          <p:cNvPicPr>
            <a:picLocks noChangeAspect="1"/>
          </p:cNvPicPr>
          <p:nvPr/>
        </p:nvPicPr>
        <p:blipFill>
          <a:blip r:embed="rId7"/>
          <a:stretch>
            <a:fillRect/>
          </a:stretch>
        </p:blipFill>
        <p:spPr>
          <a:xfrm>
            <a:off x="5651500" y="3854450"/>
            <a:ext cx="1526540" cy="976630"/>
          </a:xfrm>
          <a:prstGeom prst="rect">
            <a:avLst/>
          </a:prstGeom>
        </p:spPr>
      </p:pic>
      <p:pic>
        <p:nvPicPr>
          <p:cNvPr id="20" name="Picture 19" descr="Funnel chart&#10;&#10;Description automatically generated">
            <a:extLst>
              <a:ext uri="{FF2B5EF4-FFF2-40B4-BE49-F238E27FC236}">
                <a16:creationId xmlns:a16="http://schemas.microsoft.com/office/drawing/2014/main" id="{16A94308-73A4-1C88-59D8-3A9EEC878A99}"/>
              </a:ext>
            </a:extLst>
          </p:cNvPr>
          <p:cNvPicPr>
            <a:picLocks noChangeAspect="1"/>
          </p:cNvPicPr>
          <p:nvPr/>
        </p:nvPicPr>
        <p:blipFill>
          <a:blip r:embed="rId8"/>
          <a:stretch>
            <a:fillRect/>
          </a:stretch>
        </p:blipFill>
        <p:spPr>
          <a:xfrm>
            <a:off x="7937500" y="3930650"/>
            <a:ext cx="1784350" cy="751205"/>
          </a:xfrm>
          <a:prstGeom prst="rect">
            <a:avLst/>
          </a:prstGeom>
        </p:spPr>
      </p:pic>
      <p:pic>
        <p:nvPicPr>
          <p:cNvPr id="21" name="Picture 20" descr="Diagram&#10;&#10;Description automatically generated">
            <a:extLst>
              <a:ext uri="{FF2B5EF4-FFF2-40B4-BE49-F238E27FC236}">
                <a16:creationId xmlns:a16="http://schemas.microsoft.com/office/drawing/2014/main" id="{7264F3FE-8023-8563-1C25-4BAF8A88189B}"/>
              </a:ext>
            </a:extLst>
          </p:cNvPr>
          <p:cNvPicPr>
            <a:picLocks noChangeAspect="1"/>
          </p:cNvPicPr>
          <p:nvPr/>
        </p:nvPicPr>
        <p:blipFill rotWithShape="1">
          <a:blip r:embed="rId9"/>
          <a:srcRect r="1372" b="3314"/>
          <a:stretch/>
        </p:blipFill>
        <p:spPr bwMode="auto">
          <a:xfrm>
            <a:off x="1155700" y="5226050"/>
            <a:ext cx="1551305" cy="1482090"/>
          </a:xfrm>
          <a:prstGeom prst="rect">
            <a:avLst/>
          </a:prstGeom>
          <a:ln>
            <a:noFill/>
          </a:ln>
          <a:extLst>
            <a:ext uri="{53640926-AAD7-44D8-BBD7-CCE9431645EC}">
              <a14:shadowObscured xmlns:a14="http://schemas.microsoft.com/office/drawing/2010/main"/>
            </a:ext>
          </a:extLst>
        </p:spPr>
      </p:pic>
      <p:pic>
        <p:nvPicPr>
          <p:cNvPr id="22" name="Picture 21" descr="A picture containing chart&#10;&#10;Description automatically generated">
            <a:extLst>
              <a:ext uri="{FF2B5EF4-FFF2-40B4-BE49-F238E27FC236}">
                <a16:creationId xmlns:a16="http://schemas.microsoft.com/office/drawing/2014/main" id="{F6E315FD-7FD1-83B9-1C92-465804435914}"/>
              </a:ext>
            </a:extLst>
          </p:cNvPr>
          <p:cNvPicPr>
            <a:picLocks noChangeAspect="1"/>
          </p:cNvPicPr>
          <p:nvPr/>
        </p:nvPicPr>
        <p:blipFill>
          <a:blip r:embed="rId10"/>
          <a:stretch>
            <a:fillRect/>
          </a:stretch>
        </p:blipFill>
        <p:spPr>
          <a:xfrm>
            <a:off x="3594100" y="5378450"/>
            <a:ext cx="3062605" cy="1130935"/>
          </a:xfrm>
          <a:prstGeom prst="rect">
            <a:avLst/>
          </a:prstGeom>
        </p:spPr>
      </p:pic>
      <p:pic>
        <p:nvPicPr>
          <p:cNvPr id="23" name="Picture 22" descr="Box and whisker chart&#10;&#10;Description automatically generated with low confidence">
            <a:extLst>
              <a:ext uri="{FF2B5EF4-FFF2-40B4-BE49-F238E27FC236}">
                <a16:creationId xmlns:a16="http://schemas.microsoft.com/office/drawing/2014/main" id="{74BBADB8-99CF-0694-328C-499A8517E089}"/>
              </a:ext>
            </a:extLst>
          </p:cNvPr>
          <p:cNvPicPr>
            <a:picLocks noChangeAspect="1"/>
          </p:cNvPicPr>
          <p:nvPr/>
        </p:nvPicPr>
        <p:blipFill>
          <a:blip r:embed="rId11"/>
          <a:stretch>
            <a:fillRect/>
          </a:stretch>
        </p:blipFill>
        <p:spPr>
          <a:xfrm>
            <a:off x="7175500" y="5378450"/>
            <a:ext cx="3124200" cy="1085850"/>
          </a:xfrm>
          <a:prstGeom prst="rect">
            <a:avLst/>
          </a:prstGeom>
        </p:spPr>
      </p:pic>
    </p:spTree>
    <p:extLst>
      <p:ext uri="{BB962C8B-B14F-4D97-AF65-F5344CB8AC3E}">
        <p14:creationId xmlns:p14="http://schemas.microsoft.com/office/powerpoint/2010/main" val="3042867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41300" y="806450"/>
            <a:ext cx="10286085" cy="6172200"/>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6" name="Group 6"/>
          <p:cNvGrpSpPr/>
          <p:nvPr/>
        </p:nvGrpSpPr>
        <p:grpSpPr>
          <a:xfrm>
            <a:off x="165100" y="654050"/>
            <a:ext cx="9999400" cy="7620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241300" y="654050"/>
            <a:ext cx="9750483" cy="685800"/>
            <a:chOff x="0" y="-28575"/>
            <a:chExt cx="3494353" cy="227493"/>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28575"/>
              <a:ext cx="3483814" cy="22749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Part-part-whole models of additive relations</a:t>
              </a:r>
            </a:p>
          </p:txBody>
        </p:sp>
      </p:grpSp>
      <p:sp>
        <p:nvSpPr>
          <p:cNvPr id="14" name="TextBox 13">
            <a:extLst>
              <a:ext uri="{FF2B5EF4-FFF2-40B4-BE49-F238E27FC236}">
                <a16:creationId xmlns:a16="http://schemas.microsoft.com/office/drawing/2014/main" id="{A97FB93F-7257-7709-35E5-BB515FF842B4}"/>
              </a:ext>
            </a:extLst>
          </p:cNvPr>
          <p:cNvSpPr txBox="1"/>
          <p:nvPr/>
        </p:nvSpPr>
        <p:spPr>
          <a:xfrm>
            <a:off x="546100" y="1568450"/>
            <a:ext cx="9525000" cy="281231"/>
          </a:xfrm>
          <a:prstGeom prst="rect">
            <a:avLst/>
          </a:prstGeom>
          <a:noFill/>
        </p:spPr>
        <p:txBody>
          <a:bodyPr wrap="square">
            <a:spAutoFit/>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Secondary novices might not have come across the use of part-part-whole models used in primary as models of additive relations.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8" name="Table 12">
            <a:extLst>
              <a:ext uri="{FF2B5EF4-FFF2-40B4-BE49-F238E27FC236}">
                <a16:creationId xmlns:a16="http://schemas.microsoft.com/office/drawing/2014/main" id="{218DD704-E839-E358-D4FC-B0823B5B18D1}"/>
              </a:ext>
            </a:extLst>
          </p:cNvPr>
          <p:cNvGraphicFramePr>
            <a:graphicFrameLocks noGrp="1"/>
          </p:cNvGraphicFramePr>
          <p:nvPr>
            <p:extLst>
              <p:ext uri="{D42A27DB-BD31-4B8C-83A1-F6EECF244321}">
                <p14:modId xmlns:p14="http://schemas.microsoft.com/office/powerpoint/2010/main" val="79339090"/>
              </p:ext>
            </p:extLst>
          </p:nvPr>
        </p:nvGraphicFramePr>
        <p:xfrm>
          <a:off x="469900" y="2178051"/>
          <a:ext cx="9829800" cy="2834640"/>
        </p:xfrm>
        <a:graphic>
          <a:graphicData uri="http://schemas.openxmlformats.org/drawingml/2006/table">
            <a:tbl>
              <a:tblPr/>
              <a:tblGrid>
                <a:gridCol w="1120780">
                  <a:extLst>
                    <a:ext uri="{9D8B030D-6E8A-4147-A177-3AD203B41FA5}">
                      <a16:colId xmlns:a16="http://schemas.microsoft.com/office/drawing/2014/main" val="20000"/>
                    </a:ext>
                  </a:extLst>
                </a:gridCol>
                <a:gridCol w="1774820">
                  <a:extLst>
                    <a:ext uri="{9D8B030D-6E8A-4147-A177-3AD203B41FA5}">
                      <a16:colId xmlns:a16="http://schemas.microsoft.com/office/drawing/2014/main" val="20001"/>
                    </a:ext>
                  </a:extLst>
                </a:gridCol>
                <a:gridCol w="1591098">
                  <a:extLst>
                    <a:ext uri="{9D8B030D-6E8A-4147-A177-3AD203B41FA5}">
                      <a16:colId xmlns:a16="http://schemas.microsoft.com/office/drawing/2014/main" val="20002"/>
                    </a:ext>
                  </a:extLst>
                </a:gridCol>
                <a:gridCol w="1228302">
                  <a:extLst>
                    <a:ext uri="{9D8B030D-6E8A-4147-A177-3AD203B41FA5}">
                      <a16:colId xmlns:a16="http://schemas.microsoft.com/office/drawing/2014/main" val="20003"/>
                    </a:ext>
                  </a:extLst>
                </a:gridCol>
                <a:gridCol w="2205180">
                  <a:extLst>
                    <a:ext uri="{9D8B030D-6E8A-4147-A177-3AD203B41FA5}">
                      <a16:colId xmlns:a16="http://schemas.microsoft.com/office/drawing/2014/main" val="20004"/>
                    </a:ext>
                  </a:extLst>
                </a:gridCol>
                <a:gridCol w="1909620">
                  <a:extLst>
                    <a:ext uri="{9D8B030D-6E8A-4147-A177-3AD203B41FA5}">
                      <a16:colId xmlns:a16="http://schemas.microsoft.com/office/drawing/2014/main" val="20005"/>
                    </a:ext>
                  </a:extLst>
                </a:gridCol>
              </a:tblGrid>
              <a:tr h="632178">
                <a:tc>
                  <a:txBody>
                    <a:bodyPr/>
                    <a:lstStyle/>
                    <a:p>
                      <a:pPr algn="l">
                        <a:defRPr/>
                      </a:pPr>
                      <a:r>
                        <a:rPr lang="en-US" sz="1200" b="1" dirty="0">
                          <a:solidFill>
                            <a:srgbClr val="000000"/>
                          </a:solidFill>
                          <a:latin typeface="+mn-lt"/>
                        </a:rPr>
                        <a:t>Mathematical idea to be experienced</a:t>
                      </a:r>
                      <a:endParaRPr lang="en-US" sz="12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7FF"/>
                    </a:solidFill>
                  </a:tcPr>
                </a:tc>
                <a:tc>
                  <a:txBody>
                    <a:bodyPr/>
                    <a:lstStyle/>
                    <a:p>
                      <a:pPr algn="l">
                        <a:defRPr/>
                      </a:pPr>
                      <a:r>
                        <a:rPr lang="en-US" sz="1200" b="1" dirty="0">
                          <a:solidFill>
                            <a:srgbClr val="000000"/>
                          </a:solidFill>
                          <a:latin typeface="+mn-lt"/>
                        </a:rPr>
                        <a:t>Notes about the idea</a:t>
                      </a:r>
                      <a:endParaRPr lang="en-US" sz="12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7FF"/>
                    </a:solidFill>
                  </a:tcPr>
                </a:tc>
                <a:tc>
                  <a:txBody>
                    <a:bodyPr/>
                    <a:lstStyle/>
                    <a:p>
                      <a:pPr algn="l">
                        <a:defRPr/>
                      </a:pPr>
                      <a:r>
                        <a:rPr lang="en-US" sz="1200" b="1" dirty="0">
                          <a:solidFill>
                            <a:srgbClr val="000000"/>
                          </a:solidFill>
                          <a:latin typeface="+mn-lt"/>
                        </a:rPr>
                        <a:t>Possible images</a:t>
                      </a:r>
                      <a:endParaRPr lang="en-US" sz="12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7FF"/>
                    </a:solidFill>
                  </a:tcPr>
                </a:tc>
                <a:tc>
                  <a:txBody>
                    <a:bodyPr/>
                    <a:lstStyle/>
                    <a:p>
                      <a:pPr algn="l">
                        <a:defRPr/>
                      </a:pPr>
                      <a:r>
                        <a:rPr lang="en-US" sz="1200" b="1" dirty="0">
                          <a:solidFill>
                            <a:srgbClr val="000000"/>
                          </a:solidFill>
                          <a:latin typeface="+mn-lt"/>
                        </a:rPr>
                        <a:t>Language</a:t>
                      </a:r>
                      <a:endParaRPr lang="en-US" sz="12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7FF"/>
                    </a:solidFill>
                  </a:tcPr>
                </a:tc>
                <a:tc>
                  <a:txBody>
                    <a:bodyPr/>
                    <a:lstStyle/>
                    <a:p>
                      <a:pPr algn="l">
                        <a:defRPr/>
                      </a:pPr>
                      <a:r>
                        <a:rPr lang="en-US" sz="1200" b="1" dirty="0">
                          <a:solidFill>
                            <a:srgbClr val="000000"/>
                          </a:solidFill>
                          <a:latin typeface="+mn-lt"/>
                        </a:rPr>
                        <a:t>With novices </a:t>
                      </a:r>
                      <a:endParaRPr lang="en-US" sz="12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l">
                        <a:defRPr/>
                      </a:pPr>
                      <a:r>
                        <a:rPr lang="en-US" sz="1200" b="1" dirty="0">
                          <a:solidFill>
                            <a:srgbClr val="000000"/>
                          </a:solidFill>
                          <a:latin typeface="+mn-lt"/>
                        </a:rPr>
                        <a:t>Issues</a:t>
                      </a:r>
                      <a:endParaRPr lang="en-US" sz="12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7FF"/>
                    </a:solidFill>
                  </a:tcPr>
                </a:tc>
                <a:extLst>
                  <a:ext uri="{0D108BD9-81ED-4DB2-BD59-A6C34878D82A}">
                    <a16:rowId xmlns:a16="http://schemas.microsoft.com/office/drawing/2014/main" val="10000"/>
                  </a:ext>
                </a:extLst>
              </a:tr>
              <a:tr h="1806221">
                <a:tc>
                  <a:txBody>
                    <a:bodyPr/>
                    <a:lstStyle/>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Part-part-whole/ additive relationship</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7FF"/>
                    </a:solidFill>
                  </a:tcPr>
                </a:tc>
                <a:tc>
                  <a:txBody>
                    <a:bodyPr/>
                    <a:lstStyle/>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This idea introduces the additive relationship, addition, subtraction, partition, missing number and associated actions over time and continues to appear throughout school mathematics.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7FF"/>
                    </a:solidFill>
                  </a:tcPr>
                </a:tc>
                <a:tc>
                  <a:txBody>
                    <a:bodyPr/>
                    <a:lstStyle/>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Physical materials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Partly-shaded shapes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Cherry model</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Two-sided counters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Numicon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Bar model</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Numberline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Rekenrek</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br>
                        <a:rPr lang="en-GB" sz="1200" dirty="0">
                          <a:effectLst/>
                          <a:latin typeface="Calibri" panose="020F0502020204030204" pitchFamily="34" charset="0"/>
                          <a:cs typeface="Times New Roman" panose="02020603050405020304" pitchFamily="18" charset="0"/>
                        </a:rPr>
                      </a:br>
                      <a:endParaRPr lang="en-GB" sz="1200" dirty="0">
                        <a:effectLst/>
                        <a:latin typeface="Calibri" panose="020F0502020204030204" pitchFamily="34" charset="0"/>
                        <a:cs typeface="Times New Roman" panose="02020603050405020304" pitchFamily="18" charset="0"/>
                      </a:endParaRPr>
                    </a:p>
                    <a:p>
                      <a:pPr>
                        <a:lnSpc>
                          <a:spcPct val="100000"/>
                        </a:lnSpc>
                        <a:spcAft>
                          <a:spcPts val="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7FF"/>
                    </a:solidFill>
                  </a:tcPr>
                </a:tc>
                <a:tc>
                  <a:txBody>
                    <a:bodyPr/>
                    <a:lstStyle/>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Part-part-whole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Adding</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Subtracting</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Difference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7FF"/>
                    </a:solidFill>
                  </a:tcPr>
                </a:tc>
                <a:tc>
                  <a:txBody>
                    <a:bodyPr/>
                    <a:lstStyle/>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Compare the use of different images to represent part-part-whole so that the particular image that arises from each can be understood. This is valuable even for secondary novices so they understand what learners may have experienced and heard.</a:t>
                      </a: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is the whole?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Simultaneous questions about addition and subtraction.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en-GB"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Eventual shift to using a directional numberline.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7FF"/>
                    </a:solidFill>
                  </a:tcPr>
                </a:tc>
                <a:extLst>
                  <a:ext uri="{0D108BD9-81ED-4DB2-BD59-A6C34878D82A}">
                    <a16:rowId xmlns:a16="http://schemas.microsoft.com/office/drawing/2014/main" val="10001"/>
                  </a:ext>
                </a:extLst>
              </a:tr>
            </a:tbl>
          </a:graphicData>
        </a:graphic>
      </p:graphicFrame>
      <p:grpSp>
        <p:nvGrpSpPr>
          <p:cNvPr id="31" name="Group 30">
            <a:extLst>
              <a:ext uri="{FF2B5EF4-FFF2-40B4-BE49-F238E27FC236}">
                <a16:creationId xmlns:a16="http://schemas.microsoft.com/office/drawing/2014/main" id="{F5ED137F-6B2B-3251-0E11-0AF551914172}"/>
              </a:ext>
            </a:extLst>
          </p:cNvPr>
          <p:cNvGrpSpPr/>
          <p:nvPr/>
        </p:nvGrpSpPr>
        <p:grpSpPr>
          <a:xfrm>
            <a:off x="3517900" y="4387850"/>
            <a:ext cx="1092200" cy="557530"/>
            <a:chOff x="0" y="0"/>
            <a:chExt cx="1092200" cy="557696"/>
          </a:xfrm>
        </p:grpSpPr>
        <p:sp>
          <p:nvSpPr>
            <p:cNvPr id="32" name="Rectangle 31">
              <a:extLst>
                <a:ext uri="{FF2B5EF4-FFF2-40B4-BE49-F238E27FC236}">
                  <a16:creationId xmlns:a16="http://schemas.microsoft.com/office/drawing/2014/main" id="{486A38F5-8B23-29C1-5E51-BAF4814B9434}"/>
                </a:ext>
              </a:extLst>
            </p:cNvPr>
            <p:cNvSpPr/>
            <p:nvPr/>
          </p:nvSpPr>
          <p:spPr>
            <a:xfrm>
              <a:off x="0" y="0"/>
              <a:ext cx="1092200" cy="279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
          <p:nvSpPr>
            <p:cNvPr id="33" name="Rectangle 32">
              <a:extLst>
                <a:ext uri="{FF2B5EF4-FFF2-40B4-BE49-F238E27FC236}">
                  <a16:creationId xmlns:a16="http://schemas.microsoft.com/office/drawing/2014/main" id="{B099F3DD-E667-7EAF-A1AC-6581E6BF1934}"/>
                </a:ext>
              </a:extLst>
            </p:cNvPr>
            <p:cNvSpPr/>
            <p:nvPr/>
          </p:nvSpPr>
          <p:spPr>
            <a:xfrm>
              <a:off x="0" y="278296"/>
              <a:ext cx="1092200" cy="279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cxnSp>
          <p:nvCxnSpPr>
            <p:cNvPr id="34" name="Straight Connector 33">
              <a:extLst>
                <a:ext uri="{FF2B5EF4-FFF2-40B4-BE49-F238E27FC236}">
                  <a16:creationId xmlns:a16="http://schemas.microsoft.com/office/drawing/2014/main" id="{5C3507F7-C682-982F-95B1-85B399ECFD69}"/>
                </a:ext>
              </a:extLst>
            </p:cNvPr>
            <p:cNvCxnSpPr/>
            <p:nvPr/>
          </p:nvCxnSpPr>
          <p:spPr>
            <a:xfrm>
              <a:off x="286247" y="278296"/>
              <a:ext cx="0" cy="279400"/>
            </a:xfrm>
            <a:prstGeom prst="line">
              <a:avLst/>
            </a:prstGeom>
            <a:ln w="127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974018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41300" y="730250"/>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165100" y="730250"/>
            <a:ext cx="9999400" cy="653931"/>
            <a:chOff x="0" y="0"/>
            <a:chExt cx="3583559" cy="234354"/>
          </a:xfrm>
        </p:grpSpPr>
        <p:sp>
          <p:nvSpPr>
            <p:cNvPr id="6" name="Freeform 6"/>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241300" y="654050"/>
            <a:ext cx="9750483" cy="634787"/>
            <a:chOff x="0" y="-28575"/>
            <a:chExt cx="3494353" cy="227493"/>
          </a:xfrm>
        </p:grpSpPr>
        <p:sp>
          <p:nvSpPr>
            <p:cNvPr id="10" name="Freeform 10"/>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28575"/>
              <a:ext cx="2282246" cy="227493"/>
            </a:xfrm>
            <a:prstGeom prst="rect">
              <a:avLst/>
            </a:prstGeom>
          </p:spPr>
          <p:txBody>
            <a:bodyPr lIns="63500" tIns="63500" rIns="63500" bIns="63500" rtlCol="0" anchor="ctr"/>
            <a:lstStyle/>
            <a:p>
              <a:pPr>
                <a:lnSpc>
                  <a:spcPts val="2660"/>
                </a:lnSpc>
              </a:pPr>
              <a:r>
                <a:rPr lang="en-US" sz="1900" spc="119" dirty="0">
                  <a:solidFill>
                    <a:srgbClr val="FFFFFF"/>
                  </a:solidFill>
                  <a:latin typeface="Century Gothic"/>
                </a:rPr>
                <a:t>  Angle sorting task</a:t>
              </a:r>
            </a:p>
          </p:txBody>
        </p:sp>
      </p:grpSp>
      <p:sp>
        <p:nvSpPr>
          <p:cNvPr id="12" name="TextBox 12"/>
          <p:cNvSpPr txBox="1"/>
          <p:nvPr/>
        </p:nvSpPr>
        <p:spPr>
          <a:xfrm>
            <a:off x="698500" y="1720850"/>
            <a:ext cx="9412278" cy="3915111"/>
          </a:xfrm>
          <a:prstGeom prst="rect">
            <a:avLst/>
          </a:prstGeom>
        </p:spPr>
        <p:txBody>
          <a:bodyPr lIns="0" tIns="0" rIns="0" bIns="0" rtlCol="0" anchor="t">
            <a:spAutoFit/>
          </a:bodyPr>
          <a:lstStyle/>
          <a:p>
            <a:pPr marL="0" lvl="0" indent="0" algn="l">
              <a:lnSpc>
                <a:spcPts val="1788"/>
              </a:lnSpc>
              <a:spcBef>
                <a:spcPct val="0"/>
              </a:spcBef>
            </a:pPr>
            <a:r>
              <a:rPr lang="en-US" sz="1400" u="none" dirty="0">
                <a:solidFill>
                  <a:srgbClr val="000000"/>
                </a:solidFill>
                <a:latin typeface="Coco Gothic" panose="020B0604020202020204" charset="0"/>
                <a:cs typeface="Calibri" panose="020F0502020204030204" pitchFamily="34" charset="0"/>
              </a:rPr>
              <a:t>In this task the novice is given a collection of possible conceptualisations, some from everyday use and others from mathematical experience, and asked to sort them in whatever way they choose. We use ‘angle’ as an example. Sorting may differ according to the age group being considered. The mauve phrases can be removed for primary novices.</a:t>
            </a:r>
          </a:p>
          <a:p>
            <a:pPr marL="0" lvl="0" indent="0" algn="l">
              <a:lnSpc>
                <a:spcPts val="1788"/>
              </a:lnSpc>
              <a:spcBef>
                <a:spcPct val="0"/>
              </a:spcBef>
            </a:pPr>
            <a:endParaRPr lang="en-US" sz="1400" u="none" dirty="0">
              <a:solidFill>
                <a:srgbClr val="000000"/>
              </a:solidFill>
              <a:latin typeface="Coco Gothic" panose="020B0604020202020204" charset="0"/>
              <a:cs typeface="Calibri" panose="020F0502020204030204" pitchFamily="34" charset="0"/>
            </a:endParaRPr>
          </a:p>
          <a:p>
            <a:pPr marL="0" lvl="0" indent="0" algn="l">
              <a:lnSpc>
                <a:spcPts val="1788"/>
              </a:lnSpc>
              <a:spcBef>
                <a:spcPct val="0"/>
              </a:spcBef>
            </a:pPr>
            <a:r>
              <a:rPr lang="en-US" sz="1400" u="none" dirty="0">
                <a:solidFill>
                  <a:srgbClr val="000000"/>
                </a:solidFill>
                <a:latin typeface="Coco Gothic" panose="020B0604020202020204" charset="0"/>
                <a:cs typeface="Calibri" panose="020F0502020204030204" pitchFamily="34" charset="0"/>
              </a:rPr>
              <a:t>Angle is a notoriously difficult concept to define - it is turn, pointiness, the gap between two rays etc.</a:t>
            </a:r>
          </a:p>
          <a:p>
            <a:pPr marL="0" lvl="0" indent="0" algn="l">
              <a:lnSpc>
                <a:spcPts val="1788"/>
              </a:lnSpc>
              <a:spcBef>
                <a:spcPct val="0"/>
              </a:spcBef>
            </a:pPr>
            <a:endParaRPr lang="en-US" sz="1400" u="none" dirty="0">
              <a:solidFill>
                <a:srgbClr val="000000"/>
              </a:solidFill>
              <a:latin typeface="Coco Gothic" panose="020B0604020202020204" charset="0"/>
              <a:cs typeface="Calibri" panose="020F0502020204030204" pitchFamily="34" charset="0"/>
            </a:endParaRPr>
          </a:p>
          <a:p>
            <a:pPr marL="0" lvl="0" indent="0" algn="l">
              <a:lnSpc>
                <a:spcPts val="1788"/>
              </a:lnSpc>
              <a:spcBef>
                <a:spcPct val="0"/>
              </a:spcBef>
            </a:pPr>
            <a:r>
              <a:rPr lang="en-US" sz="1400" u="none" dirty="0">
                <a:solidFill>
                  <a:srgbClr val="000000"/>
                </a:solidFill>
                <a:latin typeface="Coco Gothic" panose="020B0604020202020204" charset="0"/>
                <a:cs typeface="Calibri" panose="020F0502020204030204" pitchFamily="34" charset="0"/>
              </a:rPr>
              <a:t>The collection of meanings we use comes from research and experience about learners’ ways of understanding angle that they have developed from everyday life and from their earlier mathematical learning.  Participants can also add ideas of their own.  It is important for new teachers to understand that learners will have constructed their own meanings from multiple experiences and, whereas teachers have one concept that suits most of these conceptualisations, learners are likely to have many conceptualisations that ‘feel’ as if they are different things.  This kind of sorting task brings to the fore the differences that new learners perceive and that teachers have forgotten from their own past. Mentors can construct such sorting tasks themselves from their own experience, from colleagues, and from asking their own learners what they understand by particular words. </a:t>
            </a:r>
          </a:p>
          <a:p>
            <a:pPr marL="0" lvl="0" indent="0" algn="l">
              <a:lnSpc>
                <a:spcPts val="1788"/>
              </a:lnSpc>
              <a:spcBef>
                <a:spcPct val="0"/>
              </a:spcBef>
            </a:pPr>
            <a:endParaRPr lang="en-US" sz="1400" u="none" dirty="0">
              <a:solidFill>
                <a:srgbClr val="000000"/>
              </a:solidFill>
              <a:latin typeface="Coco Gothic" panose="020B0604020202020204" charset="0"/>
              <a:cs typeface="Calibri" panose="020F0502020204030204" pitchFamily="34" charset="0"/>
            </a:endParaRPr>
          </a:p>
          <a:p>
            <a:pPr marL="0" lvl="0" indent="0" algn="l">
              <a:lnSpc>
                <a:spcPts val="1788"/>
              </a:lnSpc>
              <a:spcBef>
                <a:spcPct val="0"/>
              </a:spcBef>
            </a:pPr>
            <a:r>
              <a:rPr lang="en-US" sz="1400" u="none" dirty="0">
                <a:solidFill>
                  <a:srgbClr val="000000"/>
                </a:solidFill>
                <a:latin typeface="Coco Gothic" panose="020B0604020202020204" charset="0"/>
                <a:cs typeface="Calibri" panose="020F0502020204030204" pitchFamily="34" charset="0"/>
              </a:rPr>
              <a:t>A useful source can be found in this booklet, published by the Open University, and now openly available &lt;</a:t>
            </a:r>
            <a:r>
              <a:rPr lang="en-US" sz="1400" u="none" dirty="0">
                <a:solidFill>
                  <a:srgbClr val="000000"/>
                </a:solidFill>
                <a:latin typeface="Coco Gothic" panose="020B0604020202020204" charset="0"/>
                <a:cs typeface="Calibri" panose="020F0502020204030204" pitchFamily="34" charset="0"/>
                <a:hlinkClick r:id="rId2"/>
              </a:rPr>
              <a:t>link</a:t>
            </a:r>
            <a:r>
              <a:rPr lang="en-US" sz="1400" u="none" dirty="0">
                <a:solidFill>
                  <a:srgbClr val="000000"/>
                </a:solidFill>
                <a:latin typeface="Coco Gothic" panose="020B0604020202020204" charset="0"/>
                <a:cs typeface="Calibri" panose="020F0502020204030204" pitchFamily="34" charset="0"/>
              </a:rPr>
              <a:t>&gt;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65100" y="730250"/>
            <a:ext cx="10286085" cy="62432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730250"/>
            <a:ext cx="9999400" cy="653931"/>
            <a:chOff x="0" y="0"/>
            <a:chExt cx="3583559" cy="234354"/>
          </a:xfrm>
        </p:grpSpPr>
        <p:sp>
          <p:nvSpPr>
            <p:cNvPr id="6" name="Freeform 6"/>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65100" y="654050"/>
            <a:ext cx="9750483" cy="634787"/>
            <a:chOff x="0" y="-28575"/>
            <a:chExt cx="3494353" cy="227493"/>
          </a:xfrm>
        </p:grpSpPr>
        <p:sp>
          <p:nvSpPr>
            <p:cNvPr id="10" name="Freeform 10"/>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28575"/>
              <a:ext cx="2173013" cy="227493"/>
            </a:xfrm>
            <a:prstGeom prst="rect">
              <a:avLst/>
            </a:prstGeom>
          </p:spPr>
          <p:txBody>
            <a:bodyPr lIns="63500" tIns="63500" rIns="63500" bIns="63500" rtlCol="0" anchor="ctr"/>
            <a:lstStyle/>
            <a:p>
              <a:pPr>
                <a:lnSpc>
                  <a:spcPts val="2660"/>
                </a:lnSpc>
              </a:pPr>
              <a:r>
                <a:rPr lang="en-US" sz="1900" spc="119" dirty="0">
                  <a:solidFill>
                    <a:srgbClr val="FFFFFF"/>
                  </a:solidFill>
                  <a:latin typeface="Century Gothic"/>
                </a:rPr>
                <a:t>  Angle sorting task</a:t>
              </a:r>
            </a:p>
          </p:txBody>
        </p:sp>
      </p:grpSp>
      <p:graphicFrame>
        <p:nvGraphicFramePr>
          <p:cNvPr id="12" name="Table 12"/>
          <p:cNvGraphicFramePr>
            <a:graphicFrameLocks noGrp="1"/>
          </p:cNvGraphicFramePr>
          <p:nvPr>
            <p:extLst>
              <p:ext uri="{D42A27DB-BD31-4B8C-83A1-F6EECF244321}">
                <p14:modId xmlns:p14="http://schemas.microsoft.com/office/powerpoint/2010/main" val="2997655336"/>
              </p:ext>
            </p:extLst>
          </p:nvPr>
        </p:nvGraphicFramePr>
        <p:xfrm>
          <a:off x="546100" y="1416050"/>
          <a:ext cx="5776686" cy="5339128"/>
        </p:xfrm>
        <a:graphic>
          <a:graphicData uri="http://schemas.openxmlformats.org/drawingml/2006/table">
            <a:tbl>
              <a:tblPr/>
              <a:tblGrid>
                <a:gridCol w="2711297">
                  <a:extLst>
                    <a:ext uri="{9D8B030D-6E8A-4147-A177-3AD203B41FA5}">
                      <a16:colId xmlns:a16="http://schemas.microsoft.com/office/drawing/2014/main" val="20000"/>
                    </a:ext>
                  </a:extLst>
                </a:gridCol>
                <a:gridCol w="3065389">
                  <a:extLst>
                    <a:ext uri="{9D8B030D-6E8A-4147-A177-3AD203B41FA5}">
                      <a16:colId xmlns:a16="http://schemas.microsoft.com/office/drawing/2014/main" val="20001"/>
                    </a:ext>
                  </a:extLst>
                </a:gridCol>
              </a:tblGrid>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Pointiness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Space (distance or area) between two lines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00"/>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Sharpness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Relationship between two lines or two directions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01"/>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Turn</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What fits between two non-parallel lines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02"/>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Bends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Going round corners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03"/>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Spinning self or objects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Difference of slope between two lines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04"/>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Characteristic of a shape</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Place where two lines meet/cross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05"/>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Bearing</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How far two lines are open/closed</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06"/>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Direction relative to something else</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4DBFD"/>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Amount of divergence</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07"/>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Time on a clock</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The argument of a function</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4DBFD"/>
                    </a:solidFill>
                  </a:tcPr>
                </a:tc>
                <a:extLst>
                  <a:ext uri="{0D108BD9-81ED-4DB2-BD59-A6C34878D82A}">
                    <a16:rowId xmlns:a16="http://schemas.microsoft.com/office/drawing/2014/main" val="10008"/>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Why</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Steepness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09"/>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Rotation</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Gradient</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4DBFD"/>
                    </a:solidFill>
                  </a:tcPr>
                </a:tc>
                <a:extLst>
                  <a:ext uri="{0D108BD9-81ED-4DB2-BD59-A6C34878D82A}">
                    <a16:rowId xmlns:a16="http://schemas.microsoft.com/office/drawing/2014/main" val="10010"/>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Measurement in degrees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Smaller or larger angles</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11"/>
                  </a:ext>
                </a:extLst>
              </a:tr>
              <a:tr h="402248">
                <a:tc>
                  <a:txBody>
                    <a:bodyPr/>
                    <a:lstStyle/>
                    <a:p>
                      <a:pPr algn="l">
                        <a:defRPr/>
                      </a:pPr>
                      <a:r>
                        <a:rPr lang="en-US" sz="1200" dirty="0">
                          <a:solidFill>
                            <a:srgbClr val="000000"/>
                          </a:solidFill>
                          <a:latin typeface="Coco Gothic" panose="020B0604020202020204" charset="0"/>
                          <a:cs typeface="Calibri" panose="020F0502020204030204" pitchFamily="34" charset="0"/>
                        </a:rPr>
                        <a:t>Vertex</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200" dirty="0">
                          <a:solidFill>
                            <a:srgbClr val="000000"/>
                          </a:solidFill>
                          <a:latin typeface="Coco Gothic" panose="020B0604020202020204" charset="0"/>
                          <a:cs typeface="Calibri" panose="020F0502020204030204" pitchFamily="34" charset="0"/>
                        </a:rPr>
                        <a:t>'it goes at an angle'</a:t>
                      </a:r>
                      <a:endParaRPr lang="en-US" sz="1200" dirty="0">
                        <a:latin typeface="Coco Gothic" panose="020B0604020202020204" charset="0"/>
                        <a:cs typeface="Calibri" panose="020F0502020204030204" pitchFamily="3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12"/>
                  </a:ext>
                </a:extLst>
              </a:tr>
            </a:tbl>
          </a:graphicData>
        </a:graphic>
      </p:graphicFrame>
      <p:sp>
        <p:nvSpPr>
          <p:cNvPr id="13" name="TextBox 13"/>
          <p:cNvSpPr txBox="1"/>
          <p:nvPr/>
        </p:nvSpPr>
        <p:spPr>
          <a:xfrm>
            <a:off x="6794500" y="1492250"/>
            <a:ext cx="3508270" cy="1829603"/>
          </a:xfrm>
          <a:prstGeom prst="rect">
            <a:avLst/>
          </a:prstGeom>
        </p:spPr>
        <p:txBody>
          <a:bodyPr lIns="0" tIns="0" rIns="0" bIns="0" rtlCol="0" anchor="t">
            <a:spAutoFit/>
          </a:bodyPr>
          <a:lstStyle/>
          <a:p>
            <a:pPr marL="0" lvl="0" indent="0" algn="l">
              <a:lnSpc>
                <a:spcPts val="1788"/>
              </a:lnSpc>
              <a:spcBef>
                <a:spcPct val="0"/>
              </a:spcBef>
            </a:pPr>
            <a:r>
              <a:rPr lang="en-US" sz="1200" u="none" dirty="0">
                <a:solidFill>
                  <a:srgbClr val="000000"/>
                </a:solidFill>
                <a:latin typeface="Calibri" panose="020F0502020204030204" pitchFamily="34" charset="0"/>
                <a:cs typeface="Calibri" panose="020F0502020204030204" pitchFamily="34" charset="0"/>
              </a:rPr>
              <a:t>A.  Discuss the criteria they used to sort them:</a:t>
            </a:r>
          </a:p>
          <a:p>
            <a:pPr lvl="1">
              <a:lnSpc>
                <a:spcPts val="1788"/>
              </a:lnSpc>
              <a:spcBef>
                <a:spcPct val="0"/>
              </a:spcBef>
            </a:pPr>
            <a:r>
              <a:rPr lang="en-US" sz="1200" u="none" dirty="0">
                <a:solidFill>
                  <a:srgbClr val="000000"/>
                </a:solidFill>
                <a:latin typeface="Calibri" panose="020F0502020204030204" pitchFamily="34" charset="0"/>
                <a:cs typeface="Calibri" panose="020F0502020204030204" pitchFamily="34" charset="0"/>
              </a:rPr>
              <a:t>‘what are the connections between these?’</a:t>
            </a:r>
          </a:p>
          <a:p>
            <a:pPr lvl="1">
              <a:lnSpc>
                <a:spcPts val="1788"/>
              </a:lnSpc>
              <a:spcBef>
                <a:spcPct val="0"/>
              </a:spcBef>
            </a:pPr>
            <a:r>
              <a:rPr lang="en-US" sz="1200" u="none" dirty="0">
                <a:solidFill>
                  <a:srgbClr val="000000"/>
                </a:solidFill>
                <a:latin typeface="Calibri" panose="020F0502020204030204" pitchFamily="34" charset="0"/>
                <a:cs typeface="Calibri" panose="020F0502020204030204" pitchFamily="34" charset="0"/>
              </a:rPr>
              <a:t>‘what is different about these?’</a:t>
            </a:r>
          </a:p>
          <a:p>
            <a:pPr lvl="1">
              <a:lnSpc>
                <a:spcPts val="1788"/>
              </a:lnSpc>
              <a:spcBef>
                <a:spcPct val="0"/>
              </a:spcBef>
            </a:pPr>
            <a:r>
              <a:rPr lang="en-US" sz="1200" u="none" dirty="0">
                <a:solidFill>
                  <a:srgbClr val="000000"/>
                </a:solidFill>
                <a:latin typeface="Calibri" panose="020F0502020204030204" pitchFamily="34" charset="0"/>
                <a:cs typeface="Calibri" panose="020F0502020204030204" pitchFamily="34" charset="0"/>
              </a:rPr>
              <a:t>‘is there another way to sort them?’.</a:t>
            </a:r>
          </a:p>
          <a:p>
            <a:pPr marL="0" lvl="0" indent="0" algn="l">
              <a:lnSpc>
                <a:spcPts val="1788"/>
              </a:lnSpc>
              <a:spcBef>
                <a:spcPct val="0"/>
              </a:spcBef>
            </a:pPr>
            <a:endParaRPr lang="en-US" sz="1200" u="none" dirty="0">
              <a:solidFill>
                <a:srgbClr val="000000"/>
              </a:solidFill>
              <a:latin typeface="Calibri" panose="020F0502020204030204" pitchFamily="34" charset="0"/>
              <a:cs typeface="Calibri" panose="020F0502020204030204" pitchFamily="34" charset="0"/>
            </a:endParaRPr>
          </a:p>
          <a:p>
            <a:pPr marL="0" lvl="0" indent="0" algn="l">
              <a:lnSpc>
                <a:spcPts val="1788"/>
              </a:lnSpc>
              <a:spcBef>
                <a:spcPct val="0"/>
              </a:spcBef>
            </a:pPr>
            <a:r>
              <a:rPr lang="en-US" sz="1200" u="none" dirty="0">
                <a:solidFill>
                  <a:srgbClr val="000000"/>
                </a:solidFill>
                <a:latin typeface="Calibri" panose="020F0502020204030204" pitchFamily="34" charset="0"/>
                <a:cs typeface="Calibri" panose="020F0502020204030204" pitchFamily="34" charset="0"/>
              </a:rPr>
              <a:t>To map the gap between what learners already know and what they are expected to learn, a helpful way to sort would be to identify:</a:t>
            </a:r>
          </a:p>
        </p:txBody>
      </p:sp>
      <p:graphicFrame>
        <p:nvGraphicFramePr>
          <p:cNvPr id="14" name="Table 14"/>
          <p:cNvGraphicFramePr>
            <a:graphicFrameLocks noGrp="1"/>
          </p:cNvGraphicFramePr>
          <p:nvPr>
            <p:extLst>
              <p:ext uri="{D42A27DB-BD31-4B8C-83A1-F6EECF244321}">
                <p14:modId xmlns:p14="http://schemas.microsoft.com/office/powerpoint/2010/main" val="2973054248"/>
              </p:ext>
            </p:extLst>
          </p:nvPr>
        </p:nvGraphicFramePr>
        <p:xfrm>
          <a:off x="7175500" y="3549650"/>
          <a:ext cx="2411573" cy="1085850"/>
        </p:xfrm>
        <a:graphic>
          <a:graphicData uri="http://schemas.openxmlformats.org/drawingml/2006/table">
            <a:tbl>
              <a:tblPr/>
              <a:tblGrid>
                <a:gridCol w="2411573">
                  <a:extLst>
                    <a:ext uri="{9D8B030D-6E8A-4147-A177-3AD203B41FA5}">
                      <a16:colId xmlns:a16="http://schemas.microsoft.com/office/drawing/2014/main" val="20000"/>
                    </a:ext>
                  </a:extLst>
                </a:gridCol>
              </a:tblGrid>
              <a:tr h="1085850">
                <a:tc>
                  <a:txBody>
                    <a:bodyPr/>
                    <a:lstStyle/>
                    <a:p>
                      <a:pPr marL="171450" indent="-171450" algn="l">
                        <a:buFont typeface="Arial" panose="020B0604020202020204" pitchFamily="34" charset="0"/>
                        <a:buChar char="•"/>
                        <a:defRPr/>
                      </a:pPr>
                      <a:r>
                        <a:rPr lang="en-US" sz="1200" dirty="0">
                          <a:latin typeface="+mn-lt"/>
                        </a:rPr>
                        <a:t>Everyday meanings</a:t>
                      </a:r>
                    </a:p>
                    <a:p>
                      <a:pPr marL="171450" indent="-171450">
                        <a:buFont typeface="Arial" panose="020B0604020202020204" pitchFamily="34" charset="0"/>
                        <a:buChar char="•"/>
                      </a:pPr>
                      <a:r>
                        <a:rPr lang="en-US" sz="1200" dirty="0">
                          <a:latin typeface="+mn-lt"/>
                        </a:rPr>
                        <a:t>Previously learnt meanings</a:t>
                      </a:r>
                    </a:p>
                    <a:p>
                      <a:pPr marL="171450" indent="-171450">
                        <a:buFont typeface="Arial" panose="020B0604020202020204" pitchFamily="34" charset="0"/>
                        <a:buChar char="•"/>
                      </a:pPr>
                      <a:r>
                        <a:rPr lang="en-US" sz="1200" dirty="0">
                          <a:latin typeface="+mn-lt"/>
                        </a:rPr>
                        <a:t>Mathematically useful meanings</a:t>
                      </a:r>
                    </a:p>
                    <a:p>
                      <a:pPr marL="171450" indent="-171450">
                        <a:buFont typeface="Arial" panose="020B0604020202020204" pitchFamily="34" charset="0"/>
                        <a:buChar char="•"/>
                      </a:pPr>
                      <a:r>
                        <a:rPr lang="en-US" sz="1200" dirty="0">
                          <a:solidFill>
                            <a:srgbClr val="000000"/>
                          </a:solidFill>
                          <a:latin typeface="+mn-lt"/>
                        </a:rPr>
                        <a:t>Meanings that need more precision</a:t>
                      </a:r>
                    </a:p>
                  </a:txBody>
                  <a:tcPr>
                    <a:lnL w="28575" cap="flat" cmpd="sng" algn="ctr">
                      <a:solidFill>
                        <a:srgbClr val="366D6D"/>
                      </a:solidFill>
                      <a:prstDash val="solid"/>
                      <a:round/>
                      <a:headEnd type="none" w="med" len="med"/>
                      <a:tailEnd type="none" w="med" len="med"/>
                    </a:lnL>
                    <a:lnR w="28575" cap="flat" cmpd="sng" algn="ctr">
                      <a:solidFill>
                        <a:srgbClr val="366D6D"/>
                      </a:solidFill>
                      <a:prstDash val="solid"/>
                      <a:round/>
                      <a:headEnd type="none" w="med" len="med"/>
                      <a:tailEnd type="none" w="med" len="med"/>
                    </a:lnR>
                    <a:lnT w="28575" cap="flat" cmpd="sng" algn="ctr">
                      <a:solidFill>
                        <a:srgbClr val="366D6D"/>
                      </a:solidFill>
                      <a:prstDash val="solid"/>
                      <a:round/>
                      <a:headEnd type="none" w="med" len="med"/>
                      <a:tailEnd type="none" w="med" len="med"/>
                    </a:lnT>
                    <a:lnB w="28575" cap="flat" cmpd="sng" algn="ctr">
                      <a:solidFill>
                        <a:srgbClr val="366D6D"/>
                      </a:solidFill>
                      <a:prstDash val="solid"/>
                      <a:round/>
                      <a:headEnd type="none" w="med" len="med"/>
                      <a:tailEnd type="none" w="med" len="med"/>
                    </a:lnB>
                    <a:solidFill>
                      <a:srgbClr val="D1E7C3"/>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41300" y="806450"/>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165100" y="730250"/>
            <a:ext cx="9982200" cy="653931"/>
            <a:chOff x="0" y="0"/>
            <a:chExt cx="3583559" cy="234354"/>
          </a:xfrm>
        </p:grpSpPr>
        <p:sp>
          <p:nvSpPr>
            <p:cNvPr id="6" name="Freeform 6"/>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241300" y="654050"/>
            <a:ext cx="9750483" cy="634787"/>
            <a:chOff x="0" y="-28575"/>
            <a:chExt cx="3494353" cy="227493"/>
          </a:xfrm>
        </p:grpSpPr>
        <p:sp>
          <p:nvSpPr>
            <p:cNvPr id="10" name="Freeform 10"/>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dirty="0"/>
            </a:p>
          </p:txBody>
        </p:sp>
        <p:sp>
          <p:nvSpPr>
            <p:cNvPr id="11" name="TextBox 11"/>
            <p:cNvSpPr txBox="1"/>
            <p:nvPr/>
          </p:nvSpPr>
          <p:spPr>
            <a:xfrm>
              <a:off x="0" y="-28575"/>
              <a:ext cx="1818004" cy="227493"/>
            </a:xfrm>
            <a:prstGeom prst="rect">
              <a:avLst/>
            </a:prstGeom>
          </p:spPr>
          <p:txBody>
            <a:bodyPr lIns="63500" tIns="63500" rIns="63500" bIns="63500" rtlCol="0" anchor="ctr"/>
            <a:lstStyle/>
            <a:p>
              <a:pPr>
                <a:lnSpc>
                  <a:spcPts val="2660"/>
                </a:lnSpc>
              </a:pPr>
              <a:r>
                <a:rPr lang="en-US" sz="1900" spc="119" dirty="0">
                  <a:solidFill>
                    <a:srgbClr val="FFFFFF"/>
                  </a:solidFill>
                  <a:latin typeface="Century Gothic"/>
                </a:rPr>
                <a:t>  Angle sorting task</a:t>
              </a:r>
            </a:p>
          </p:txBody>
        </p:sp>
      </p:grpSp>
      <p:graphicFrame>
        <p:nvGraphicFramePr>
          <p:cNvPr id="12" name="Table 12"/>
          <p:cNvGraphicFramePr>
            <a:graphicFrameLocks noGrp="1"/>
          </p:cNvGraphicFramePr>
          <p:nvPr>
            <p:extLst>
              <p:ext uri="{D42A27DB-BD31-4B8C-83A1-F6EECF244321}">
                <p14:modId xmlns:p14="http://schemas.microsoft.com/office/powerpoint/2010/main" val="2622630396"/>
              </p:ext>
            </p:extLst>
          </p:nvPr>
        </p:nvGraphicFramePr>
        <p:xfrm>
          <a:off x="469900" y="2025650"/>
          <a:ext cx="9829800" cy="3724275"/>
        </p:xfrm>
        <a:graphic>
          <a:graphicData uri="http://schemas.openxmlformats.org/drawingml/2006/table">
            <a:tbl>
              <a:tblPr/>
              <a:tblGrid>
                <a:gridCol w="990600">
                  <a:extLst>
                    <a:ext uri="{9D8B030D-6E8A-4147-A177-3AD203B41FA5}">
                      <a16:colId xmlns:a16="http://schemas.microsoft.com/office/drawing/2014/main" val="20000"/>
                    </a:ext>
                  </a:extLst>
                </a:gridCol>
                <a:gridCol w="1068372">
                  <a:extLst>
                    <a:ext uri="{9D8B030D-6E8A-4147-A177-3AD203B41FA5}">
                      <a16:colId xmlns:a16="http://schemas.microsoft.com/office/drawing/2014/main" val="20001"/>
                    </a:ext>
                  </a:extLst>
                </a:gridCol>
                <a:gridCol w="2427726">
                  <a:extLst>
                    <a:ext uri="{9D8B030D-6E8A-4147-A177-3AD203B41FA5}">
                      <a16:colId xmlns:a16="http://schemas.microsoft.com/office/drawing/2014/main" val="20002"/>
                    </a:ext>
                  </a:extLst>
                </a:gridCol>
                <a:gridCol w="1490796">
                  <a:extLst>
                    <a:ext uri="{9D8B030D-6E8A-4147-A177-3AD203B41FA5}">
                      <a16:colId xmlns:a16="http://schemas.microsoft.com/office/drawing/2014/main" val="20003"/>
                    </a:ext>
                  </a:extLst>
                </a:gridCol>
                <a:gridCol w="1942686">
                  <a:extLst>
                    <a:ext uri="{9D8B030D-6E8A-4147-A177-3AD203B41FA5}">
                      <a16:colId xmlns:a16="http://schemas.microsoft.com/office/drawing/2014/main" val="20004"/>
                    </a:ext>
                  </a:extLst>
                </a:gridCol>
                <a:gridCol w="1909620">
                  <a:extLst>
                    <a:ext uri="{9D8B030D-6E8A-4147-A177-3AD203B41FA5}">
                      <a16:colId xmlns:a16="http://schemas.microsoft.com/office/drawing/2014/main" val="20005"/>
                    </a:ext>
                  </a:extLst>
                </a:gridCol>
              </a:tblGrid>
              <a:tr h="767892">
                <a:tc>
                  <a:txBody>
                    <a:bodyPr/>
                    <a:lstStyle/>
                    <a:p>
                      <a:pPr algn="l">
                        <a:defRPr/>
                      </a:pPr>
                      <a:r>
                        <a:rPr lang="en-US" sz="1200" b="1" dirty="0">
                          <a:solidFill>
                            <a:srgbClr val="000000"/>
                          </a:solidFill>
                          <a:latin typeface="+mn-lt"/>
                        </a:rPr>
                        <a:t>Mathematical idea to be experienced</a:t>
                      </a:r>
                      <a:endParaRPr lang="en-US" sz="1200" b="1"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F4DBFD"/>
                    </a:solidFill>
                  </a:tcPr>
                </a:tc>
                <a:tc>
                  <a:txBody>
                    <a:bodyPr/>
                    <a:lstStyle/>
                    <a:p>
                      <a:pPr algn="l">
                        <a:defRPr/>
                      </a:pPr>
                      <a:r>
                        <a:rPr lang="en-US" sz="1200" b="1" dirty="0">
                          <a:solidFill>
                            <a:srgbClr val="000000"/>
                          </a:solidFill>
                          <a:latin typeface="+mn-lt"/>
                        </a:rPr>
                        <a:t>Notes about the idea</a:t>
                      </a:r>
                      <a:endParaRPr lang="en-US" sz="1200" b="1"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F4DBFD"/>
                    </a:solidFill>
                  </a:tcPr>
                </a:tc>
                <a:tc>
                  <a:txBody>
                    <a:bodyPr/>
                    <a:lstStyle/>
                    <a:p>
                      <a:pPr algn="l">
                        <a:defRPr/>
                      </a:pPr>
                      <a:r>
                        <a:rPr lang="en-US" sz="1200" b="1" dirty="0">
                          <a:solidFill>
                            <a:srgbClr val="000000"/>
                          </a:solidFill>
                          <a:latin typeface="+mn-lt"/>
                        </a:rPr>
                        <a:t>Possible images</a:t>
                      </a:r>
                      <a:endParaRPr lang="en-US" sz="1200" b="1"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F4DBFD"/>
                    </a:solidFill>
                  </a:tcPr>
                </a:tc>
                <a:tc>
                  <a:txBody>
                    <a:bodyPr/>
                    <a:lstStyle/>
                    <a:p>
                      <a:pPr algn="l">
                        <a:defRPr/>
                      </a:pPr>
                      <a:r>
                        <a:rPr lang="en-US" sz="1200" b="1" dirty="0">
                          <a:solidFill>
                            <a:srgbClr val="000000"/>
                          </a:solidFill>
                          <a:latin typeface="+mn-lt"/>
                        </a:rPr>
                        <a:t>Language</a:t>
                      </a:r>
                      <a:endParaRPr lang="en-US" sz="1200" b="1"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F4DBFD"/>
                    </a:solidFill>
                  </a:tcPr>
                </a:tc>
                <a:tc>
                  <a:txBody>
                    <a:bodyPr/>
                    <a:lstStyle/>
                    <a:p>
                      <a:pPr algn="l">
                        <a:defRPr/>
                      </a:pPr>
                      <a:r>
                        <a:rPr lang="en-US" sz="1200" b="1" dirty="0">
                          <a:solidFill>
                            <a:srgbClr val="000000"/>
                          </a:solidFill>
                          <a:latin typeface="+mn-lt"/>
                        </a:rPr>
                        <a:t>With novices </a:t>
                      </a:r>
                      <a:endParaRPr lang="en-US" sz="1200" b="1"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D4E3FF"/>
                    </a:solidFill>
                  </a:tcPr>
                </a:tc>
                <a:tc>
                  <a:txBody>
                    <a:bodyPr/>
                    <a:lstStyle/>
                    <a:p>
                      <a:pPr algn="l">
                        <a:defRPr/>
                      </a:pPr>
                      <a:r>
                        <a:rPr lang="en-US" sz="1200" b="1" dirty="0">
                          <a:solidFill>
                            <a:srgbClr val="000000"/>
                          </a:solidFill>
                          <a:latin typeface="+mn-lt"/>
                        </a:rPr>
                        <a:t>Issues</a:t>
                      </a:r>
                      <a:endParaRPr lang="en-US" sz="1200" b="1"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F4DBFD"/>
                    </a:solidFill>
                  </a:tcPr>
                </a:tc>
                <a:extLst>
                  <a:ext uri="{0D108BD9-81ED-4DB2-BD59-A6C34878D82A}">
                    <a16:rowId xmlns:a16="http://schemas.microsoft.com/office/drawing/2014/main" val="10000"/>
                  </a:ext>
                </a:extLst>
              </a:tr>
              <a:tr h="2956383">
                <a:tc>
                  <a:txBody>
                    <a:bodyPr/>
                    <a:lstStyle/>
                    <a:p>
                      <a:pPr algn="l">
                        <a:defRPr/>
                      </a:pPr>
                      <a:r>
                        <a:rPr lang="en-US" sz="1062" dirty="0">
                          <a:solidFill>
                            <a:srgbClr val="000000"/>
                          </a:solidFill>
                          <a:latin typeface="+mn-lt"/>
                        </a:rPr>
                        <a:t>Unit circle</a:t>
                      </a:r>
                      <a:endParaRPr lang="en-US" sz="1100"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F4DBFD"/>
                    </a:solidFill>
                  </a:tcPr>
                </a:tc>
                <a:tc>
                  <a:txBody>
                    <a:bodyPr/>
                    <a:lstStyle/>
                    <a:p>
                      <a:pPr algn="l">
                        <a:defRPr/>
                      </a:pPr>
                      <a:r>
                        <a:rPr lang="en-US" sz="1062" dirty="0">
                          <a:solidFill>
                            <a:srgbClr val="000000"/>
                          </a:solidFill>
                          <a:latin typeface="+mn-lt"/>
                        </a:rPr>
                        <a:t>Trigonometric ratios in triangles generated by radii in unit circles show how these ratios vary with angle.</a:t>
                      </a:r>
                      <a:endParaRPr lang="en-US" sz="1100"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F4DBFD"/>
                    </a:solidFill>
                  </a:tcPr>
                </a:tc>
                <a:tc>
                  <a:txBody>
                    <a:bodyPr/>
                    <a:lstStyle/>
                    <a:p>
                      <a:pPr algn="l">
                        <a:defRPr/>
                      </a:pPr>
                      <a:r>
                        <a:rPr lang="en-US" sz="1062" dirty="0">
                          <a:solidFill>
                            <a:srgbClr val="000000"/>
                          </a:solidFill>
                          <a:latin typeface="+mn-lt"/>
                        </a:rPr>
                        <a:t>A unit circle of radius one unit, which, when rotated, generates right angled triangles whose distances from the axes are the sine and cosine of the anti-clockwise angle of rotation from the horizontal. Tangent is given by the gradient of the radius. Graphs of sine, cosine and tan can be generated using dynamic geometry with the angle as the independent variable. Tangent can be given by the gradient of the radius, or the length of the tangent from circumference to the horizontal axis.</a:t>
                      </a:r>
                      <a:endParaRPr lang="en-US" sz="1100"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F4DBFD"/>
                    </a:solidFill>
                  </a:tcPr>
                </a:tc>
                <a:tc>
                  <a:txBody>
                    <a:bodyPr/>
                    <a:lstStyle/>
                    <a:p>
                      <a:pPr algn="l">
                        <a:defRPr/>
                      </a:pPr>
                      <a:r>
                        <a:rPr lang="en-US" sz="1062" dirty="0">
                          <a:solidFill>
                            <a:srgbClr val="000000"/>
                          </a:solidFill>
                          <a:latin typeface="+mn-lt"/>
                        </a:rPr>
                        <a:t>The concept of defining an angle by these ratios does not require the words opposite, adjacent , hypotenuse until the ratios come to be applied beyond the unit circle image, i.e. trig ratios can be introduced as descriptions of angles rather than by having to learn new words for parts of triangles.</a:t>
                      </a:r>
                      <a:endParaRPr lang="en-US" sz="1100"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F4DBFD"/>
                    </a:solidFill>
                  </a:tcPr>
                </a:tc>
                <a:tc>
                  <a:txBody>
                    <a:bodyPr/>
                    <a:lstStyle/>
                    <a:p>
                      <a:pPr algn="l">
                        <a:defRPr/>
                      </a:pPr>
                      <a:r>
                        <a:rPr lang="en-US" sz="1062" dirty="0">
                          <a:solidFill>
                            <a:srgbClr val="000000"/>
                          </a:solidFill>
                          <a:latin typeface="+mn-lt"/>
                        </a:rPr>
                        <a:t>Many novices will have ‘SOHCAHTOA’ as their ‘go to’ basis knowledge for triangles. Work with the unit circle can be led by posing the sort of questions that are about the variation and invariance of the ratios depending on the angle, rather than questions that entail resolving right-angled triangles. This approaches trigonometry from a different direction and hence enriches the conceptual connections.</a:t>
                      </a:r>
                      <a:endParaRPr lang="en-US" sz="1100"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D4E3FF"/>
                    </a:solidFill>
                  </a:tcPr>
                </a:tc>
                <a:tc>
                  <a:txBody>
                    <a:bodyPr/>
                    <a:lstStyle/>
                    <a:p>
                      <a:pPr algn="l">
                        <a:defRPr/>
                      </a:pPr>
                      <a:r>
                        <a:rPr lang="en-US" sz="1062" dirty="0">
                          <a:solidFill>
                            <a:srgbClr val="000000"/>
                          </a:solidFill>
                          <a:latin typeface="+mn-lt"/>
                        </a:rPr>
                        <a:t>Unit circles also give radian measure of angle as arc length on the circumference, and also show, by scaling, how ratio is invariant for other triangles (scaling the radius).  They make sense of trig ratios for non-acute angles, and directly generate trig functions, so that solving right-angled triangles is seen as a limited subset of the uses for the ratios.</a:t>
                      </a:r>
                      <a:endParaRPr lang="en-US" sz="1100" dirty="0">
                        <a:latin typeface="+mn-lt"/>
                      </a:endParaRPr>
                    </a:p>
                  </a:txBody>
                  <a:tcPr>
                    <a:lnL w="28575" cap="flat" cmpd="sng" algn="ctr">
                      <a:solidFill>
                        <a:srgbClr val="9583AB"/>
                      </a:solidFill>
                      <a:prstDash val="solid"/>
                      <a:round/>
                      <a:headEnd type="none" w="med" len="med"/>
                      <a:tailEnd type="none" w="med" len="med"/>
                    </a:lnL>
                    <a:lnR w="28575" cap="flat" cmpd="sng" algn="ctr">
                      <a:solidFill>
                        <a:srgbClr val="9583AB"/>
                      </a:solidFill>
                      <a:prstDash val="solid"/>
                      <a:round/>
                      <a:headEnd type="none" w="med" len="med"/>
                      <a:tailEnd type="none" w="med" len="med"/>
                    </a:lnR>
                    <a:lnT w="28575" cap="flat" cmpd="sng" algn="ctr">
                      <a:solidFill>
                        <a:srgbClr val="9583AB"/>
                      </a:solidFill>
                      <a:prstDash val="solid"/>
                      <a:round/>
                      <a:headEnd type="none" w="med" len="med"/>
                      <a:tailEnd type="none" w="med" len="med"/>
                    </a:lnT>
                    <a:lnB w="28575" cap="flat" cmpd="sng" algn="ctr">
                      <a:solidFill>
                        <a:srgbClr val="9583AB"/>
                      </a:solidFill>
                      <a:prstDash val="solid"/>
                      <a:round/>
                      <a:headEnd type="none" w="med" len="med"/>
                      <a:tailEnd type="none" w="med" len="med"/>
                    </a:lnB>
                    <a:solidFill>
                      <a:srgbClr val="F4DBFD"/>
                    </a:solidFill>
                  </a:tcPr>
                </a:tc>
                <a:extLst>
                  <a:ext uri="{0D108BD9-81ED-4DB2-BD59-A6C34878D82A}">
                    <a16:rowId xmlns:a16="http://schemas.microsoft.com/office/drawing/2014/main" val="10001"/>
                  </a:ext>
                </a:extLst>
              </a:tr>
            </a:tbl>
          </a:graphicData>
        </a:graphic>
      </p:graphicFrame>
      <p:sp>
        <p:nvSpPr>
          <p:cNvPr id="13" name="TextBox 13"/>
          <p:cNvSpPr txBox="1"/>
          <p:nvPr/>
        </p:nvSpPr>
        <p:spPr>
          <a:xfrm>
            <a:off x="546100" y="1492250"/>
            <a:ext cx="9524328" cy="213776"/>
          </a:xfrm>
          <a:prstGeom prst="rect">
            <a:avLst/>
          </a:prstGeom>
        </p:spPr>
        <p:txBody>
          <a:bodyPr lIns="0" tIns="0" rIns="0" bIns="0" rtlCol="0" anchor="t">
            <a:spAutoFit/>
          </a:bodyPr>
          <a:lstStyle/>
          <a:p>
            <a:pPr marL="0" lvl="0" indent="0" algn="l">
              <a:lnSpc>
                <a:spcPts val="1788"/>
              </a:lnSpc>
              <a:spcBef>
                <a:spcPct val="0"/>
              </a:spcBef>
            </a:pPr>
            <a:r>
              <a:rPr lang="en-US" sz="1200" b="1" dirty="0">
                <a:solidFill>
                  <a:schemeClr val="accent4">
                    <a:lumMod val="75000"/>
                  </a:schemeClr>
                </a:solidFill>
                <a:latin typeface="Calibri" panose="020F0502020204030204" pitchFamily="34" charset="0"/>
                <a:cs typeface="Calibri" panose="020F0502020204030204" pitchFamily="34" charset="0"/>
              </a:rPr>
              <a:t>Notes for working with secondary novices on the way knowledge of angles relates to trigonometry and the use of radian measure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65100" y="882650"/>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165100" y="806450"/>
            <a:ext cx="9999400" cy="653931"/>
            <a:chOff x="0" y="0"/>
            <a:chExt cx="3583559" cy="234354"/>
          </a:xfrm>
        </p:grpSpPr>
        <p:sp>
          <p:nvSpPr>
            <p:cNvPr id="6" name="Freeform 6"/>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65100" y="730250"/>
            <a:ext cx="9753600" cy="685800"/>
            <a:chOff x="0" y="-28575"/>
            <a:chExt cx="3495470" cy="241693"/>
          </a:xfrm>
        </p:grpSpPr>
        <p:sp>
          <p:nvSpPr>
            <p:cNvPr id="10" name="Freeform 10"/>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28575"/>
              <a:ext cx="3495470" cy="241693"/>
            </a:xfrm>
            <a:prstGeom prst="rect">
              <a:avLst/>
            </a:prstGeom>
          </p:spPr>
          <p:txBody>
            <a:bodyPr lIns="63500" tIns="63500" rIns="63500" bIns="63500" rtlCol="0" anchor="ctr"/>
            <a:lstStyle/>
            <a:p>
              <a:pPr>
                <a:lnSpc>
                  <a:spcPts val="2660"/>
                </a:lnSpc>
              </a:pPr>
              <a:r>
                <a:rPr lang="en-US" sz="1900" spc="119" dirty="0">
                  <a:solidFill>
                    <a:srgbClr val="FFFFFF"/>
                  </a:solidFill>
                  <a:latin typeface="Century Gothic"/>
                </a:rPr>
                <a:t>  Concept study by comparing resources</a:t>
              </a:r>
            </a:p>
          </p:txBody>
        </p:sp>
      </p:grpSp>
      <p:sp>
        <p:nvSpPr>
          <p:cNvPr id="12" name="TextBox 12"/>
          <p:cNvSpPr txBox="1"/>
          <p:nvPr/>
        </p:nvSpPr>
        <p:spPr>
          <a:xfrm>
            <a:off x="389871" y="1673260"/>
            <a:ext cx="9749191" cy="4607608"/>
          </a:xfrm>
          <a:prstGeom prst="rect">
            <a:avLst/>
          </a:prstGeom>
        </p:spPr>
        <p:txBody>
          <a:bodyPr lIns="0" tIns="0" rIns="0" bIns="0" rtlCol="0" anchor="t">
            <a:spAutoFit/>
          </a:bodyPr>
          <a:lstStyle/>
          <a:p>
            <a:pPr>
              <a:lnSpc>
                <a:spcPts val="1788"/>
              </a:lnSpc>
            </a:pPr>
            <a:r>
              <a:rPr lang="en-US" sz="1400" dirty="0">
                <a:solidFill>
                  <a:srgbClr val="000000"/>
                </a:solidFill>
                <a:latin typeface="Coco Gothic" panose="020B0604020202020204" charset="0"/>
                <a:cs typeface="Calibri" panose="020F0502020204030204" pitchFamily="34" charset="0"/>
              </a:rPr>
              <a:t>Rather than diving into lesson planning, some time spent analysing a concept is worthwhile. Reasons for doing this well before teaching a topic include: exposing the novice’s own knowledge; experiencing the need to unpack knowledge and identify the micro-concepts that contribute to robust and flexible understanding; exposing a variety of possible approaches to an idea; introduction to the ways in which professional teachers, textbook writers and resource designers think about mathematical concepts. </a:t>
            </a:r>
          </a:p>
          <a:p>
            <a:pPr>
              <a:lnSpc>
                <a:spcPts val="1788"/>
              </a:lnSpc>
            </a:pPr>
            <a:endParaRPr lang="en-US" sz="1400" dirty="0">
              <a:solidFill>
                <a:srgbClr val="000000"/>
              </a:solidFill>
              <a:latin typeface="Coco Gothic" panose="020B0604020202020204" charset="0"/>
              <a:cs typeface="Calibri" panose="020F0502020204030204" pitchFamily="34" charset="0"/>
            </a:endParaRPr>
          </a:p>
          <a:p>
            <a:pPr>
              <a:lnSpc>
                <a:spcPts val="1788"/>
              </a:lnSpc>
            </a:pPr>
            <a:r>
              <a:rPr lang="en-US" sz="1400" dirty="0">
                <a:solidFill>
                  <a:srgbClr val="000000"/>
                </a:solidFill>
                <a:latin typeface="Coco Gothic" panose="020B0604020202020204" charset="0"/>
                <a:cs typeface="Calibri" panose="020F0502020204030204" pitchFamily="34" charset="0"/>
              </a:rPr>
              <a:t>There is no ‘light’ version of this task as it would be too superficial to make any sense. Start by asking novices to draw a mind-map of their own about a relevant concept and pose some subject specific questions about it:</a:t>
            </a:r>
          </a:p>
          <a:p>
            <a:pPr>
              <a:lnSpc>
                <a:spcPts val="1788"/>
              </a:lnSpc>
            </a:pPr>
            <a:endParaRPr lang="en-US" sz="1400" dirty="0">
              <a:solidFill>
                <a:srgbClr val="000000"/>
              </a:solidFill>
              <a:latin typeface="Coco Gothic" panose="020B0604020202020204" charset="0"/>
              <a:cs typeface="Calibri" panose="020F0502020204030204" pitchFamily="34" charset="0"/>
            </a:endParaRPr>
          </a:p>
          <a:p>
            <a:pPr marL="259080" lvl="1" indent="-129540">
              <a:lnSpc>
                <a:spcPts val="1788"/>
              </a:lnSpc>
              <a:buFont typeface="Arial"/>
              <a:buChar char="•"/>
            </a:pPr>
            <a:r>
              <a:rPr lang="en-US" sz="1400" dirty="0">
                <a:solidFill>
                  <a:srgbClr val="000000"/>
                </a:solidFill>
                <a:latin typeface="Coco Gothic" panose="020B0604020202020204" charset="0"/>
                <a:cs typeface="Calibri" panose="020F0502020204030204" pitchFamily="34" charset="0"/>
              </a:rPr>
              <a:t>What assumptions do you make about previous experience, and how does it connect?</a:t>
            </a:r>
          </a:p>
          <a:p>
            <a:pPr marL="259080" lvl="1" indent="-129540">
              <a:lnSpc>
                <a:spcPts val="1788"/>
              </a:lnSpc>
              <a:buFont typeface="Arial"/>
              <a:buChar char="•"/>
            </a:pPr>
            <a:r>
              <a:rPr lang="en-US" sz="1400" dirty="0">
                <a:solidFill>
                  <a:srgbClr val="000000"/>
                </a:solidFill>
                <a:latin typeface="Coco Gothic" panose="020B0604020202020204" charset="0"/>
                <a:cs typeface="Calibri" panose="020F0502020204030204" pitchFamily="34" charset="0"/>
              </a:rPr>
              <a:t>What does this concept contribute to future mathematical learning?</a:t>
            </a:r>
          </a:p>
          <a:p>
            <a:pPr marL="259080" lvl="1" indent="-129540">
              <a:lnSpc>
                <a:spcPts val="1788"/>
              </a:lnSpc>
              <a:buFont typeface="Arial"/>
              <a:buChar char="•"/>
            </a:pPr>
            <a:r>
              <a:rPr lang="en-US" sz="1400" dirty="0">
                <a:solidFill>
                  <a:srgbClr val="000000"/>
                </a:solidFill>
                <a:latin typeface="Coco Gothic" panose="020B0604020202020204" charset="0"/>
                <a:cs typeface="Calibri" panose="020F0502020204030204" pitchFamily="34" charset="0"/>
              </a:rPr>
              <a:t>What are the associated underlying meanings</a:t>
            </a:r>
          </a:p>
          <a:p>
            <a:pPr marL="259080" lvl="1" indent="-129540">
              <a:lnSpc>
                <a:spcPts val="1788"/>
              </a:lnSpc>
              <a:buFont typeface="Arial"/>
              <a:buChar char="•"/>
            </a:pPr>
            <a:r>
              <a:rPr lang="en-US" sz="1400" dirty="0">
                <a:solidFill>
                  <a:srgbClr val="000000"/>
                </a:solidFill>
                <a:latin typeface="Coco Gothic" panose="020B0604020202020204" charset="0"/>
                <a:cs typeface="Calibri" panose="020F0502020204030204" pitchFamily="34" charset="0"/>
              </a:rPr>
              <a:t>What is interesting about this concept?</a:t>
            </a:r>
          </a:p>
          <a:p>
            <a:pPr marL="259080" lvl="1" indent="-129540">
              <a:lnSpc>
                <a:spcPts val="1788"/>
              </a:lnSpc>
              <a:buFont typeface="Arial"/>
              <a:buChar char="•"/>
            </a:pPr>
            <a:r>
              <a:rPr lang="en-US" sz="1400" dirty="0">
                <a:solidFill>
                  <a:srgbClr val="000000"/>
                </a:solidFill>
                <a:latin typeface="Coco Gothic" panose="020B0604020202020204" charset="0"/>
                <a:cs typeface="Calibri" panose="020F0502020204030204" pitchFamily="34" charset="0"/>
              </a:rPr>
              <a:t>What starting example would you use and why?</a:t>
            </a:r>
          </a:p>
          <a:p>
            <a:pPr marL="259080" lvl="1" indent="-129540">
              <a:lnSpc>
                <a:spcPts val="1788"/>
              </a:lnSpc>
              <a:buFont typeface="Arial"/>
              <a:buChar char="•"/>
            </a:pPr>
            <a:r>
              <a:rPr lang="en-US" sz="1400" dirty="0">
                <a:solidFill>
                  <a:srgbClr val="000000"/>
                </a:solidFill>
                <a:latin typeface="Coco Gothic" panose="020B0604020202020204" charset="0"/>
                <a:cs typeface="Calibri" panose="020F0502020204030204" pitchFamily="34" charset="0"/>
              </a:rPr>
              <a:t>What similar non-examples might you introduce?</a:t>
            </a:r>
          </a:p>
          <a:p>
            <a:pPr marL="259080" lvl="1" indent="-129540">
              <a:lnSpc>
                <a:spcPts val="1788"/>
              </a:lnSpc>
              <a:buFont typeface="Arial"/>
              <a:buChar char="•"/>
            </a:pPr>
            <a:r>
              <a:rPr lang="en-US" sz="1400" dirty="0">
                <a:solidFill>
                  <a:srgbClr val="000000"/>
                </a:solidFill>
                <a:latin typeface="Coco Gothic" panose="020B0604020202020204" charset="0"/>
                <a:cs typeface="Calibri" panose="020F0502020204030204" pitchFamily="34" charset="0"/>
              </a:rPr>
              <a:t>What representations would you use and in what order?</a:t>
            </a:r>
          </a:p>
          <a:p>
            <a:pPr>
              <a:lnSpc>
                <a:spcPts val="1788"/>
              </a:lnSpc>
            </a:pPr>
            <a:endParaRPr lang="en-US" sz="1400" dirty="0">
              <a:solidFill>
                <a:srgbClr val="000000"/>
              </a:solidFill>
              <a:latin typeface="Coco Gothic" panose="020B0604020202020204" charset="0"/>
              <a:cs typeface="Calibri" panose="020F0502020204030204" pitchFamily="34" charset="0"/>
            </a:endParaRPr>
          </a:p>
          <a:p>
            <a:pPr marL="0" lvl="0" indent="0" algn="l">
              <a:lnSpc>
                <a:spcPts val="1788"/>
              </a:lnSpc>
            </a:pPr>
            <a:r>
              <a:rPr lang="en-US" sz="1400" dirty="0">
                <a:solidFill>
                  <a:srgbClr val="000000"/>
                </a:solidFill>
                <a:latin typeface="Coco Gothic" panose="020B0604020202020204" charset="0"/>
                <a:cs typeface="Calibri" panose="020F0502020204030204" pitchFamily="34" charset="0"/>
              </a:rPr>
              <a:t>It is important for new teachers to understand that learners will have constructed their own meanings from multiple experiences and, whereas teachers may have one embracing concept that suits most of these conceptualisations, learners are likely to have many conceptualisations that ‘feel’ as if they are different things. </a:t>
            </a:r>
          </a:p>
        </p:txBody>
      </p:sp>
    </p:spTree>
    <p:extLst>
      <p:ext uri="{BB962C8B-B14F-4D97-AF65-F5344CB8AC3E}">
        <p14:creationId xmlns:p14="http://schemas.microsoft.com/office/powerpoint/2010/main" val="18075552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65100" y="806450"/>
            <a:ext cx="10286085" cy="6090882"/>
            <a:chOff x="0" y="0"/>
            <a:chExt cx="17472695" cy="10346417"/>
          </a:xfrm>
        </p:grpSpPr>
        <p:sp>
          <p:nvSpPr>
            <p:cNvPr id="4" name="Freeform 4"/>
            <p:cNvSpPr/>
            <p:nvPr/>
          </p:nvSpPr>
          <p:spPr>
            <a:xfrm>
              <a:off x="-12700" y="-12700"/>
              <a:ext cx="17498095" cy="10371817"/>
            </a:xfrm>
            <a:custGeom>
              <a:avLst/>
              <a:gdLst/>
              <a:ahLst/>
              <a:cxnLst/>
              <a:rect l="l" t="t" r="r" b="b"/>
              <a:pathLst>
                <a:path w="17498095" h="10371817">
                  <a:moveTo>
                    <a:pt x="16635764" y="0"/>
                  </a:moveTo>
                  <a:lnTo>
                    <a:pt x="862330" y="0"/>
                  </a:lnTo>
                  <a:cubicBezTo>
                    <a:pt x="389890" y="0"/>
                    <a:pt x="0" y="389890"/>
                    <a:pt x="0" y="862330"/>
                  </a:cubicBezTo>
                  <a:lnTo>
                    <a:pt x="0" y="9509487"/>
                  </a:lnTo>
                  <a:cubicBezTo>
                    <a:pt x="0" y="9981927"/>
                    <a:pt x="389890" y="10371817"/>
                    <a:pt x="862330" y="10371817"/>
                  </a:cubicBezTo>
                  <a:lnTo>
                    <a:pt x="16635764" y="10371817"/>
                  </a:lnTo>
                  <a:cubicBezTo>
                    <a:pt x="17108205" y="10371817"/>
                    <a:pt x="17498095" y="9981927"/>
                    <a:pt x="17498095" y="9509487"/>
                  </a:cubicBezTo>
                  <a:lnTo>
                    <a:pt x="17498095" y="862330"/>
                  </a:lnTo>
                  <a:cubicBezTo>
                    <a:pt x="17498095" y="389890"/>
                    <a:pt x="17108204" y="0"/>
                    <a:pt x="16635764" y="0"/>
                  </a:cubicBezTo>
                  <a:close/>
                  <a:moveTo>
                    <a:pt x="17307595" y="927100"/>
                  </a:moveTo>
                  <a:lnTo>
                    <a:pt x="17307595" y="9509487"/>
                  </a:lnTo>
                  <a:cubicBezTo>
                    <a:pt x="17307595" y="9876517"/>
                    <a:pt x="17002795" y="10181317"/>
                    <a:pt x="16635764" y="10181317"/>
                  </a:cubicBezTo>
                  <a:lnTo>
                    <a:pt x="862330" y="10181317"/>
                  </a:lnTo>
                  <a:cubicBezTo>
                    <a:pt x="495300" y="10181317"/>
                    <a:pt x="190500" y="9876517"/>
                    <a:pt x="190500" y="950948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5" name="Group 5"/>
          <p:cNvGrpSpPr/>
          <p:nvPr/>
        </p:nvGrpSpPr>
        <p:grpSpPr>
          <a:xfrm>
            <a:off x="88900" y="806450"/>
            <a:ext cx="9999400" cy="653931"/>
            <a:chOff x="0" y="0"/>
            <a:chExt cx="3583559" cy="234354"/>
          </a:xfrm>
        </p:grpSpPr>
        <p:sp>
          <p:nvSpPr>
            <p:cNvPr id="6" name="Freeform 6"/>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9" name="Group 9"/>
          <p:cNvGrpSpPr/>
          <p:nvPr/>
        </p:nvGrpSpPr>
        <p:grpSpPr>
          <a:xfrm>
            <a:off x="121424" y="705062"/>
            <a:ext cx="9750483" cy="710989"/>
            <a:chOff x="0" y="-28575"/>
            <a:chExt cx="3494353" cy="254802"/>
          </a:xfrm>
        </p:grpSpPr>
        <p:sp>
          <p:nvSpPr>
            <p:cNvPr id="10" name="Freeform 10"/>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1" name="TextBox 11"/>
            <p:cNvSpPr txBox="1"/>
            <p:nvPr/>
          </p:nvSpPr>
          <p:spPr>
            <a:xfrm>
              <a:off x="0" y="-28575"/>
              <a:ext cx="3456506" cy="254802"/>
            </a:xfrm>
            <a:prstGeom prst="rect">
              <a:avLst/>
            </a:prstGeom>
          </p:spPr>
          <p:txBody>
            <a:bodyPr lIns="63500" tIns="63500" rIns="63500" bIns="63500" rtlCol="0" anchor="ctr"/>
            <a:lstStyle/>
            <a:p>
              <a:pPr>
                <a:lnSpc>
                  <a:spcPts val="2660"/>
                </a:lnSpc>
              </a:pPr>
              <a:r>
                <a:rPr lang="en-US" sz="1900" spc="119" dirty="0">
                  <a:solidFill>
                    <a:srgbClr val="FFFFFF"/>
                  </a:solidFill>
                  <a:latin typeface="Century Gothic"/>
                </a:rPr>
                <a:t>  Concept study by comparing resources</a:t>
              </a:r>
            </a:p>
          </p:txBody>
        </p:sp>
      </p:grpSp>
      <p:graphicFrame>
        <p:nvGraphicFramePr>
          <p:cNvPr id="12" name="Table 12"/>
          <p:cNvGraphicFramePr>
            <a:graphicFrameLocks noGrp="1"/>
          </p:cNvGraphicFramePr>
          <p:nvPr>
            <p:extLst>
              <p:ext uri="{D42A27DB-BD31-4B8C-83A1-F6EECF244321}">
                <p14:modId xmlns:p14="http://schemas.microsoft.com/office/powerpoint/2010/main" val="520947601"/>
              </p:ext>
            </p:extLst>
          </p:nvPr>
        </p:nvGraphicFramePr>
        <p:xfrm>
          <a:off x="389871" y="1663238"/>
          <a:ext cx="7700806" cy="1676400"/>
        </p:xfrm>
        <a:graphic>
          <a:graphicData uri="http://schemas.openxmlformats.org/drawingml/2006/table">
            <a:tbl>
              <a:tblPr/>
              <a:tblGrid>
                <a:gridCol w="266495">
                  <a:extLst>
                    <a:ext uri="{9D8B030D-6E8A-4147-A177-3AD203B41FA5}">
                      <a16:colId xmlns:a16="http://schemas.microsoft.com/office/drawing/2014/main" val="20000"/>
                    </a:ext>
                  </a:extLst>
                </a:gridCol>
                <a:gridCol w="7434311">
                  <a:extLst>
                    <a:ext uri="{9D8B030D-6E8A-4147-A177-3AD203B41FA5}">
                      <a16:colId xmlns:a16="http://schemas.microsoft.com/office/drawing/2014/main" val="20001"/>
                    </a:ext>
                  </a:extLst>
                </a:gridCol>
              </a:tblGrid>
              <a:tr h="291527">
                <a:tc gridSpan="2">
                  <a:txBody>
                    <a:bodyPr/>
                    <a:lstStyle/>
                    <a:p>
                      <a:pPr algn="l">
                        <a:defRPr/>
                      </a:pPr>
                      <a:r>
                        <a:rPr lang="en-US" sz="1400" dirty="0">
                          <a:solidFill>
                            <a:srgbClr val="000000"/>
                          </a:solidFill>
                          <a:latin typeface="Coco Gothic" panose="020B0604020202020204" charset="0"/>
                        </a:rPr>
                        <a:t>Collect examples from several textbooks/ online resources/ school-based materials etc. that aim to ‘teach’ a concept and compare them:</a:t>
                      </a:r>
                      <a:endParaRPr lang="en-US" sz="1400" dirty="0">
                        <a:latin typeface="Coco Gothic" panose="020B0604020202020204" charset="0"/>
                      </a:endParaRPr>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FBE5D6"/>
                      </a:solidFill>
                      <a:prstDash val="solid"/>
                      <a:round/>
                      <a:headEnd type="none" w="med" len="med"/>
                      <a:tailEnd type="none" w="med" len="med"/>
                    </a:lnB>
                    <a:solidFill>
                      <a:srgbClr val="FBE5D6"/>
                    </a:solidFill>
                  </a:tcPr>
                </a:tc>
                <a:tc hMerge="1">
                  <a:txBody>
                    <a:bodyPr/>
                    <a:lstStyle/>
                    <a:p>
                      <a:pPr algn="l">
                        <a:defRPr/>
                      </a:pPr>
                      <a:r>
                        <a:rPr lang="en-US" sz="1062">
                          <a:solidFill>
                            <a:srgbClr val="000000"/>
                          </a:solidFill>
                          <a:latin typeface="Calibri 1"/>
                        </a:rPr>
                        <a:t>Collect examples from several textbooks/ online resources/ school-based materials etc. that aim to ‘teach’ a concept and compare them:</a:t>
                      </a:r>
                      <a:endParaRPr lang="en-US" sz="1100"/>
                    </a:p>
                  </a:txBody>
                  <a:tcPr>
                    <a:lnL w="28575" cap="flat" cmpd="sng" algn="ctr">
                      <a:solidFill>
                        <a:srgbClr val="C55A11"/>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C55A11"/>
                      </a:solidFill>
                      <a:prstDash val="solid"/>
                      <a:round/>
                      <a:headEnd type="none" w="med" len="med"/>
                      <a:tailEnd type="none" w="med" len="med"/>
                    </a:lnT>
                    <a:lnB w="28575" cap="flat" cmpd="sng" algn="ctr">
                      <a:solidFill>
                        <a:srgbClr val="FBE5D6"/>
                      </a:solidFill>
                      <a:prstDash val="solid"/>
                      <a:round/>
                      <a:headEnd type="none" w="med" len="med"/>
                      <a:tailEnd type="none" w="med" len="med"/>
                    </a:lnB>
                    <a:solidFill>
                      <a:srgbClr val="FBE5D6"/>
                    </a:solidFill>
                  </a:tcPr>
                </a:tc>
                <a:extLst>
                  <a:ext uri="{0D108BD9-81ED-4DB2-BD59-A6C34878D82A}">
                    <a16:rowId xmlns:a16="http://schemas.microsoft.com/office/drawing/2014/main" val="10000"/>
                  </a:ext>
                </a:extLst>
              </a:tr>
              <a:tr h="1150436">
                <a:tc>
                  <a:txBody>
                    <a:bodyPr/>
                    <a:lstStyle/>
                    <a:p>
                      <a:endParaRPr lang="en-US" sz="1400" dirty="0">
                        <a:latin typeface="Coco Gothic" panose="020B0604020202020204" charset="0"/>
                      </a:endParaRPr>
                    </a:p>
                  </a:txBody>
                  <a:tcPr>
                    <a:lnL w="28575" cap="flat" cmpd="sng" algn="ctr">
                      <a:solidFill>
                        <a:srgbClr val="C55A11"/>
                      </a:solidFill>
                      <a:prstDash val="solid"/>
                      <a:round/>
                      <a:headEnd type="none" w="med" len="med"/>
                      <a:tailEnd type="none" w="med" len="med"/>
                    </a:lnL>
                    <a:lnR w="28575" cap="flat" cmpd="sng" algn="ctr">
                      <a:solidFill>
                        <a:srgbClr val="FBE5D6"/>
                      </a:solidFill>
                      <a:prstDash val="solid"/>
                      <a:round/>
                      <a:headEnd type="none" w="med" len="med"/>
                      <a:tailEnd type="none" w="med" len="med"/>
                    </a:lnR>
                    <a:lnT w="28575" cap="flat" cmpd="sng" algn="ctr">
                      <a:solidFill>
                        <a:srgbClr val="FBE5D6"/>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tc>
                  <a:txBody>
                    <a:bodyPr/>
                    <a:lstStyle/>
                    <a:p>
                      <a:pPr algn="l">
                        <a:defRPr/>
                      </a:pPr>
                      <a:r>
                        <a:rPr lang="en-US" sz="1400" dirty="0">
                          <a:latin typeface="Coco Gothic" panose="020B0604020202020204" charset="0"/>
                        </a:rPr>
                        <a:t>Use of images</a:t>
                      </a:r>
                    </a:p>
                    <a:p>
                      <a:r>
                        <a:rPr lang="en-US" sz="1400" dirty="0">
                          <a:latin typeface="Coco Gothic" panose="020B0604020202020204" charset="0"/>
                        </a:rPr>
                        <a:t>Use of language</a:t>
                      </a:r>
                    </a:p>
                    <a:p>
                      <a:r>
                        <a:rPr lang="en-US" sz="1400" dirty="0">
                          <a:latin typeface="Coco Gothic" panose="020B0604020202020204" charset="0"/>
                        </a:rPr>
                        <a:t>Choice and layout of examples, worked examples, questions etc.</a:t>
                      </a:r>
                    </a:p>
                    <a:p>
                      <a:r>
                        <a:rPr lang="en-US" sz="1400" dirty="0">
                          <a:latin typeface="Coco Gothic" panose="020B0604020202020204" charset="0"/>
                        </a:rPr>
                        <a:t>Choice of contexts</a:t>
                      </a:r>
                    </a:p>
                    <a:p>
                      <a:r>
                        <a:rPr lang="en-US" sz="1400" dirty="0">
                          <a:solidFill>
                            <a:srgbClr val="000000"/>
                          </a:solidFill>
                          <a:latin typeface="Coco Gothic" panose="020B0604020202020204" charset="0"/>
                        </a:rPr>
                        <a:t>Imagine what the intended conceptual steps might be from these considerations</a:t>
                      </a:r>
                    </a:p>
                  </a:txBody>
                  <a:tcPr>
                    <a:lnL w="28575" cap="flat" cmpd="sng" algn="ctr">
                      <a:solidFill>
                        <a:srgbClr val="FBE5D6"/>
                      </a:solidFill>
                      <a:prstDash val="solid"/>
                      <a:round/>
                      <a:headEnd type="none" w="med" len="med"/>
                      <a:tailEnd type="none" w="med" len="med"/>
                    </a:lnL>
                    <a:lnR w="28575" cap="flat" cmpd="sng" algn="ctr">
                      <a:solidFill>
                        <a:srgbClr val="C55A11"/>
                      </a:solidFill>
                      <a:prstDash val="solid"/>
                      <a:round/>
                      <a:headEnd type="none" w="med" len="med"/>
                      <a:tailEnd type="none" w="med" len="med"/>
                    </a:lnR>
                    <a:lnT w="28575" cap="flat" cmpd="sng" algn="ctr">
                      <a:solidFill>
                        <a:srgbClr val="FBE5D6"/>
                      </a:solidFill>
                      <a:prstDash val="solid"/>
                      <a:round/>
                      <a:headEnd type="none" w="med" len="med"/>
                      <a:tailEnd type="none" w="med" len="med"/>
                    </a:lnT>
                    <a:lnB w="28575" cap="flat" cmpd="sng" algn="ctr">
                      <a:solidFill>
                        <a:srgbClr val="C55A11"/>
                      </a:solidFill>
                      <a:prstDash val="solid"/>
                      <a:round/>
                      <a:headEnd type="none" w="med" len="med"/>
                      <a:tailEnd type="none" w="med" len="med"/>
                    </a:lnB>
                    <a:solidFill>
                      <a:srgbClr val="FBE5D6"/>
                    </a:solidFill>
                  </a:tcPr>
                </a:tc>
                <a:extLst>
                  <a:ext uri="{0D108BD9-81ED-4DB2-BD59-A6C34878D82A}">
                    <a16:rowId xmlns:a16="http://schemas.microsoft.com/office/drawing/2014/main" val="10001"/>
                  </a:ext>
                </a:extLst>
              </a:tr>
            </a:tbl>
          </a:graphicData>
        </a:graphic>
      </p:graphicFrame>
      <p:sp>
        <p:nvSpPr>
          <p:cNvPr id="13" name="TextBox 13"/>
          <p:cNvSpPr txBox="1"/>
          <p:nvPr/>
        </p:nvSpPr>
        <p:spPr>
          <a:xfrm>
            <a:off x="393700" y="3397250"/>
            <a:ext cx="9749191" cy="2522101"/>
          </a:xfrm>
          <a:prstGeom prst="rect">
            <a:avLst/>
          </a:prstGeom>
        </p:spPr>
        <p:txBody>
          <a:bodyPr lIns="0" tIns="0" rIns="0" bIns="0" rtlCol="0" anchor="t">
            <a:spAutoFit/>
          </a:bodyPr>
          <a:lstStyle/>
          <a:p>
            <a:pPr>
              <a:lnSpc>
                <a:spcPts val="1788"/>
              </a:lnSpc>
            </a:pPr>
            <a:r>
              <a:rPr lang="en-US" sz="1400" dirty="0">
                <a:solidFill>
                  <a:srgbClr val="000000"/>
                </a:solidFill>
                <a:latin typeface="Coco Gothic" panose="020B0604020202020204" charset="0"/>
                <a:cs typeface="Calibri" panose="020F0502020204030204" pitchFamily="34" charset="0"/>
              </a:rPr>
              <a:t>This can work well if you compare an older textbook, particularly one they may have used when they were at school, to more recent textbooks or resource banks, such as one of the websites that focus on different versions of mastery.</a:t>
            </a:r>
          </a:p>
          <a:p>
            <a:pPr>
              <a:lnSpc>
                <a:spcPts val="1788"/>
              </a:lnSpc>
            </a:pPr>
            <a:endParaRPr lang="en-US" sz="1400" dirty="0">
              <a:solidFill>
                <a:srgbClr val="000000"/>
              </a:solidFill>
              <a:latin typeface="Coco Gothic" panose="020B0604020202020204" charset="0"/>
              <a:cs typeface="Calibri" panose="020F0502020204030204" pitchFamily="34" charset="0"/>
            </a:endParaRPr>
          </a:p>
          <a:p>
            <a:pPr>
              <a:lnSpc>
                <a:spcPts val="1788"/>
              </a:lnSpc>
            </a:pPr>
            <a:r>
              <a:rPr lang="en-US" sz="1400" dirty="0">
                <a:solidFill>
                  <a:srgbClr val="000000"/>
                </a:solidFill>
                <a:latin typeface="Coco Gothic" panose="020B0604020202020204" charset="0"/>
                <a:cs typeface="Calibri" panose="020F0502020204030204" pitchFamily="34" charset="0"/>
              </a:rPr>
              <a:t>In the discussions that follow it is likely that the mind-maps will be extended and become more complex, although the discussion will always go in directions that depend on novice knowledge and perspectives. Here are some possible further questions:</a:t>
            </a:r>
          </a:p>
          <a:p>
            <a:pPr marL="259080" lvl="1" indent="-129540">
              <a:lnSpc>
                <a:spcPts val="1788"/>
              </a:lnSpc>
              <a:buFont typeface="Arial"/>
              <a:buChar char="•"/>
            </a:pPr>
            <a:r>
              <a:rPr lang="en-US" sz="1400" dirty="0">
                <a:solidFill>
                  <a:srgbClr val="000000"/>
                </a:solidFill>
                <a:latin typeface="Coco Gothic" panose="020B0604020202020204" charset="0"/>
                <a:cs typeface="Calibri" panose="020F0502020204030204" pitchFamily="34" charset="0"/>
              </a:rPr>
              <a:t>Cluster similar ideas together – maybe in a new map</a:t>
            </a:r>
          </a:p>
          <a:p>
            <a:pPr marL="259080" lvl="1" indent="-129540">
              <a:lnSpc>
                <a:spcPts val="1788"/>
              </a:lnSpc>
              <a:buFont typeface="Arial"/>
              <a:buChar char="•"/>
            </a:pPr>
            <a:r>
              <a:rPr lang="en-US" sz="1400" dirty="0">
                <a:solidFill>
                  <a:srgbClr val="000000"/>
                </a:solidFill>
                <a:latin typeface="Coco Gothic" panose="020B0604020202020204" charset="0"/>
                <a:cs typeface="Calibri" panose="020F0502020204030204" pitchFamily="34" charset="0"/>
              </a:rPr>
              <a:t>How do these different clusters relate past and future learning?</a:t>
            </a:r>
          </a:p>
          <a:p>
            <a:pPr marL="259080" lvl="1" indent="-129540">
              <a:lnSpc>
                <a:spcPts val="1788"/>
              </a:lnSpc>
              <a:buFont typeface="Arial"/>
              <a:buChar char="•"/>
            </a:pPr>
            <a:r>
              <a:rPr lang="en-US" sz="1400" dirty="0">
                <a:solidFill>
                  <a:srgbClr val="000000"/>
                </a:solidFill>
                <a:latin typeface="Coco Gothic" panose="020B0604020202020204" charset="0"/>
                <a:cs typeface="Calibri" panose="020F0502020204030204" pitchFamily="34" charset="0"/>
              </a:rPr>
              <a:t>Is there one conceptual idea that encapsulates measurement across the whole of mathematics?</a:t>
            </a:r>
          </a:p>
          <a:p>
            <a:pPr marL="259080" lvl="1" indent="-129540">
              <a:lnSpc>
                <a:spcPts val="1788"/>
              </a:lnSpc>
              <a:buFont typeface="Arial"/>
              <a:buChar char="•"/>
            </a:pPr>
            <a:r>
              <a:rPr lang="en-US" sz="1400" dirty="0">
                <a:solidFill>
                  <a:srgbClr val="000000"/>
                </a:solidFill>
                <a:latin typeface="Coco Gothic" panose="020B0604020202020204" charset="0"/>
                <a:cs typeface="Calibri" panose="020F0502020204030204" pitchFamily="34" charset="0"/>
              </a:rPr>
              <a:t>What are the implications for teaching measurement? </a:t>
            </a:r>
          </a:p>
          <a:p>
            <a:pPr marL="0" lvl="0" indent="0" algn="l">
              <a:lnSpc>
                <a:spcPts val="1788"/>
              </a:lnSpc>
            </a:pPr>
            <a:endParaRPr lang="en-US" sz="1200" dirty="0">
              <a:solidFill>
                <a:srgbClr val="000000"/>
              </a:solidFill>
              <a:latin typeface="Calibri" panose="020F0502020204030204" pitchFamily="34" charset="0"/>
              <a:cs typeface="Calibri" panose="020F0502020204030204" pitchFamily="34" charset="0"/>
            </a:endParaRPr>
          </a:p>
        </p:txBody>
      </p:sp>
      <p:sp>
        <p:nvSpPr>
          <p:cNvPr id="14" name="TextBox 14"/>
          <p:cNvSpPr txBox="1"/>
          <p:nvPr/>
        </p:nvSpPr>
        <p:spPr>
          <a:xfrm>
            <a:off x="389871" y="1403386"/>
            <a:ext cx="709455" cy="222504"/>
          </a:xfrm>
          <a:prstGeom prst="rect">
            <a:avLst/>
          </a:prstGeom>
        </p:spPr>
        <p:txBody>
          <a:bodyPr lIns="0" tIns="0" rIns="0" bIns="0" rtlCol="0" anchor="t">
            <a:spAutoFit/>
          </a:bodyPr>
          <a:lstStyle/>
          <a:p>
            <a:pPr marL="0" lvl="0" indent="0" algn="l">
              <a:lnSpc>
                <a:spcPts val="1788"/>
              </a:lnSpc>
            </a:pPr>
            <a:r>
              <a:rPr lang="en-US" sz="1400" dirty="0">
                <a:solidFill>
                  <a:srgbClr val="000000"/>
                </a:solidFill>
                <a:latin typeface="Coco Gothic" panose="020B0604020202020204" charset="0"/>
              </a:rPr>
              <a:t>Then:</a:t>
            </a:r>
          </a:p>
        </p:txBody>
      </p:sp>
      <p:sp>
        <p:nvSpPr>
          <p:cNvPr id="15" name="TextBox 15"/>
          <p:cNvSpPr txBox="1"/>
          <p:nvPr/>
        </p:nvSpPr>
        <p:spPr>
          <a:xfrm>
            <a:off x="393700" y="5683250"/>
            <a:ext cx="9749191" cy="1025922"/>
          </a:xfrm>
          <a:prstGeom prst="rect">
            <a:avLst/>
          </a:prstGeom>
        </p:spPr>
        <p:txBody>
          <a:bodyPr lIns="0" tIns="0" rIns="0" bIns="0" rtlCol="0" anchor="t">
            <a:spAutoFit/>
          </a:bodyPr>
          <a:lstStyle/>
          <a:p>
            <a:pPr marL="0" lvl="0" indent="0" algn="l">
              <a:lnSpc>
                <a:spcPts val="1639"/>
              </a:lnSpc>
              <a:spcBef>
                <a:spcPct val="0"/>
              </a:spcBef>
            </a:pPr>
            <a:r>
              <a:rPr lang="en-US" sz="1400" u="none" dirty="0">
                <a:solidFill>
                  <a:srgbClr val="932444"/>
                </a:solidFill>
                <a:latin typeface="Coco Gothic" panose="020B0604020202020204" charset="0"/>
              </a:rPr>
              <a:t>In the following video Brent Davis describes 5 layers of the task of ‘concept study’. Note that he is talking about a sustained process with several teachers across key stages rather than the one-to-one conversations you might be having with novice teachers.  Nevertheless, this video is worth watching as it shows the importance of doing some fundamental thinking about concepts </a:t>
            </a:r>
            <a:r>
              <a:rPr lang="en-US" sz="1400" i="1" u="none" dirty="0">
                <a:solidFill>
                  <a:srgbClr val="932444"/>
                </a:solidFill>
                <a:latin typeface="Coco Gothic" panose="020B0604020202020204" charset="0"/>
              </a:rPr>
              <a:t>as they might appear to learners.</a:t>
            </a:r>
          </a:p>
          <a:p>
            <a:pPr marL="0" lvl="0" indent="0" algn="l">
              <a:lnSpc>
                <a:spcPts val="1639"/>
              </a:lnSpc>
              <a:spcBef>
                <a:spcPct val="0"/>
              </a:spcBef>
            </a:pPr>
            <a:r>
              <a:rPr lang="en-US" sz="1400" u="none" dirty="0">
                <a:solidFill>
                  <a:srgbClr val="932444"/>
                </a:solidFill>
                <a:latin typeface="Coco Gothic" panose="020B0604020202020204" charset="0"/>
              </a:rPr>
              <a:t>http://www.birs.ca/events/2015/5-day-workshops/15w5151/videos/watch/201508310930-Davis.html.</a:t>
            </a:r>
          </a:p>
        </p:txBody>
      </p:sp>
    </p:spTree>
    <p:extLst>
      <p:ext uri="{BB962C8B-B14F-4D97-AF65-F5344CB8AC3E}">
        <p14:creationId xmlns:p14="http://schemas.microsoft.com/office/powerpoint/2010/main" val="710273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866182"/>
            <a:ext cx="10286085" cy="5865993"/>
            <a:chOff x="0" y="0"/>
            <a:chExt cx="17472695" cy="9964403"/>
          </a:xfrm>
        </p:grpSpPr>
        <p:sp>
          <p:nvSpPr>
            <p:cNvPr id="3" name="Freeform 3"/>
            <p:cNvSpPr/>
            <p:nvPr/>
          </p:nvSpPr>
          <p:spPr>
            <a:xfrm>
              <a:off x="-12700" y="-12700"/>
              <a:ext cx="17498095" cy="9989803"/>
            </a:xfrm>
            <a:custGeom>
              <a:avLst/>
              <a:gdLst/>
              <a:ahLst/>
              <a:cxnLst/>
              <a:rect l="l" t="t" r="r" b="b"/>
              <a:pathLst>
                <a:path w="17498095" h="9989803">
                  <a:moveTo>
                    <a:pt x="16635764" y="0"/>
                  </a:moveTo>
                  <a:lnTo>
                    <a:pt x="862330" y="0"/>
                  </a:lnTo>
                  <a:cubicBezTo>
                    <a:pt x="389890" y="0"/>
                    <a:pt x="0" y="389890"/>
                    <a:pt x="0" y="862330"/>
                  </a:cubicBezTo>
                  <a:lnTo>
                    <a:pt x="0" y="9127473"/>
                  </a:lnTo>
                  <a:cubicBezTo>
                    <a:pt x="0" y="9599913"/>
                    <a:pt x="389890" y="9989803"/>
                    <a:pt x="862330" y="9989803"/>
                  </a:cubicBezTo>
                  <a:lnTo>
                    <a:pt x="16635764" y="9989803"/>
                  </a:lnTo>
                  <a:cubicBezTo>
                    <a:pt x="17108205" y="9989803"/>
                    <a:pt x="17498095" y="9599913"/>
                    <a:pt x="17498095" y="9127473"/>
                  </a:cubicBezTo>
                  <a:lnTo>
                    <a:pt x="17498095" y="862330"/>
                  </a:lnTo>
                  <a:cubicBezTo>
                    <a:pt x="17498095" y="389890"/>
                    <a:pt x="17108204" y="0"/>
                    <a:pt x="16635764" y="0"/>
                  </a:cubicBezTo>
                  <a:close/>
                  <a:moveTo>
                    <a:pt x="17307595" y="927100"/>
                  </a:moveTo>
                  <a:lnTo>
                    <a:pt x="17307595" y="9127473"/>
                  </a:lnTo>
                  <a:cubicBezTo>
                    <a:pt x="17307595" y="9494503"/>
                    <a:pt x="17002795" y="9799303"/>
                    <a:pt x="16635764" y="9799303"/>
                  </a:cubicBezTo>
                  <a:lnTo>
                    <a:pt x="862330" y="9799303"/>
                  </a:lnTo>
                  <a:cubicBezTo>
                    <a:pt x="495300" y="9799303"/>
                    <a:pt x="190500" y="9494503"/>
                    <a:pt x="190500" y="9127473"/>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866182"/>
            <a:ext cx="9877977" cy="568260"/>
            <a:chOff x="0" y="0"/>
            <a:chExt cx="3540044" cy="203652"/>
          </a:xfrm>
        </p:grpSpPr>
        <p:sp>
          <p:nvSpPr>
            <p:cNvPr id="5" name="Freeform 5"/>
            <p:cNvSpPr/>
            <p:nvPr/>
          </p:nvSpPr>
          <p:spPr>
            <a:xfrm>
              <a:off x="0" y="0"/>
              <a:ext cx="3540044" cy="203652"/>
            </a:xfrm>
            <a:custGeom>
              <a:avLst/>
              <a:gdLst/>
              <a:ahLst/>
              <a:cxnLst/>
              <a:rect l="l" t="t" r="r" b="b"/>
              <a:pathLst>
                <a:path w="3540044" h="203652">
                  <a:moveTo>
                    <a:pt x="0" y="0"/>
                  </a:moveTo>
                  <a:lnTo>
                    <a:pt x="3540044" y="0"/>
                  </a:lnTo>
                  <a:lnTo>
                    <a:pt x="3540044" y="203652"/>
                  </a:lnTo>
                  <a:lnTo>
                    <a:pt x="0" y="203652"/>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65100" y="730250"/>
            <a:ext cx="9750483" cy="579981"/>
            <a:chOff x="0" y="-38100"/>
            <a:chExt cx="3494353" cy="262469"/>
          </a:xfrm>
        </p:grpSpPr>
        <p:sp>
          <p:nvSpPr>
            <p:cNvPr id="9" name="Freeform 9"/>
            <p:cNvSpPr/>
            <p:nvPr/>
          </p:nvSpPr>
          <p:spPr>
            <a:xfrm>
              <a:off x="0" y="0"/>
              <a:ext cx="3494353" cy="201395"/>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0" y="-38100"/>
              <a:ext cx="2833001" cy="262469"/>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iv   Background</a:t>
              </a:r>
            </a:p>
          </p:txBody>
        </p:sp>
      </p:grpSp>
      <p:sp>
        <p:nvSpPr>
          <p:cNvPr id="11" name="TextBox 11"/>
          <p:cNvSpPr txBox="1"/>
          <p:nvPr/>
        </p:nvSpPr>
        <p:spPr>
          <a:xfrm>
            <a:off x="608120" y="2091156"/>
            <a:ext cx="9477159" cy="4138954"/>
          </a:xfrm>
          <a:prstGeom prst="rect">
            <a:avLst/>
          </a:prstGeom>
        </p:spPr>
        <p:txBody>
          <a:bodyPr lIns="0" tIns="0" rIns="0" bIns="0" rtlCol="0" anchor="t">
            <a:spAutoFit/>
          </a:bodyPr>
          <a:lstStyle/>
          <a:p>
            <a:pPr>
              <a:lnSpc>
                <a:spcPts val="1836"/>
              </a:lnSpc>
            </a:pPr>
            <a:r>
              <a:rPr lang="en-US" sz="1400" dirty="0">
                <a:solidFill>
                  <a:srgbClr val="000000"/>
                </a:solidFill>
                <a:latin typeface="Coco Gothic" panose="020B0604020202020204" charset="0"/>
              </a:rPr>
              <a:t>Our task types focus on mathematics content and concepts, the mathematical knowledge relevant for teaching, </a:t>
            </a:r>
          </a:p>
          <a:p>
            <a:pPr>
              <a:lnSpc>
                <a:spcPts val="1836"/>
              </a:lnSpc>
            </a:pPr>
            <a:endParaRPr lang="en-US" sz="1400" dirty="0">
              <a:solidFill>
                <a:srgbClr val="000000"/>
              </a:solidFill>
              <a:latin typeface="Coco Gothic" panose="020B0604020202020204" charset="0"/>
            </a:endParaRPr>
          </a:p>
          <a:p>
            <a:pPr>
              <a:lnSpc>
                <a:spcPts val="1836"/>
              </a:lnSpc>
            </a:pPr>
            <a:r>
              <a:rPr lang="en-US" sz="1400" dirty="0">
                <a:solidFill>
                  <a:srgbClr val="000000"/>
                </a:solidFill>
                <a:latin typeface="Coco Gothic" panose="020B0604020202020204" charset="0"/>
              </a:rPr>
              <a:t>The </a:t>
            </a:r>
            <a:r>
              <a:rPr lang="en-US" sz="1400" dirty="0">
                <a:solidFill>
                  <a:srgbClr val="000000"/>
                </a:solidFill>
                <a:latin typeface="Coco Gothic" panose="020B0604020202020204" charset="0"/>
                <a:hlinkClick r:id="rId2"/>
              </a:rPr>
              <a:t>Core Content Framework </a:t>
            </a:r>
            <a:r>
              <a:rPr lang="en-US" sz="1400" dirty="0">
                <a:solidFill>
                  <a:srgbClr val="000000"/>
                </a:solidFill>
                <a:latin typeface="Coco Gothic" panose="020B0604020202020204" charset="0"/>
              </a:rPr>
              <a:t>[2] and the </a:t>
            </a:r>
            <a:r>
              <a:rPr lang="en-US" sz="1400" dirty="0">
                <a:solidFill>
                  <a:srgbClr val="000000"/>
                </a:solidFill>
                <a:latin typeface="Coco Gothic" panose="020B0604020202020204" charset="0"/>
                <a:hlinkClick r:id="rId3"/>
              </a:rPr>
              <a:t>Early Career Framework</a:t>
            </a:r>
            <a:r>
              <a:rPr lang="en-US" sz="1400" dirty="0">
                <a:solidFill>
                  <a:srgbClr val="000000"/>
                </a:solidFill>
                <a:latin typeface="Coco Gothic" panose="020B0604020202020204" charset="0"/>
              </a:rPr>
              <a:t> [3] both </a:t>
            </a:r>
            <a:r>
              <a:rPr lang="en-GB" sz="1400" dirty="0">
                <a:solidFill>
                  <a:srgbClr val="000000"/>
                </a:solidFill>
                <a:latin typeface="Coco Gothic" panose="020B0604020202020204" charset="0"/>
              </a:rPr>
              <a:t>emphasise</a:t>
            </a:r>
            <a:r>
              <a:rPr lang="en-US" sz="1400" dirty="0">
                <a:solidFill>
                  <a:srgbClr val="000000"/>
                </a:solidFill>
                <a:latin typeface="Coco Gothic" panose="020B0604020202020204" charset="0"/>
              </a:rPr>
              <a:t> that becoming a teacher develops through guidance from expert colleagues and research, and through practice with feedback from experienced colleagues. But this is not only a matter of following someone else’s rules and guidelines. For ongoing professionalism </a:t>
            </a:r>
            <a:r>
              <a:rPr lang="en-US" sz="1400" b="1" dirty="0">
                <a:solidFill>
                  <a:srgbClr val="000000"/>
                </a:solidFill>
                <a:latin typeface="Coco Gothic" panose="020B0604020202020204" charset="0"/>
              </a:rPr>
              <a:t>novices need to experience how their own mathematical thinking can lead to a coherent approach to mathematical content </a:t>
            </a:r>
            <a:r>
              <a:rPr lang="en-US" sz="1400" dirty="0">
                <a:solidFill>
                  <a:srgbClr val="000000"/>
                </a:solidFill>
                <a:latin typeface="Coco Gothic" panose="020B0604020202020204" charset="0"/>
              </a:rPr>
              <a:t>and have the awareness to continue this in their future teaching lives. </a:t>
            </a:r>
          </a:p>
          <a:p>
            <a:pPr>
              <a:lnSpc>
                <a:spcPts val="1836"/>
              </a:lnSpc>
            </a:pPr>
            <a:endParaRPr lang="en-US" sz="1400" dirty="0">
              <a:solidFill>
                <a:srgbClr val="000000"/>
              </a:solidFill>
              <a:latin typeface="Coco Gothic" panose="020B0604020202020204" charset="0"/>
            </a:endParaRPr>
          </a:p>
          <a:p>
            <a:pPr>
              <a:lnSpc>
                <a:spcPts val="1836"/>
              </a:lnSpc>
            </a:pPr>
            <a:r>
              <a:rPr lang="en-US" sz="1400" dirty="0">
                <a:solidFill>
                  <a:srgbClr val="000000"/>
                </a:solidFill>
                <a:latin typeface="Coco Gothic" panose="020B0604020202020204" charset="0"/>
              </a:rPr>
              <a:t>Nearly all school learners can and should learn mathematics well, within a broad meaning for ‘mastery’ that sees familiarity, flexibility and fluency with mathematical concepts as a progression of ever more complex ideas, often as threads of meaning throughout the curriculum. The National Curriculum for England (NC) has three interwoven aims: fluency with fundamental concepts and methods; mathematical reasoning; and solving routine and non-routine problems. </a:t>
            </a:r>
            <a:r>
              <a:rPr lang="en-US" sz="1400" b="1" dirty="0">
                <a:solidFill>
                  <a:srgbClr val="000000"/>
                </a:solidFill>
                <a:latin typeface="Coco Gothic" panose="020B0604020202020204" charset="0"/>
              </a:rPr>
              <a:t>Some people who come into teaching mathematics have limited experience of some or all three of these aims in their own education. </a:t>
            </a:r>
            <a:r>
              <a:rPr lang="en-US" sz="1400" dirty="0">
                <a:solidFill>
                  <a:srgbClr val="000000"/>
                </a:solidFill>
                <a:latin typeface="Coco Gothic" panose="020B0604020202020204" charset="0"/>
              </a:rPr>
              <a:t>The National Centre for Excellence in the Teaching of Mathematics (NCETM) has identified five Big Ideas towards the aim of mastery for all: Coherence; Representation and Structure; Mathematical Thinking; Variation; Fluency[4]. These ideas are explained on their </a:t>
            </a:r>
            <a:r>
              <a:rPr lang="en-US" sz="1400" dirty="0">
                <a:solidFill>
                  <a:srgbClr val="000000"/>
                </a:solidFill>
                <a:latin typeface="Coco Gothic" panose="020B0604020202020204" charset="0"/>
                <a:hlinkClick r:id="rId4"/>
              </a:rPr>
              <a:t>website</a:t>
            </a:r>
            <a:r>
              <a:rPr lang="en-US" sz="1400" dirty="0">
                <a:solidFill>
                  <a:srgbClr val="000000"/>
                </a:solidFill>
                <a:latin typeface="Coco Gothic" panose="020B0604020202020204" charset="0"/>
              </a:rPr>
              <a:t> and are also addressed in courses run by the MathsHubs network. </a:t>
            </a:r>
          </a:p>
          <a:p>
            <a:pPr>
              <a:lnSpc>
                <a:spcPts val="1836"/>
              </a:lnSpc>
            </a:pPr>
            <a:endParaRPr lang="en-US" sz="1200" dirty="0">
              <a:solidFill>
                <a:srgbClr val="000000"/>
              </a:solidFill>
              <a:latin typeface="Coco Gothic"/>
            </a:endParaRPr>
          </a:p>
        </p:txBody>
      </p:sp>
      <p:sp>
        <p:nvSpPr>
          <p:cNvPr id="13" name="TextBox 13"/>
          <p:cNvSpPr txBox="1"/>
          <p:nvPr/>
        </p:nvSpPr>
        <p:spPr>
          <a:xfrm>
            <a:off x="4170419" y="6765900"/>
            <a:ext cx="6300490" cy="636270"/>
          </a:xfrm>
          <a:prstGeom prst="rect">
            <a:avLst/>
          </a:prstGeom>
        </p:spPr>
        <p:txBody>
          <a:bodyPr lIns="0" tIns="0" rIns="0" bIns="0" rtlCol="0" anchor="t">
            <a:spAutoFit/>
          </a:bodyPr>
          <a:lstStyle/>
          <a:p>
            <a:pPr>
              <a:lnSpc>
                <a:spcPts val="1679"/>
              </a:lnSpc>
            </a:pPr>
            <a:r>
              <a:rPr lang="en-US" sz="1200" dirty="0">
                <a:solidFill>
                  <a:srgbClr val="000000"/>
                </a:solidFill>
                <a:latin typeface="Calibri" panose="020F0502020204030204" pitchFamily="34" charset="0"/>
                <a:cs typeface="Calibri" panose="020F0502020204030204" pitchFamily="34" charset="0"/>
              </a:rPr>
              <a:t>[2] https://www.gov.uk/government/publications/initial-teacher-training-itt-core-content-framework</a:t>
            </a:r>
          </a:p>
          <a:p>
            <a:pPr>
              <a:lnSpc>
                <a:spcPts val="1679"/>
              </a:lnSpc>
            </a:pPr>
            <a:r>
              <a:rPr lang="en-US" sz="1200" dirty="0">
                <a:solidFill>
                  <a:srgbClr val="000000"/>
                </a:solidFill>
                <a:latin typeface="Calibri" panose="020F0502020204030204" pitchFamily="34" charset="0"/>
                <a:cs typeface="Calibri" panose="020F0502020204030204" pitchFamily="34" charset="0"/>
              </a:rPr>
              <a:t>[3] https://www.google.com/search?client=firefox-b-d&amp;q=early+career+framework+2021</a:t>
            </a:r>
          </a:p>
          <a:p>
            <a:pPr>
              <a:lnSpc>
                <a:spcPts val="1679"/>
              </a:lnSpc>
            </a:pPr>
            <a:r>
              <a:rPr lang="en-US" sz="1200" dirty="0">
                <a:solidFill>
                  <a:srgbClr val="000000"/>
                </a:solidFill>
                <a:latin typeface="Calibri" panose="020F0502020204030204" pitchFamily="34" charset="0"/>
                <a:cs typeface="Calibri" panose="020F0502020204030204" pitchFamily="34" charset="0"/>
              </a:rPr>
              <a:t>[4] https://www.ncetm.org.uk/teaching-for-mastery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88900" y="806450"/>
            <a:ext cx="9999400" cy="6096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88900" y="0"/>
            <a:ext cx="9750483" cy="685800"/>
            <a:chOff x="0" y="-28575"/>
            <a:chExt cx="3494353" cy="227493"/>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28575"/>
              <a:ext cx="3483814" cy="22749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Multiplication sort cards (for editable version go </a:t>
              </a:r>
              <a:r>
                <a:rPr lang="en-US" sz="1900" spc="119" dirty="0">
                  <a:solidFill>
                    <a:schemeClr val="bg1"/>
                  </a:solidFill>
                  <a:latin typeface="Century Gothic"/>
                  <a:hlinkClick r:id="rId2">
                    <a:extLst>
                      <a:ext uri="{A12FA001-AC4F-418D-AE19-62706E023703}">
                        <ahyp:hlinkClr xmlns:ahyp="http://schemas.microsoft.com/office/drawing/2018/hyperlinkcolor" val="tx"/>
                      </a:ext>
                    </a:extLst>
                  </a:hlinkClick>
                </a:rPr>
                <a:t>here</a:t>
              </a:r>
              <a:r>
                <a:rPr lang="en-US" sz="1900" spc="119" dirty="0">
                  <a:solidFill>
                    <a:srgbClr val="FFFFFF"/>
                  </a:solidFill>
                  <a:latin typeface="Century Gothic"/>
                </a:rPr>
                <a:t>)</a:t>
              </a:r>
              <a:endParaRPr lang="en-US" sz="1900" b="1" spc="119" dirty="0">
                <a:solidFill>
                  <a:srgbClr val="FFFFFF"/>
                </a:solidFill>
                <a:latin typeface="Century Gothic"/>
              </a:endParaRPr>
            </a:p>
          </p:txBody>
        </p:sp>
      </p:grpSp>
      <p:graphicFrame>
        <p:nvGraphicFramePr>
          <p:cNvPr id="13" name="Table 12">
            <a:extLst>
              <a:ext uri="{FF2B5EF4-FFF2-40B4-BE49-F238E27FC236}">
                <a16:creationId xmlns:a16="http://schemas.microsoft.com/office/drawing/2014/main" id="{C45A9960-7073-59E8-3848-7C02969871FB}"/>
              </a:ext>
            </a:extLst>
          </p:cNvPr>
          <p:cNvGraphicFramePr>
            <a:graphicFrameLocks noGrp="1"/>
          </p:cNvGraphicFramePr>
          <p:nvPr/>
        </p:nvGraphicFramePr>
        <p:xfrm>
          <a:off x="317500" y="1111250"/>
          <a:ext cx="9994900" cy="6216651"/>
        </p:xfrm>
        <a:graphic>
          <a:graphicData uri="http://schemas.openxmlformats.org/drawingml/2006/table">
            <a:tbl>
              <a:tblPr/>
              <a:tblGrid>
                <a:gridCol w="4997450">
                  <a:extLst>
                    <a:ext uri="{9D8B030D-6E8A-4147-A177-3AD203B41FA5}">
                      <a16:colId xmlns:a16="http://schemas.microsoft.com/office/drawing/2014/main" val="3965863148"/>
                    </a:ext>
                  </a:extLst>
                </a:gridCol>
                <a:gridCol w="4997450">
                  <a:extLst>
                    <a:ext uri="{9D8B030D-6E8A-4147-A177-3AD203B41FA5}">
                      <a16:colId xmlns:a16="http://schemas.microsoft.com/office/drawing/2014/main" val="74001891"/>
                    </a:ext>
                  </a:extLst>
                </a:gridCol>
              </a:tblGrid>
              <a:tr h="2072217">
                <a:tc>
                  <a:txBody>
                    <a:bodyPr/>
                    <a:lstStyle/>
                    <a:p>
                      <a:pPr algn="ctr">
                        <a:defRPr/>
                      </a:pPr>
                      <a:r>
                        <a:rPr lang="en-US" sz="6000" dirty="0">
                          <a:solidFill>
                            <a:srgbClr val="000000"/>
                          </a:solidFill>
                          <a:latin typeface="Coco Gothic"/>
                        </a:rPr>
                        <a:t>3 lots of 12</a:t>
                      </a:r>
                      <a:endParaRPr lang="en-US" sz="48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12 lots of 3</a:t>
                      </a:r>
                      <a:endParaRPr lang="en-US" sz="48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2257898"/>
                  </a:ext>
                </a:extLst>
              </a:tr>
              <a:tr h="2072217">
                <a:tc>
                  <a:txBody>
                    <a:bodyPr/>
                    <a:lstStyle/>
                    <a:p>
                      <a:pPr algn="ctr">
                        <a:defRPr/>
                      </a:pPr>
                      <a:r>
                        <a:rPr lang="en-US" sz="6000" dirty="0">
                          <a:solidFill>
                            <a:srgbClr val="000000"/>
                          </a:solidFill>
                          <a:latin typeface="Coco Gothic"/>
                        </a:rPr>
                        <a:t>3 times 12</a:t>
                      </a:r>
                      <a:endParaRPr lang="en-US" sz="48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12 times 3</a:t>
                      </a:r>
                      <a:endParaRPr lang="en-US" sz="48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6053505"/>
                  </a:ext>
                </a:extLst>
              </a:tr>
              <a:tr h="2072217">
                <a:tc>
                  <a:txBody>
                    <a:bodyPr/>
                    <a:lstStyle/>
                    <a:p>
                      <a:pPr algn="ctr">
                        <a:defRPr/>
                      </a:pPr>
                      <a:r>
                        <a:rPr lang="en-US" sz="6000" dirty="0">
                          <a:solidFill>
                            <a:srgbClr val="000000"/>
                          </a:solidFill>
                          <a:latin typeface="Coco Gothic"/>
                        </a:rPr>
                        <a:t>3 multiplied by 12</a:t>
                      </a:r>
                      <a:endParaRPr lang="en-US" sz="48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12 multiplied by 3</a:t>
                      </a:r>
                      <a:endParaRPr lang="en-US" sz="48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3369227"/>
                  </a:ext>
                </a:extLst>
              </a:tr>
            </a:tbl>
          </a:graphicData>
        </a:graphic>
      </p:graphicFrame>
    </p:spTree>
    <p:extLst>
      <p:ext uri="{BB962C8B-B14F-4D97-AF65-F5344CB8AC3E}">
        <p14:creationId xmlns:p14="http://schemas.microsoft.com/office/powerpoint/2010/main" val="10359837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63D7603-C5E4-E4F2-E173-00A674DC9272}"/>
              </a:ext>
            </a:extLst>
          </p:cNvPr>
          <p:cNvGraphicFramePr>
            <a:graphicFrameLocks noGrp="1"/>
          </p:cNvGraphicFramePr>
          <p:nvPr/>
        </p:nvGraphicFramePr>
        <p:xfrm>
          <a:off x="241300" y="730250"/>
          <a:ext cx="10210800" cy="6477000"/>
        </p:xfrm>
        <a:graphic>
          <a:graphicData uri="http://schemas.openxmlformats.org/drawingml/2006/table">
            <a:tbl>
              <a:tblPr/>
              <a:tblGrid>
                <a:gridCol w="5105400">
                  <a:extLst>
                    <a:ext uri="{9D8B030D-6E8A-4147-A177-3AD203B41FA5}">
                      <a16:colId xmlns:a16="http://schemas.microsoft.com/office/drawing/2014/main" val="2095283839"/>
                    </a:ext>
                  </a:extLst>
                </a:gridCol>
                <a:gridCol w="5105400">
                  <a:extLst>
                    <a:ext uri="{9D8B030D-6E8A-4147-A177-3AD203B41FA5}">
                      <a16:colId xmlns:a16="http://schemas.microsoft.com/office/drawing/2014/main" val="3163143888"/>
                    </a:ext>
                  </a:extLst>
                </a:gridCol>
              </a:tblGrid>
              <a:tr h="2159000">
                <a:tc>
                  <a:txBody>
                    <a:bodyPr/>
                    <a:lstStyle/>
                    <a:p>
                      <a:pPr algn="ctr">
                        <a:defRPr/>
                      </a:pPr>
                      <a:r>
                        <a:rPr lang="en-US" sz="6000" dirty="0">
                          <a:solidFill>
                            <a:srgbClr val="000000"/>
                          </a:solidFill>
                          <a:latin typeface="Coco Gothic"/>
                        </a:rPr>
                        <a:t>12, 3 times</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3, 12 times</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836324"/>
                  </a:ext>
                </a:extLst>
              </a:tr>
              <a:tr h="2159000">
                <a:tc>
                  <a:txBody>
                    <a:bodyPr/>
                    <a:lstStyle/>
                    <a:p>
                      <a:pPr algn="ctr">
                        <a:defRPr/>
                      </a:pPr>
                      <a:r>
                        <a:rPr lang="en-US" sz="6000" dirty="0">
                          <a:solidFill>
                            <a:srgbClr val="000000"/>
                          </a:solidFill>
                          <a:latin typeface="Coco Gothic"/>
                        </a:rPr>
                        <a:t>3 (12)</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12 (3)</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355879"/>
                  </a:ext>
                </a:extLst>
              </a:tr>
              <a:tr h="2159000">
                <a:tc>
                  <a:txBody>
                    <a:bodyPr/>
                    <a:lstStyle/>
                    <a:p>
                      <a:pPr algn="ctr">
                        <a:defRPr/>
                      </a:pPr>
                      <a:r>
                        <a:rPr lang="en-US" sz="6000" dirty="0">
                          <a:solidFill>
                            <a:srgbClr val="000000"/>
                          </a:solidFill>
                          <a:latin typeface="Coco Gothic"/>
                        </a:rPr>
                        <a:t>3 x 12</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12 x 3</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7173461"/>
                  </a:ext>
                </a:extLst>
              </a:tr>
            </a:tbl>
          </a:graphicData>
        </a:graphic>
      </p:graphicFrame>
    </p:spTree>
    <p:extLst>
      <p:ext uri="{BB962C8B-B14F-4D97-AF65-F5344CB8AC3E}">
        <p14:creationId xmlns:p14="http://schemas.microsoft.com/office/powerpoint/2010/main" val="1686189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63D7603-C5E4-E4F2-E173-00A674DC9272}"/>
              </a:ext>
            </a:extLst>
          </p:cNvPr>
          <p:cNvGraphicFramePr>
            <a:graphicFrameLocks noGrp="1"/>
          </p:cNvGraphicFramePr>
          <p:nvPr/>
        </p:nvGraphicFramePr>
        <p:xfrm>
          <a:off x="241300" y="730250"/>
          <a:ext cx="10210800" cy="6477000"/>
        </p:xfrm>
        <a:graphic>
          <a:graphicData uri="http://schemas.openxmlformats.org/drawingml/2006/table">
            <a:tbl>
              <a:tblPr/>
              <a:tblGrid>
                <a:gridCol w="5105400">
                  <a:extLst>
                    <a:ext uri="{9D8B030D-6E8A-4147-A177-3AD203B41FA5}">
                      <a16:colId xmlns:a16="http://schemas.microsoft.com/office/drawing/2014/main" val="2095283839"/>
                    </a:ext>
                  </a:extLst>
                </a:gridCol>
                <a:gridCol w="5105400">
                  <a:extLst>
                    <a:ext uri="{9D8B030D-6E8A-4147-A177-3AD203B41FA5}">
                      <a16:colId xmlns:a16="http://schemas.microsoft.com/office/drawing/2014/main" val="3163143888"/>
                    </a:ext>
                  </a:extLst>
                </a:gridCol>
              </a:tblGrid>
              <a:tr h="2159000">
                <a:tc>
                  <a:txBody>
                    <a:bodyPr/>
                    <a:lstStyle/>
                    <a:p>
                      <a:pPr algn="ctr">
                        <a:defRPr/>
                      </a:pPr>
                      <a:r>
                        <a:rPr lang="en-US" sz="6000" dirty="0">
                          <a:solidFill>
                            <a:srgbClr val="000000"/>
                          </a:solidFill>
                          <a:latin typeface="Coco Gothic"/>
                        </a:rPr>
                        <a:t>3 times as much as 12</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12 times as much as 3</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836324"/>
                  </a:ext>
                </a:extLst>
              </a:tr>
              <a:tr h="2159000">
                <a:tc>
                  <a:txBody>
                    <a:bodyPr/>
                    <a:lstStyle/>
                    <a:p>
                      <a:pPr algn="ctr">
                        <a:defRPr/>
                      </a:pPr>
                      <a:r>
                        <a:rPr lang="en-US" sz="6000" dirty="0">
                          <a:solidFill>
                            <a:srgbClr val="000000"/>
                          </a:solidFill>
                          <a:latin typeface="Coco Gothic"/>
                        </a:rPr>
                        <a:t>Product of 3 and 12</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Product of 12 and 3</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355879"/>
                  </a:ext>
                </a:extLst>
              </a:tr>
              <a:tr h="2159000">
                <a:tc>
                  <a:txBody>
                    <a:bodyPr/>
                    <a:lstStyle/>
                    <a:p>
                      <a:pPr algn="ctr">
                        <a:defRPr/>
                      </a:pPr>
                      <a:r>
                        <a:rPr lang="en-US" sz="6000" dirty="0">
                          <a:solidFill>
                            <a:srgbClr val="000000"/>
                          </a:solidFill>
                          <a:latin typeface="Coco Gothic"/>
                        </a:rPr>
                        <a:t>3 by 12</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12 by 3</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7173461"/>
                  </a:ext>
                </a:extLst>
              </a:tr>
            </a:tbl>
          </a:graphicData>
        </a:graphic>
      </p:graphicFrame>
    </p:spTree>
    <p:extLst>
      <p:ext uri="{BB962C8B-B14F-4D97-AF65-F5344CB8AC3E}">
        <p14:creationId xmlns:p14="http://schemas.microsoft.com/office/powerpoint/2010/main" val="28298776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63D7603-C5E4-E4F2-E173-00A674DC9272}"/>
              </a:ext>
            </a:extLst>
          </p:cNvPr>
          <p:cNvGraphicFramePr>
            <a:graphicFrameLocks noGrp="1"/>
          </p:cNvGraphicFramePr>
          <p:nvPr>
            <p:extLst>
              <p:ext uri="{D42A27DB-BD31-4B8C-83A1-F6EECF244321}">
                <p14:modId xmlns:p14="http://schemas.microsoft.com/office/powerpoint/2010/main" val="3245302333"/>
              </p:ext>
            </p:extLst>
          </p:nvPr>
        </p:nvGraphicFramePr>
        <p:xfrm>
          <a:off x="241300" y="730250"/>
          <a:ext cx="10210800" cy="6477000"/>
        </p:xfrm>
        <a:graphic>
          <a:graphicData uri="http://schemas.openxmlformats.org/drawingml/2006/table">
            <a:tbl>
              <a:tblPr/>
              <a:tblGrid>
                <a:gridCol w="5105400">
                  <a:extLst>
                    <a:ext uri="{9D8B030D-6E8A-4147-A177-3AD203B41FA5}">
                      <a16:colId xmlns:a16="http://schemas.microsoft.com/office/drawing/2014/main" val="2095283839"/>
                    </a:ext>
                  </a:extLst>
                </a:gridCol>
                <a:gridCol w="5105400">
                  <a:extLst>
                    <a:ext uri="{9D8B030D-6E8A-4147-A177-3AD203B41FA5}">
                      <a16:colId xmlns:a16="http://schemas.microsoft.com/office/drawing/2014/main" val="3163143888"/>
                    </a:ext>
                  </a:extLst>
                </a:gridCol>
              </a:tblGrid>
              <a:tr h="2159000">
                <a:tc>
                  <a:txBody>
                    <a:bodyPr/>
                    <a:lstStyle/>
                    <a:p>
                      <a:pPr algn="ctr">
                        <a:defRPr/>
                      </a:pPr>
                      <a:r>
                        <a:rPr lang="en-US" sz="6000" dirty="0">
                          <a:solidFill>
                            <a:srgbClr val="000000"/>
                          </a:solidFill>
                          <a:latin typeface="Coco Gothic"/>
                        </a:rPr>
                        <a:t>3 groups of 12</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12 groups of 3</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836324"/>
                  </a:ext>
                </a:extLst>
              </a:tr>
              <a:tr h="2159000">
                <a:tc>
                  <a:txBody>
                    <a:bodyPr/>
                    <a:lstStyle/>
                    <a:p>
                      <a:pPr algn="ctr">
                        <a:defRPr/>
                      </a:pPr>
                      <a:r>
                        <a:rPr lang="en-US" sz="6000" dirty="0">
                          <a:solidFill>
                            <a:srgbClr val="000000"/>
                          </a:solidFill>
                          <a:latin typeface="Coco Gothic"/>
                        </a:rPr>
                        <a:t>3⋅12</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12⋅3</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355879"/>
                  </a:ext>
                </a:extLst>
              </a:tr>
              <a:tr h="2159000">
                <a:tc>
                  <a:txBody>
                    <a:bodyPr/>
                    <a:lstStyle/>
                    <a:p>
                      <a:pPr algn="ctr">
                        <a:defRPr/>
                      </a:pP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530501"/>
                  </a:ext>
                </a:extLst>
              </a:tr>
            </a:tbl>
          </a:graphicData>
        </a:graphic>
      </p:graphicFrame>
    </p:spTree>
    <p:extLst>
      <p:ext uri="{BB962C8B-B14F-4D97-AF65-F5344CB8AC3E}">
        <p14:creationId xmlns:p14="http://schemas.microsoft.com/office/powerpoint/2010/main" val="28105013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63D7603-C5E4-E4F2-E173-00A674DC9272}"/>
              </a:ext>
            </a:extLst>
          </p:cNvPr>
          <p:cNvGraphicFramePr>
            <a:graphicFrameLocks noGrp="1"/>
          </p:cNvGraphicFramePr>
          <p:nvPr>
            <p:extLst>
              <p:ext uri="{D42A27DB-BD31-4B8C-83A1-F6EECF244321}">
                <p14:modId xmlns:p14="http://schemas.microsoft.com/office/powerpoint/2010/main" val="2690431726"/>
              </p:ext>
            </p:extLst>
          </p:nvPr>
        </p:nvGraphicFramePr>
        <p:xfrm>
          <a:off x="241300" y="730250"/>
          <a:ext cx="10210800" cy="6477000"/>
        </p:xfrm>
        <a:graphic>
          <a:graphicData uri="http://schemas.openxmlformats.org/drawingml/2006/table">
            <a:tbl>
              <a:tblPr/>
              <a:tblGrid>
                <a:gridCol w="5105400">
                  <a:extLst>
                    <a:ext uri="{9D8B030D-6E8A-4147-A177-3AD203B41FA5}">
                      <a16:colId xmlns:a16="http://schemas.microsoft.com/office/drawing/2014/main" val="2095283839"/>
                    </a:ext>
                  </a:extLst>
                </a:gridCol>
                <a:gridCol w="5105400">
                  <a:extLst>
                    <a:ext uri="{9D8B030D-6E8A-4147-A177-3AD203B41FA5}">
                      <a16:colId xmlns:a16="http://schemas.microsoft.com/office/drawing/2014/main" val="3163143888"/>
                    </a:ext>
                  </a:extLst>
                </a:gridCol>
              </a:tblGrid>
              <a:tr h="2159000">
                <a:tc>
                  <a:txBody>
                    <a:bodyPr/>
                    <a:lstStyle/>
                    <a:p>
                      <a:pPr algn="ctr">
                        <a:defRPr/>
                      </a:pPr>
                      <a:r>
                        <a:rPr lang="en-US" sz="6000" dirty="0">
                          <a:solidFill>
                            <a:srgbClr val="000000"/>
                          </a:solidFill>
                          <a:latin typeface="Coco Gothic"/>
                        </a:rPr>
                        <a:t>Repeated addition</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r>
                        <a:rPr lang="en-US" sz="6000" dirty="0">
                          <a:solidFill>
                            <a:srgbClr val="000000"/>
                          </a:solidFill>
                          <a:latin typeface="Coco Gothic"/>
                        </a:rPr>
                        <a:t>Allocation or rate</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836324"/>
                  </a:ext>
                </a:extLst>
              </a:tr>
              <a:tr h="2159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dirty="0">
                          <a:solidFill>
                            <a:srgbClr val="000000"/>
                          </a:solidFill>
                          <a:latin typeface="Coco Gothic"/>
                        </a:rPr>
                        <a:t>Array or area</a:t>
                      </a:r>
                      <a:endParaRPr lang="en-US" sz="6000" dirty="0"/>
                    </a:p>
                    <a:p>
                      <a:pPr algn="ctr">
                        <a:defRPr/>
                      </a:pP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dirty="0">
                          <a:solidFill>
                            <a:srgbClr val="000000"/>
                          </a:solidFill>
                          <a:latin typeface="Coco Gothic"/>
                        </a:rPr>
                        <a:t>Scale factor</a:t>
                      </a:r>
                      <a:endParaRPr lang="en-US" sz="6000" dirty="0"/>
                    </a:p>
                    <a:p>
                      <a:pPr algn="ct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355879"/>
                  </a:ext>
                </a:extLst>
              </a:tr>
              <a:tr h="2159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dirty="0">
                          <a:solidFill>
                            <a:srgbClr val="000000"/>
                          </a:solidFill>
                          <a:latin typeface="Coco Gothic"/>
                        </a:rPr>
                        <a:t>Cartesian product</a:t>
                      </a: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856220"/>
                  </a:ext>
                </a:extLst>
              </a:tr>
            </a:tbl>
          </a:graphicData>
        </a:graphic>
      </p:graphicFrame>
    </p:spTree>
    <p:extLst>
      <p:ext uri="{BB962C8B-B14F-4D97-AF65-F5344CB8AC3E}">
        <p14:creationId xmlns:p14="http://schemas.microsoft.com/office/powerpoint/2010/main" val="7106284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63D7603-C5E4-E4F2-E173-00A674DC9272}"/>
              </a:ext>
            </a:extLst>
          </p:cNvPr>
          <p:cNvGraphicFramePr>
            <a:graphicFrameLocks noGrp="1"/>
          </p:cNvGraphicFramePr>
          <p:nvPr>
            <p:extLst>
              <p:ext uri="{D42A27DB-BD31-4B8C-83A1-F6EECF244321}">
                <p14:modId xmlns:p14="http://schemas.microsoft.com/office/powerpoint/2010/main" val="2497372118"/>
              </p:ext>
            </p:extLst>
          </p:nvPr>
        </p:nvGraphicFramePr>
        <p:xfrm>
          <a:off x="241300" y="730250"/>
          <a:ext cx="10210800" cy="6477000"/>
        </p:xfrm>
        <a:graphic>
          <a:graphicData uri="http://schemas.openxmlformats.org/drawingml/2006/table">
            <a:tbl>
              <a:tblPr/>
              <a:tblGrid>
                <a:gridCol w="5105400">
                  <a:extLst>
                    <a:ext uri="{9D8B030D-6E8A-4147-A177-3AD203B41FA5}">
                      <a16:colId xmlns:a16="http://schemas.microsoft.com/office/drawing/2014/main" val="2095283839"/>
                    </a:ext>
                  </a:extLst>
                </a:gridCol>
                <a:gridCol w="5105400">
                  <a:extLst>
                    <a:ext uri="{9D8B030D-6E8A-4147-A177-3AD203B41FA5}">
                      <a16:colId xmlns:a16="http://schemas.microsoft.com/office/drawing/2014/main" val="3163143888"/>
                    </a:ext>
                  </a:extLst>
                </a:gridCol>
              </a:tblGrid>
              <a:tr h="2159000">
                <a:tc>
                  <a:txBody>
                    <a:bodyPr/>
                    <a:lstStyle/>
                    <a:p>
                      <a:pPr algn="ctr">
                        <a:defRPr/>
                      </a:pPr>
                      <a:r>
                        <a:rPr lang="en-US" sz="2800" dirty="0">
                          <a:solidFill>
                            <a:srgbClr val="000000"/>
                          </a:solidFill>
                          <a:latin typeface="Coco Gothic"/>
                        </a:rPr>
                        <a:t>Cakes come in 3 different sizes and any one of 12 different flavours.  How many different choices are there?</a:t>
                      </a:r>
                      <a:endParaRPr lang="en-US" sz="28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endParaRPr lang="en-US" sz="6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6227832"/>
                  </a:ext>
                </a:extLst>
              </a:tr>
              <a:tr h="2159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Coco Gothic"/>
                        </a:rPr>
                        <a:t>A cake has 3 chocolate buttons on top. If I have 12 cakes, how many buttons do I have?</a:t>
                      </a:r>
                      <a:endParaRPr lang="en-US" sz="2800" dirty="0"/>
                    </a:p>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Coco Gothic"/>
                        </a:rPr>
                        <a:t>A shop sells 12 types of cake.  I buy 3 of each type, how many cakes do I buy?</a:t>
                      </a:r>
                      <a:endParaRPr lang="en-US" sz="2800" dirty="0"/>
                    </a:p>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355879"/>
                  </a:ext>
                </a:extLst>
              </a:tr>
              <a:tr h="2159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Coco Gothic"/>
                        </a:rPr>
                        <a:t>Cakes are arranged on a rectangular plate in 3 rows and 12 columns.  How many cakes are there on a plate?</a:t>
                      </a:r>
                      <a:endParaRPr lang="en-US" sz="2800"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Coco Gothic"/>
                        </a:rPr>
                        <a:t>Louise has 12 cakes.  Jo has 3 times as many.  How many cakes does Jo have?</a:t>
                      </a:r>
                      <a:endParaRPr lang="en-US" sz="2800" dirty="0"/>
                    </a:p>
                    <a:p>
                      <a:endParaRPr lang="en-US" sz="3600"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7173461"/>
                  </a:ext>
                </a:extLst>
              </a:tr>
            </a:tbl>
          </a:graphicData>
        </a:graphic>
      </p:graphicFrame>
    </p:spTree>
    <p:extLst>
      <p:ext uri="{BB962C8B-B14F-4D97-AF65-F5344CB8AC3E}">
        <p14:creationId xmlns:p14="http://schemas.microsoft.com/office/powerpoint/2010/main" val="174751523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63D7603-C5E4-E4F2-E173-00A674DC9272}"/>
              </a:ext>
            </a:extLst>
          </p:cNvPr>
          <p:cNvGraphicFramePr>
            <a:graphicFrameLocks noGrp="1"/>
          </p:cNvGraphicFramePr>
          <p:nvPr/>
        </p:nvGraphicFramePr>
        <p:xfrm>
          <a:off x="241300" y="654050"/>
          <a:ext cx="10210800" cy="6477000"/>
        </p:xfrm>
        <a:graphic>
          <a:graphicData uri="http://schemas.openxmlformats.org/drawingml/2006/table">
            <a:tbl>
              <a:tblPr/>
              <a:tblGrid>
                <a:gridCol w="5105400">
                  <a:extLst>
                    <a:ext uri="{9D8B030D-6E8A-4147-A177-3AD203B41FA5}">
                      <a16:colId xmlns:a16="http://schemas.microsoft.com/office/drawing/2014/main" val="2095283839"/>
                    </a:ext>
                  </a:extLst>
                </a:gridCol>
                <a:gridCol w="5105400">
                  <a:extLst>
                    <a:ext uri="{9D8B030D-6E8A-4147-A177-3AD203B41FA5}">
                      <a16:colId xmlns:a16="http://schemas.microsoft.com/office/drawing/2014/main" val="3163143888"/>
                    </a:ext>
                  </a:extLst>
                </a:gridCol>
              </a:tblGrid>
              <a:tr h="2159000">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836324"/>
                  </a:ext>
                </a:extLst>
              </a:tr>
              <a:tr h="2159000">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355879"/>
                  </a:ext>
                </a:extLst>
              </a:tr>
              <a:tr h="2159000">
                <a:tc>
                  <a:txBody>
                    <a:bodyPr/>
                    <a:lstStyle/>
                    <a:p>
                      <a:endParaRPr lang="en-US" sz="3600"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sz="3600"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7173461"/>
                  </a:ext>
                </a:extLst>
              </a:tr>
            </a:tbl>
          </a:graphicData>
        </a:graphic>
      </p:graphicFrame>
      <p:graphicFrame>
        <p:nvGraphicFramePr>
          <p:cNvPr id="3" name="Table 3">
            <a:extLst>
              <a:ext uri="{FF2B5EF4-FFF2-40B4-BE49-F238E27FC236}">
                <a16:creationId xmlns:a16="http://schemas.microsoft.com/office/drawing/2014/main" id="{2CEB5C3F-4CA9-6FC2-B71D-05ECC4F2962C}"/>
              </a:ext>
            </a:extLst>
          </p:cNvPr>
          <p:cNvGraphicFramePr>
            <a:graphicFrameLocks noGrp="1"/>
          </p:cNvGraphicFramePr>
          <p:nvPr/>
        </p:nvGraphicFramePr>
        <p:xfrm>
          <a:off x="393700" y="1263650"/>
          <a:ext cx="4858800" cy="1097280"/>
        </p:xfrm>
        <a:graphic>
          <a:graphicData uri="http://schemas.openxmlformats.org/drawingml/2006/table">
            <a:tbl>
              <a:tblPr/>
              <a:tblGrid>
                <a:gridCol w="404900">
                  <a:extLst>
                    <a:ext uri="{9D8B030D-6E8A-4147-A177-3AD203B41FA5}">
                      <a16:colId xmlns:a16="http://schemas.microsoft.com/office/drawing/2014/main" val="20000"/>
                    </a:ext>
                  </a:extLst>
                </a:gridCol>
                <a:gridCol w="404900">
                  <a:extLst>
                    <a:ext uri="{9D8B030D-6E8A-4147-A177-3AD203B41FA5}">
                      <a16:colId xmlns:a16="http://schemas.microsoft.com/office/drawing/2014/main" val="20001"/>
                    </a:ext>
                  </a:extLst>
                </a:gridCol>
                <a:gridCol w="404900">
                  <a:extLst>
                    <a:ext uri="{9D8B030D-6E8A-4147-A177-3AD203B41FA5}">
                      <a16:colId xmlns:a16="http://schemas.microsoft.com/office/drawing/2014/main" val="20002"/>
                    </a:ext>
                  </a:extLst>
                </a:gridCol>
                <a:gridCol w="404900">
                  <a:extLst>
                    <a:ext uri="{9D8B030D-6E8A-4147-A177-3AD203B41FA5}">
                      <a16:colId xmlns:a16="http://schemas.microsoft.com/office/drawing/2014/main" val="20003"/>
                    </a:ext>
                  </a:extLst>
                </a:gridCol>
                <a:gridCol w="404900">
                  <a:extLst>
                    <a:ext uri="{9D8B030D-6E8A-4147-A177-3AD203B41FA5}">
                      <a16:colId xmlns:a16="http://schemas.microsoft.com/office/drawing/2014/main" val="20004"/>
                    </a:ext>
                  </a:extLst>
                </a:gridCol>
                <a:gridCol w="404900">
                  <a:extLst>
                    <a:ext uri="{9D8B030D-6E8A-4147-A177-3AD203B41FA5}">
                      <a16:colId xmlns:a16="http://schemas.microsoft.com/office/drawing/2014/main" val="20005"/>
                    </a:ext>
                  </a:extLst>
                </a:gridCol>
                <a:gridCol w="404900">
                  <a:extLst>
                    <a:ext uri="{9D8B030D-6E8A-4147-A177-3AD203B41FA5}">
                      <a16:colId xmlns:a16="http://schemas.microsoft.com/office/drawing/2014/main" val="20006"/>
                    </a:ext>
                  </a:extLst>
                </a:gridCol>
                <a:gridCol w="404900">
                  <a:extLst>
                    <a:ext uri="{9D8B030D-6E8A-4147-A177-3AD203B41FA5}">
                      <a16:colId xmlns:a16="http://schemas.microsoft.com/office/drawing/2014/main" val="20007"/>
                    </a:ext>
                  </a:extLst>
                </a:gridCol>
                <a:gridCol w="404900">
                  <a:extLst>
                    <a:ext uri="{9D8B030D-6E8A-4147-A177-3AD203B41FA5}">
                      <a16:colId xmlns:a16="http://schemas.microsoft.com/office/drawing/2014/main" val="20008"/>
                    </a:ext>
                  </a:extLst>
                </a:gridCol>
                <a:gridCol w="404900">
                  <a:extLst>
                    <a:ext uri="{9D8B030D-6E8A-4147-A177-3AD203B41FA5}">
                      <a16:colId xmlns:a16="http://schemas.microsoft.com/office/drawing/2014/main" val="20009"/>
                    </a:ext>
                  </a:extLst>
                </a:gridCol>
                <a:gridCol w="404900">
                  <a:extLst>
                    <a:ext uri="{9D8B030D-6E8A-4147-A177-3AD203B41FA5}">
                      <a16:colId xmlns:a16="http://schemas.microsoft.com/office/drawing/2014/main" val="20010"/>
                    </a:ext>
                  </a:extLst>
                </a:gridCol>
                <a:gridCol w="404900">
                  <a:extLst>
                    <a:ext uri="{9D8B030D-6E8A-4147-A177-3AD203B41FA5}">
                      <a16:colId xmlns:a16="http://schemas.microsoft.com/office/drawing/2014/main" val="20011"/>
                    </a:ext>
                  </a:extLst>
                </a:gridCol>
              </a:tblGrid>
              <a:tr h="247650">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7650">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7650">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4" name="Picture 4">
            <a:extLst>
              <a:ext uri="{FF2B5EF4-FFF2-40B4-BE49-F238E27FC236}">
                <a16:creationId xmlns:a16="http://schemas.microsoft.com/office/drawing/2014/main" id="{15F163A4-0E99-88FE-1279-28E543071F72}"/>
              </a:ext>
            </a:extLst>
          </p:cNvPr>
          <p:cNvPicPr>
            <a:picLocks noChangeAspect="1"/>
          </p:cNvPicPr>
          <p:nvPr/>
        </p:nvPicPr>
        <p:blipFill>
          <a:blip r:embed="rId2"/>
          <a:srcRect/>
          <a:stretch>
            <a:fillRect/>
          </a:stretch>
        </p:blipFill>
        <p:spPr>
          <a:xfrm>
            <a:off x="1231900" y="3473450"/>
            <a:ext cx="3027335" cy="753050"/>
          </a:xfrm>
          <a:prstGeom prst="rect">
            <a:avLst/>
          </a:prstGeom>
        </p:spPr>
      </p:pic>
      <p:pic>
        <p:nvPicPr>
          <p:cNvPr id="5" name="Picture 5">
            <a:extLst>
              <a:ext uri="{FF2B5EF4-FFF2-40B4-BE49-F238E27FC236}">
                <a16:creationId xmlns:a16="http://schemas.microsoft.com/office/drawing/2014/main" id="{B663EB07-B843-102A-33C9-FC21C032E502}"/>
              </a:ext>
            </a:extLst>
          </p:cNvPr>
          <p:cNvPicPr>
            <a:picLocks noChangeAspect="1"/>
          </p:cNvPicPr>
          <p:nvPr/>
        </p:nvPicPr>
        <p:blipFill>
          <a:blip r:embed="rId3"/>
          <a:srcRect/>
          <a:stretch>
            <a:fillRect/>
          </a:stretch>
        </p:blipFill>
        <p:spPr>
          <a:xfrm>
            <a:off x="6565900" y="806450"/>
            <a:ext cx="2819400" cy="1899199"/>
          </a:xfrm>
          <a:prstGeom prst="rect">
            <a:avLst/>
          </a:prstGeom>
        </p:spPr>
      </p:pic>
      <p:pic>
        <p:nvPicPr>
          <p:cNvPr id="6" name="Picture 6">
            <a:extLst>
              <a:ext uri="{FF2B5EF4-FFF2-40B4-BE49-F238E27FC236}">
                <a16:creationId xmlns:a16="http://schemas.microsoft.com/office/drawing/2014/main" id="{52301514-1491-78AF-249A-70CD5413C468}"/>
              </a:ext>
            </a:extLst>
          </p:cNvPr>
          <p:cNvPicPr>
            <a:picLocks noChangeAspect="1"/>
          </p:cNvPicPr>
          <p:nvPr/>
        </p:nvPicPr>
        <p:blipFill>
          <a:blip r:embed="rId4"/>
          <a:srcRect/>
          <a:stretch>
            <a:fillRect/>
          </a:stretch>
        </p:blipFill>
        <p:spPr>
          <a:xfrm>
            <a:off x="5956300" y="3092450"/>
            <a:ext cx="3879271" cy="1524000"/>
          </a:xfrm>
          <a:prstGeom prst="rect">
            <a:avLst/>
          </a:prstGeom>
        </p:spPr>
      </p:pic>
      <p:pic>
        <p:nvPicPr>
          <p:cNvPr id="7" name="Picture 7">
            <a:extLst>
              <a:ext uri="{FF2B5EF4-FFF2-40B4-BE49-F238E27FC236}">
                <a16:creationId xmlns:a16="http://schemas.microsoft.com/office/drawing/2014/main" id="{94EEAA34-83CD-9CA4-CB61-89BC45EB592A}"/>
              </a:ext>
            </a:extLst>
          </p:cNvPr>
          <p:cNvPicPr>
            <a:picLocks noChangeAspect="1"/>
          </p:cNvPicPr>
          <p:nvPr/>
        </p:nvPicPr>
        <p:blipFill>
          <a:blip r:embed="rId5"/>
          <a:srcRect/>
          <a:stretch>
            <a:fillRect/>
          </a:stretch>
        </p:blipFill>
        <p:spPr>
          <a:xfrm>
            <a:off x="1003300" y="5149850"/>
            <a:ext cx="3505200" cy="1818459"/>
          </a:xfrm>
          <a:prstGeom prst="rect">
            <a:avLst/>
          </a:prstGeom>
        </p:spPr>
      </p:pic>
      <p:pic>
        <p:nvPicPr>
          <p:cNvPr id="8" name="Picture 8">
            <a:extLst>
              <a:ext uri="{FF2B5EF4-FFF2-40B4-BE49-F238E27FC236}">
                <a16:creationId xmlns:a16="http://schemas.microsoft.com/office/drawing/2014/main" id="{C5AF2BA5-CAD0-25CE-8DD4-5064536FCB50}"/>
              </a:ext>
            </a:extLst>
          </p:cNvPr>
          <p:cNvPicPr>
            <a:picLocks noChangeAspect="1"/>
          </p:cNvPicPr>
          <p:nvPr/>
        </p:nvPicPr>
        <p:blipFill>
          <a:blip r:embed="rId6"/>
          <a:srcRect/>
          <a:stretch>
            <a:fillRect/>
          </a:stretch>
        </p:blipFill>
        <p:spPr>
          <a:xfrm>
            <a:off x="5575300" y="5454650"/>
            <a:ext cx="4686090" cy="1111403"/>
          </a:xfrm>
          <a:prstGeom prst="rect">
            <a:avLst/>
          </a:prstGeom>
        </p:spPr>
      </p:pic>
    </p:spTree>
    <p:extLst>
      <p:ext uri="{BB962C8B-B14F-4D97-AF65-F5344CB8AC3E}">
        <p14:creationId xmlns:p14="http://schemas.microsoft.com/office/powerpoint/2010/main" val="26590881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63D7603-C5E4-E4F2-E173-00A674DC9272}"/>
              </a:ext>
            </a:extLst>
          </p:cNvPr>
          <p:cNvGraphicFramePr>
            <a:graphicFrameLocks noGrp="1"/>
          </p:cNvGraphicFramePr>
          <p:nvPr/>
        </p:nvGraphicFramePr>
        <p:xfrm>
          <a:off x="241300" y="654050"/>
          <a:ext cx="10210800" cy="6477000"/>
        </p:xfrm>
        <a:graphic>
          <a:graphicData uri="http://schemas.openxmlformats.org/drawingml/2006/table">
            <a:tbl>
              <a:tblPr/>
              <a:tblGrid>
                <a:gridCol w="5105400">
                  <a:extLst>
                    <a:ext uri="{9D8B030D-6E8A-4147-A177-3AD203B41FA5}">
                      <a16:colId xmlns:a16="http://schemas.microsoft.com/office/drawing/2014/main" val="2095283839"/>
                    </a:ext>
                  </a:extLst>
                </a:gridCol>
                <a:gridCol w="5105400">
                  <a:extLst>
                    <a:ext uri="{9D8B030D-6E8A-4147-A177-3AD203B41FA5}">
                      <a16:colId xmlns:a16="http://schemas.microsoft.com/office/drawing/2014/main" val="3163143888"/>
                    </a:ext>
                  </a:extLst>
                </a:gridCol>
              </a:tblGrid>
              <a:tr h="2159000">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E6DDF4"/>
                    </a:solidFill>
                  </a:tcPr>
                </a:tc>
                <a:extLst>
                  <a:ext uri="{0D108BD9-81ED-4DB2-BD59-A6C34878D82A}">
                    <a16:rowId xmlns:a16="http://schemas.microsoft.com/office/drawing/2014/main" val="4286836324"/>
                  </a:ext>
                </a:extLst>
              </a:tr>
              <a:tr h="2159000">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355879"/>
                  </a:ext>
                </a:extLst>
              </a:tr>
              <a:tr h="2159000">
                <a:tc>
                  <a:txBody>
                    <a:bodyPr/>
                    <a:lstStyle/>
                    <a:p>
                      <a:endParaRPr lang="en-US" sz="3600"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sz="3600"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7173461"/>
                  </a:ext>
                </a:extLst>
              </a:tr>
            </a:tbl>
          </a:graphicData>
        </a:graphic>
      </p:graphicFrame>
      <p:pic>
        <p:nvPicPr>
          <p:cNvPr id="9" name="Picture 3">
            <a:extLst>
              <a:ext uri="{FF2B5EF4-FFF2-40B4-BE49-F238E27FC236}">
                <a16:creationId xmlns:a16="http://schemas.microsoft.com/office/drawing/2014/main" id="{DE38FFA6-4CA4-B58B-28F5-6AB2B08BF700}"/>
              </a:ext>
            </a:extLst>
          </p:cNvPr>
          <p:cNvPicPr>
            <a:picLocks noChangeAspect="1"/>
          </p:cNvPicPr>
          <p:nvPr/>
        </p:nvPicPr>
        <p:blipFill>
          <a:blip r:embed="rId2"/>
          <a:srcRect/>
          <a:stretch>
            <a:fillRect/>
          </a:stretch>
        </p:blipFill>
        <p:spPr>
          <a:xfrm>
            <a:off x="5803900" y="3397250"/>
            <a:ext cx="4305463" cy="1196569"/>
          </a:xfrm>
          <a:prstGeom prst="rect">
            <a:avLst/>
          </a:prstGeom>
        </p:spPr>
      </p:pic>
      <p:pic>
        <p:nvPicPr>
          <p:cNvPr id="10" name="Picture 4">
            <a:extLst>
              <a:ext uri="{FF2B5EF4-FFF2-40B4-BE49-F238E27FC236}">
                <a16:creationId xmlns:a16="http://schemas.microsoft.com/office/drawing/2014/main" id="{0F5F9D8D-A84B-F6CB-5E6C-A093E0F1D68F}"/>
              </a:ext>
            </a:extLst>
          </p:cNvPr>
          <p:cNvPicPr>
            <a:picLocks noChangeAspect="1"/>
          </p:cNvPicPr>
          <p:nvPr/>
        </p:nvPicPr>
        <p:blipFill>
          <a:blip r:embed="rId3"/>
          <a:srcRect/>
          <a:stretch>
            <a:fillRect/>
          </a:stretch>
        </p:blipFill>
        <p:spPr>
          <a:xfrm>
            <a:off x="698500" y="1035050"/>
            <a:ext cx="4415291" cy="1305072"/>
          </a:xfrm>
          <a:prstGeom prst="rect">
            <a:avLst/>
          </a:prstGeom>
        </p:spPr>
      </p:pic>
      <p:pic>
        <p:nvPicPr>
          <p:cNvPr id="11" name="Picture 5">
            <a:extLst>
              <a:ext uri="{FF2B5EF4-FFF2-40B4-BE49-F238E27FC236}">
                <a16:creationId xmlns:a16="http://schemas.microsoft.com/office/drawing/2014/main" id="{DBB9D1AD-1E65-52D3-6D20-FD86C54C61B0}"/>
              </a:ext>
            </a:extLst>
          </p:cNvPr>
          <p:cNvPicPr>
            <a:picLocks noChangeAspect="1"/>
          </p:cNvPicPr>
          <p:nvPr/>
        </p:nvPicPr>
        <p:blipFill>
          <a:blip r:embed="rId4"/>
          <a:srcRect/>
          <a:stretch>
            <a:fillRect/>
          </a:stretch>
        </p:blipFill>
        <p:spPr>
          <a:xfrm>
            <a:off x="5346700" y="1187450"/>
            <a:ext cx="4998461" cy="1145673"/>
          </a:xfrm>
          <a:prstGeom prst="rect">
            <a:avLst/>
          </a:prstGeom>
        </p:spPr>
      </p:pic>
      <p:pic>
        <p:nvPicPr>
          <p:cNvPr id="12" name="Picture 6">
            <a:extLst>
              <a:ext uri="{FF2B5EF4-FFF2-40B4-BE49-F238E27FC236}">
                <a16:creationId xmlns:a16="http://schemas.microsoft.com/office/drawing/2014/main" id="{F1E51E9F-1A17-8839-3FC2-B491482EE229}"/>
              </a:ext>
            </a:extLst>
          </p:cNvPr>
          <p:cNvPicPr>
            <a:picLocks noChangeAspect="1"/>
          </p:cNvPicPr>
          <p:nvPr/>
        </p:nvPicPr>
        <p:blipFill>
          <a:blip r:embed="rId5"/>
          <a:srcRect/>
          <a:stretch>
            <a:fillRect/>
          </a:stretch>
        </p:blipFill>
        <p:spPr>
          <a:xfrm>
            <a:off x="1155700" y="3321050"/>
            <a:ext cx="3138351" cy="1174566"/>
          </a:xfrm>
          <a:prstGeom prst="rect">
            <a:avLst/>
          </a:prstGeom>
        </p:spPr>
      </p:pic>
      <p:pic>
        <p:nvPicPr>
          <p:cNvPr id="13" name="Picture 7">
            <a:extLst>
              <a:ext uri="{FF2B5EF4-FFF2-40B4-BE49-F238E27FC236}">
                <a16:creationId xmlns:a16="http://schemas.microsoft.com/office/drawing/2014/main" id="{8AC4781E-3556-58C7-31CD-DEBA0DC1F46A}"/>
              </a:ext>
            </a:extLst>
          </p:cNvPr>
          <p:cNvPicPr>
            <a:picLocks noChangeAspect="1"/>
          </p:cNvPicPr>
          <p:nvPr/>
        </p:nvPicPr>
        <p:blipFill>
          <a:blip r:embed="rId6"/>
          <a:srcRect/>
          <a:stretch>
            <a:fillRect/>
          </a:stretch>
        </p:blipFill>
        <p:spPr>
          <a:xfrm>
            <a:off x="317500" y="5607050"/>
            <a:ext cx="4985890" cy="858540"/>
          </a:xfrm>
          <a:prstGeom prst="rect">
            <a:avLst/>
          </a:prstGeom>
        </p:spPr>
      </p:pic>
      <p:pic>
        <p:nvPicPr>
          <p:cNvPr id="14" name="Picture 8">
            <a:extLst>
              <a:ext uri="{FF2B5EF4-FFF2-40B4-BE49-F238E27FC236}">
                <a16:creationId xmlns:a16="http://schemas.microsoft.com/office/drawing/2014/main" id="{ED1A709E-42D6-46F3-C989-7C3ADFA2E43A}"/>
              </a:ext>
            </a:extLst>
          </p:cNvPr>
          <p:cNvPicPr>
            <a:picLocks noChangeAspect="1"/>
          </p:cNvPicPr>
          <p:nvPr/>
        </p:nvPicPr>
        <p:blipFill>
          <a:blip r:embed="rId7"/>
          <a:srcRect/>
          <a:stretch>
            <a:fillRect/>
          </a:stretch>
        </p:blipFill>
        <p:spPr>
          <a:xfrm>
            <a:off x="5803900" y="5378450"/>
            <a:ext cx="4226559" cy="1219200"/>
          </a:xfrm>
          <a:prstGeom prst="rect">
            <a:avLst/>
          </a:prstGeom>
        </p:spPr>
      </p:pic>
    </p:spTree>
    <p:extLst>
      <p:ext uri="{BB962C8B-B14F-4D97-AF65-F5344CB8AC3E}">
        <p14:creationId xmlns:p14="http://schemas.microsoft.com/office/powerpoint/2010/main" val="42365490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63D7603-C5E4-E4F2-E173-00A674DC9272}"/>
              </a:ext>
            </a:extLst>
          </p:cNvPr>
          <p:cNvGraphicFramePr>
            <a:graphicFrameLocks noGrp="1"/>
          </p:cNvGraphicFramePr>
          <p:nvPr/>
        </p:nvGraphicFramePr>
        <p:xfrm>
          <a:off x="241300" y="654050"/>
          <a:ext cx="10210800" cy="6477000"/>
        </p:xfrm>
        <a:graphic>
          <a:graphicData uri="http://schemas.openxmlformats.org/drawingml/2006/table">
            <a:tbl>
              <a:tblPr/>
              <a:tblGrid>
                <a:gridCol w="5105400">
                  <a:extLst>
                    <a:ext uri="{9D8B030D-6E8A-4147-A177-3AD203B41FA5}">
                      <a16:colId xmlns:a16="http://schemas.microsoft.com/office/drawing/2014/main" val="2095283839"/>
                    </a:ext>
                  </a:extLst>
                </a:gridCol>
                <a:gridCol w="5105400">
                  <a:extLst>
                    <a:ext uri="{9D8B030D-6E8A-4147-A177-3AD203B41FA5}">
                      <a16:colId xmlns:a16="http://schemas.microsoft.com/office/drawing/2014/main" val="3163143888"/>
                    </a:ext>
                  </a:extLst>
                </a:gridCol>
              </a:tblGrid>
              <a:tr h="2159000">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6836324"/>
                  </a:ext>
                </a:extLst>
              </a:tr>
              <a:tr h="2159000">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355879"/>
                  </a:ext>
                </a:extLst>
              </a:tr>
              <a:tr h="2159000">
                <a:tc>
                  <a:txBody>
                    <a:bodyPr/>
                    <a:lstStyle/>
                    <a:p>
                      <a:endParaRPr lang="en-US" sz="3600"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sz="3600"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7173461"/>
                  </a:ext>
                </a:extLst>
              </a:tr>
            </a:tbl>
          </a:graphicData>
        </a:graphic>
      </p:graphicFrame>
      <p:pic>
        <p:nvPicPr>
          <p:cNvPr id="8" name="Picture 9">
            <a:extLst>
              <a:ext uri="{FF2B5EF4-FFF2-40B4-BE49-F238E27FC236}">
                <a16:creationId xmlns:a16="http://schemas.microsoft.com/office/drawing/2014/main" id="{4BC6C6B1-8E04-2A36-DB70-2781014BC7F8}"/>
              </a:ext>
            </a:extLst>
          </p:cNvPr>
          <p:cNvPicPr>
            <a:picLocks noChangeAspect="1"/>
          </p:cNvPicPr>
          <p:nvPr/>
        </p:nvPicPr>
        <p:blipFill>
          <a:blip r:embed="rId2"/>
          <a:srcRect/>
          <a:stretch>
            <a:fillRect/>
          </a:stretch>
        </p:blipFill>
        <p:spPr>
          <a:xfrm>
            <a:off x="393700" y="1263650"/>
            <a:ext cx="4800600" cy="804234"/>
          </a:xfrm>
          <a:prstGeom prst="rect">
            <a:avLst/>
          </a:prstGeom>
        </p:spPr>
      </p:pic>
      <p:pic>
        <p:nvPicPr>
          <p:cNvPr id="15" name="Picture 10">
            <a:extLst>
              <a:ext uri="{FF2B5EF4-FFF2-40B4-BE49-F238E27FC236}">
                <a16:creationId xmlns:a16="http://schemas.microsoft.com/office/drawing/2014/main" id="{A39ABBBA-B601-B28E-1D4B-443B12877878}"/>
              </a:ext>
            </a:extLst>
          </p:cNvPr>
          <p:cNvPicPr>
            <a:picLocks noChangeAspect="1"/>
          </p:cNvPicPr>
          <p:nvPr/>
        </p:nvPicPr>
        <p:blipFill>
          <a:blip r:embed="rId3"/>
          <a:srcRect/>
          <a:stretch>
            <a:fillRect/>
          </a:stretch>
        </p:blipFill>
        <p:spPr>
          <a:xfrm>
            <a:off x="6184900" y="1263650"/>
            <a:ext cx="3393244" cy="858888"/>
          </a:xfrm>
          <a:prstGeom prst="rect">
            <a:avLst/>
          </a:prstGeom>
        </p:spPr>
      </p:pic>
      <p:pic>
        <p:nvPicPr>
          <p:cNvPr id="16" name="Picture 11">
            <a:extLst>
              <a:ext uri="{FF2B5EF4-FFF2-40B4-BE49-F238E27FC236}">
                <a16:creationId xmlns:a16="http://schemas.microsoft.com/office/drawing/2014/main" id="{3ABAFDE0-F2FA-B70B-E910-01B89A2A8B7D}"/>
              </a:ext>
            </a:extLst>
          </p:cNvPr>
          <p:cNvPicPr>
            <a:picLocks noChangeAspect="1"/>
          </p:cNvPicPr>
          <p:nvPr/>
        </p:nvPicPr>
        <p:blipFill>
          <a:blip r:embed="rId4"/>
          <a:srcRect/>
          <a:stretch>
            <a:fillRect/>
          </a:stretch>
        </p:blipFill>
        <p:spPr>
          <a:xfrm>
            <a:off x="1231900" y="3397250"/>
            <a:ext cx="2755382" cy="1021225"/>
          </a:xfrm>
          <a:prstGeom prst="rect">
            <a:avLst/>
          </a:prstGeom>
        </p:spPr>
      </p:pic>
      <p:pic>
        <p:nvPicPr>
          <p:cNvPr id="17" name="Picture 12">
            <a:extLst>
              <a:ext uri="{FF2B5EF4-FFF2-40B4-BE49-F238E27FC236}">
                <a16:creationId xmlns:a16="http://schemas.microsoft.com/office/drawing/2014/main" id="{287B5204-D9F3-D73E-2518-B2F23A2F0FCF}"/>
              </a:ext>
            </a:extLst>
          </p:cNvPr>
          <p:cNvPicPr>
            <a:picLocks noChangeAspect="1"/>
          </p:cNvPicPr>
          <p:nvPr/>
        </p:nvPicPr>
        <p:blipFill>
          <a:blip r:embed="rId5"/>
          <a:srcRect/>
          <a:stretch>
            <a:fillRect/>
          </a:stretch>
        </p:blipFill>
        <p:spPr>
          <a:xfrm>
            <a:off x="6184900" y="3473450"/>
            <a:ext cx="3458383" cy="1021225"/>
          </a:xfrm>
          <a:prstGeom prst="rect">
            <a:avLst/>
          </a:prstGeom>
        </p:spPr>
      </p:pic>
      <p:pic>
        <p:nvPicPr>
          <p:cNvPr id="18" name="Picture 13">
            <a:extLst>
              <a:ext uri="{FF2B5EF4-FFF2-40B4-BE49-F238E27FC236}">
                <a16:creationId xmlns:a16="http://schemas.microsoft.com/office/drawing/2014/main" id="{A849CD6F-A7A1-C0F0-6DAC-26ADC738A73C}"/>
              </a:ext>
            </a:extLst>
          </p:cNvPr>
          <p:cNvPicPr>
            <a:picLocks noChangeAspect="1"/>
          </p:cNvPicPr>
          <p:nvPr/>
        </p:nvPicPr>
        <p:blipFill>
          <a:blip r:embed="rId6"/>
          <a:srcRect/>
          <a:stretch>
            <a:fillRect/>
          </a:stretch>
        </p:blipFill>
        <p:spPr>
          <a:xfrm>
            <a:off x="469900" y="5759450"/>
            <a:ext cx="4648200" cy="513238"/>
          </a:xfrm>
          <a:prstGeom prst="rect">
            <a:avLst/>
          </a:prstGeom>
        </p:spPr>
      </p:pic>
    </p:spTree>
    <p:extLst>
      <p:ext uri="{BB962C8B-B14F-4D97-AF65-F5344CB8AC3E}">
        <p14:creationId xmlns:p14="http://schemas.microsoft.com/office/powerpoint/2010/main" val="17672684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88900" y="806450"/>
            <a:ext cx="9999400" cy="609600"/>
            <a:chOff x="0" y="0"/>
            <a:chExt cx="3583559" cy="234354"/>
          </a:xfrm>
        </p:grpSpPr>
        <p:sp>
          <p:nvSpPr>
            <p:cNvPr id="7" name="Freeform 7"/>
            <p:cNvSpPr/>
            <p:nvPr/>
          </p:nvSpPr>
          <p:spPr>
            <a:xfrm>
              <a:off x="0" y="0"/>
              <a:ext cx="3583559" cy="234354"/>
            </a:xfrm>
            <a:custGeom>
              <a:avLst/>
              <a:gdLst/>
              <a:ahLst/>
              <a:cxnLst/>
              <a:rect l="l" t="t" r="r" b="b"/>
              <a:pathLst>
                <a:path w="3583559" h="234354">
                  <a:moveTo>
                    <a:pt x="0" y="0"/>
                  </a:moveTo>
                  <a:lnTo>
                    <a:pt x="3583559" y="0"/>
                  </a:lnTo>
                  <a:lnTo>
                    <a:pt x="3583559" y="234354"/>
                  </a:lnTo>
                  <a:lnTo>
                    <a:pt x="0" y="234354"/>
                  </a:lnTo>
                  <a:close/>
                </a:path>
              </a:pathLst>
            </a:custGeom>
            <a:solidFill>
              <a:srgbClr val="FFFFFF"/>
            </a:solidFill>
          </p:spPr>
          <p:txBody>
            <a:bodyPr/>
            <a:lstStyle/>
            <a:p>
              <a:endParaRPr lang="en-GB"/>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10" name="Group 10"/>
          <p:cNvGrpSpPr/>
          <p:nvPr/>
        </p:nvGrpSpPr>
        <p:grpSpPr>
          <a:xfrm>
            <a:off x="88900" y="0"/>
            <a:ext cx="9750483" cy="685800"/>
            <a:chOff x="0" y="-28575"/>
            <a:chExt cx="3494353" cy="227493"/>
          </a:xfrm>
        </p:grpSpPr>
        <p:sp>
          <p:nvSpPr>
            <p:cNvPr id="11" name="Freeform 11"/>
            <p:cNvSpPr/>
            <p:nvPr/>
          </p:nvSpPr>
          <p:spPr>
            <a:xfrm>
              <a:off x="0" y="0"/>
              <a:ext cx="3494353" cy="193679"/>
            </a:xfrm>
            <a:custGeom>
              <a:avLst/>
              <a:gdLst/>
              <a:ahLst/>
              <a:cxnLst/>
              <a:rect l="l" t="t" r="r" b="b"/>
              <a:pathLst>
                <a:path w="3494353" h="193679">
                  <a:moveTo>
                    <a:pt x="17468" y="0"/>
                  </a:moveTo>
                  <a:lnTo>
                    <a:pt x="3476885" y="0"/>
                  </a:lnTo>
                  <a:cubicBezTo>
                    <a:pt x="3481518" y="0"/>
                    <a:pt x="3485961" y="1840"/>
                    <a:pt x="3489237" y="5116"/>
                  </a:cubicBezTo>
                  <a:cubicBezTo>
                    <a:pt x="3492513" y="8392"/>
                    <a:pt x="3494353" y="12835"/>
                    <a:pt x="3494353" y="17468"/>
                  </a:cubicBezTo>
                  <a:lnTo>
                    <a:pt x="3494353" y="176211"/>
                  </a:lnTo>
                  <a:cubicBezTo>
                    <a:pt x="3494353" y="185859"/>
                    <a:pt x="3486532" y="193679"/>
                    <a:pt x="3476885" y="193679"/>
                  </a:cubicBezTo>
                  <a:lnTo>
                    <a:pt x="17468" y="193679"/>
                  </a:lnTo>
                  <a:cubicBezTo>
                    <a:pt x="12835" y="193679"/>
                    <a:pt x="8392" y="191839"/>
                    <a:pt x="5116" y="188563"/>
                  </a:cubicBezTo>
                  <a:cubicBezTo>
                    <a:pt x="1840" y="185287"/>
                    <a:pt x="0" y="180844"/>
                    <a:pt x="0" y="176211"/>
                  </a:cubicBezTo>
                  <a:lnTo>
                    <a:pt x="0" y="17468"/>
                  </a:lnTo>
                  <a:cubicBezTo>
                    <a:pt x="0" y="12835"/>
                    <a:pt x="1840" y="8392"/>
                    <a:pt x="5116" y="5116"/>
                  </a:cubicBezTo>
                  <a:cubicBezTo>
                    <a:pt x="8392" y="1840"/>
                    <a:pt x="12835" y="0"/>
                    <a:pt x="17468" y="0"/>
                  </a:cubicBezTo>
                  <a:close/>
                </a:path>
              </a:pathLst>
            </a:custGeom>
            <a:solidFill>
              <a:srgbClr val="626161"/>
            </a:solidFill>
          </p:spPr>
          <p:txBody>
            <a:bodyPr/>
            <a:lstStyle/>
            <a:p>
              <a:endParaRPr lang="en-GB"/>
            </a:p>
          </p:txBody>
        </p:sp>
        <p:sp>
          <p:nvSpPr>
            <p:cNvPr id="12" name="TextBox 12"/>
            <p:cNvSpPr txBox="1"/>
            <p:nvPr/>
          </p:nvSpPr>
          <p:spPr>
            <a:xfrm>
              <a:off x="0" y="-28575"/>
              <a:ext cx="3483814" cy="227493"/>
            </a:xfrm>
            <a:prstGeom prst="rect">
              <a:avLst/>
            </a:prstGeom>
          </p:spPr>
          <p:txBody>
            <a:bodyPr lIns="63500" tIns="63500" rIns="63500" bIns="63500" rtlCol="0" anchor="ctr"/>
            <a:lstStyle/>
            <a:p>
              <a:pPr marL="93663">
                <a:lnSpc>
                  <a:spcPts val="2660"/>
                </a:lnSpc>
              </a:pPr>
              <a:r>
                <a:rPr lang="en-US" sz="1900" spc="119" dirty="0">
                  <a:solidFill>
                    <a:srgbClr val="FFFFFF"/>
                  </a:solidFill>
                  <a:latin typeface="Century Gothic"/>
                </a:rPr>
                <a:t>Sorting and discussion cards for 2 x 5 = 10</a:t>
              </a:r>
              <a:endParaRPr lang="en-US" sz="1900" b="1" spc="119" dirty="0">
                <a:solidFill>
                  <a:srgbClr val="FFFFFF"/>
                </a:solidFill>
                <a:latin typeface="Century Gothic"/>
              </a:endParaRPr>
            </a:p>
          </p:txBody>
        </p:sp>
      </p:grpSp>
      <p:graphicFrame>
        <p:nvGraphicFramePr>
          <p:cNvPr id="2" name="Table 1">
            <a:extLst>
              <a:ext uri="{FF2B5EF4-FFF2-40B4-BE49-F238E27FC236}">
                <a16:creationId xmlns:a16="http://schemas.microsoft.com/office/drawing/2014/main" id="{DBC3865A-F121-0BFB-CEE4-B577A2842769}"/>
              </a:ext>
            </a:extLst>
          </p:cNvPr>
          <p:cNvGraphicFramePr>
            <a:graphicFrameLocks noGrp="1"/>
          </p:cNvGraphicFramePr>
          <p:nvPr/>
        </p:nvGraphicFramePr>
        <p:xfrm>
          <a:off x="241300" y="882650"/>
          <a:ext cx="10210800" cy="6477000"/>
        </p:xfrm>
        <a:graphic>
          <a:graphicData uri="http://schemas.openxmlformats.org/drawingml/2006/table">
            <a:tbl>
              <a:tblPr/>
              <a:tblGrid>
                <a:gridCol w="5105400">
                  <a:extLst>
                    <a:ext uri="{9D8B030D-6E8A-4147-A177-3AD203B41FA5}">
                      <a16:colId xmlns:a16="http://schemas.microsoft.com/office/drawing/2014/main" val="2095283839"/>
                    </a:ext>
                  </a:extLst>
                </a:gridCol>
                <a:gridCol w="5105400">
                  <a:extLst>
                    <a:ext uri="{9D8B030D-6E8A-4147-A177-3AD203B41FA5}">
                      <a16:colId xmlns:a16="http://schemas.microsoft.com/office/drawing/2014/main" val="3163143888"/>
                    </a:ext>
                  </a:extLst>
                </a:gridCol>
              </a:tblGrid>
              <a:tr h="2159000">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6836324"/>
                  </a:ext>
                </a:extLst>
              </a:tr>
              <a:tr h="2159000">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defRPr/>
                      </a:pPr>
                      <a:endParaRPr lang="en-US" sz="2000" dirty="0"/>
                    </a:p>
                  </a:txBody>
                  <a:tcPr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355879"/>
                  </a:ext>
                </a:extLst>
              </a:tr>
              <a:tr h="2159000">
                <a:tc>
                  <a:txBody>
                    <a:bodyPr/>
                    <a:lstStyle/>
                    <a:p>
                      <a:endParaRPr lang="en-US" sz="3600"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endParaRPr lang="en-US" sz="3600" dirty="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7173461"/>
                  </a:ext>
                </a:extLst>
              </a:tr>
            </a:tbl>
          </a:graphicData>
        </a:graphic>
      </p:graphicFrame>
      <p:pic>
        <p:nvPicPr>
          <p:cNvPr id="3" name="Picture 2" descr="A picture containing text&#10;&#10;Description automatically generated">
            <a:extLst>
              <a:ext uri="{FF2B5EF4-FFF2-40B4-BE49-F238E27FC236}">
                <a16:creationId xmlns:a16="http://schemas.microsoft.com/office/drawing/2014/main" id="{10E0DAC0-7F24-7255-25E5-C9F513DE514E}"/>
              </a:ext>
            </a:extLst>
          </p:cNvPr>
          <p:cNvPicPr>
            <a:picLocks noChangeAspect="1"/>
          </p:cNvPicPr>
          <p:nvPr/>
        </p:nvPicPr>
        <p:blipFill rotWithShape="1">
          <a:blip r:embed="rId2"/>
          <a:srcRect t="7888" r="4840"/>
          <a:stretch/>
        </p:blipFill>
        <p:spPr bwMode="auto">
          <a:xfrm>
            <a:off x="1612900" y="958850"/>
            <a:ext cx="2057400" cy="1907753"/>
          </a:xfrm>
          <a:prstGeom prst="rect">
            <a:avLst/>
          </a:prstGeom>
          <a:ln>
            <a:noFill/>
          </a:ln>
          <a:extLst>
            <a:ext uri="{53640926-AAD7-44D8-BBD7-CCE9431645EC}">
              <a14:shadowObscured xmlns:a14="http://schemas.microsoft.com/office/drawing/2010/main"/>
            </a:ext>
          </a:extLst>
        </p:spPr>
      </p:pic>
      <p:pic>
        <p:nvPicPr>
          <p:cNvPr id="4" name="Picture 3" descr="A picture containing logo&#10;&#10;Description automatically generated">
            <a:extLst>
              <a:ext uri="{FF2B5EF4-FFF2-40B4-BE49-F238E27FC236}">
                <a16:creationId xmlns:a16="http://schemas.microsoft.com/office/drawing/2014/main" id="{19656AFF-0519-8012-EF03-28F068B271B2}"/>
              </a:ext>
            </a:extLst>
          </p:cNvPr>
          <p:cNvPicPr>
            <a:picLocks noChangeAspect="1"/>
          </p:cNvPicPr>
          <p:nvPr/>
        </p:nvPicPr>
        <p:blipFill rotWithShape="1">
          <a:blip r:embed="rId3"/>
          <a:srcRect r="6183"/>
          <a:stretch/>
        </p:blipFill>
        <p:spPr bwMode="auto">
          <a:xfrm>
            <a:off x="6489700" y="1035050"/>
            <a:ext cx="2485390" cy="1847215"/>
          </a:xfrm>
          <a:prstGeom prst="rect">
            <a:avLst/>
          </a:prstGeom>
          <a:ln>
            <a:noFill/>
          </a:ln>
          <a:extLst>
            <a:ext uri="{53640926-AAD7-44D8-BBD7-CCE9431645EC}">
              <a14:shadowObscured xmlns:a14="http://schemas.microsoft.com/office/drawing/2010/main"/>
            </a:ext>
          </a:extLst>
        </p:spPr>
      </p:pic>
      <p:pic>
        <p:nvPicPr>
          <p:cNvPr id="5" name="Picture 4" descr="A picture containing tool&#10;&#10;Description automatically generated">
            <a:extLst>
              <a:ext uri="{FF2B5EF4-FFF2-40B4-BE49-F238E27FC236}">
                <a16:creationId xmlns:a16="http://schemas.microsoft.com/office/drawing/2014/main" id="{EB1C6E9B-0379-3255-FA46-E12868886D54}"/>
              </a:ext>
            </a:extLst>
          </p:cNvPr>
          <p:cNvPicPr>
            <a:picLocks noChangeAspect="1"/>
          </p:cNvPicPr>
          <p:nvPr/>
        </p:nvPicPr>
        <p:blipFill>
          <a:blip r:embed="rId4"/>
          <a:stretch>
            <a:fillRect/>
          </a:stretch>
        </p:blipFill>
        <p:spPr>
          <a:xfrm>
            <a:off x="1308100" y="3051915"/>
            <a:ext cx="2743200" cy="1981929"/>
          </a:xfrm>
          <a:prstGeom prst="rect">
            <a:avLst/>
          </a:prstGeom>
        </p:spPr>
      </p:pic>
      <p:pic>
        <p:nvPicPr>
          <p:cNvPr id="9" name="Picture 8" descr="Logo&#10;&#10;Description automatically generated">
            <a:extLst>
              <a:ext uri="{FF2B5EF4-FFF2-40B4-BE49-F238E27FC236}">
                <a16:creationId xmlns:a16="http://schemas.microsoft.com/office/drawing/2014/main" id="{CDEF624B-B90D-AD58-1C22-9DF00A30A3F8}"/>
              </a:ext>
            </a:extLst>
          </p:cNvPr>
          <p:cNvPicPr>
            <a:picLocks noChangeAspect="1"/>
          </p:cNvPicPr>
          <p:nvPr/>
        </p:nvPicPr>
        <p:blipFill>
          <a:blip r:embed="rId5"/>
          <a:stretch>
            <a:fillRect/>
          </a:stretch>
        </p:blipFill>
        <p:spPr>
          <a:xfrm>
            <a:off x="1841500" y="5683250"/>
            <a:ext cx="1609725" cy="1438275"/>
          </a:xfrm>
          <a:prstGeom prst="rect">
            <a:avLst/>
          </a:prstGeom>
        </p:spPr>
      </p:pic>
      <p:pic>
        <p:nvPicPr>
          <p:cNvPr id="14" name="Picture 13" descr="A picture containing text, hanger&#10;&#10;Description automatically generated">
            <a:extLst>
              <a:ext uri="{FF2B5EF4-FFF2-40B4-BE49-F238E27FC236}">
                <a16:creationId xmlns:a16="http://schemas.microsoft.com/office/drawing/2014/main" id="{3E37A00D-E490-8C36-A970-1801F7560183}"/>
              </a:ext>
            </a:extLst>
          </p:cNvPr>
          <p:cNvPicPr>
            <a:picLocks noChangeAspect="1"/>
          </p:cNvPicPr>
          <p:nvPr/>
        </p:nvPicPr>
        <p:blipFill>
          <a:blip r:embed="rId6"/>
          <a:stretch>
            <a:fillRect/>
          </a:stretch>
        </p:blipFill>
        <p:spPr>
          <a:xfrm>
            <a:off x="6184900" y="3244850"/>
            <a:ext cx="3352800" cy="1788994"/>
          </a:xfrm>
          <a:prstGeom prst="rect">
            <a:avLst/>
          </a:prstGeom>
        </p:spPr>
      </p:pic>
      <p:pic>
        <p:nvPicPr>
          <p:cNvPr id="15" name="Picture 14" descr="A picture containing shape&#10;&#10;Description automatically generated">
            <a:extLst>
              <a:ext uri="{FF2B5EF4-FFF2-40B4-BE49-F238E27FC236}">
                <a16:creationId xmlns:a16="http://schemas.microsoft.com/office/drawing/2014/main" id="{7D72BB37-5FA4-FF09-9DAF-BFEF42367D16}"/>
              </a:ext>
            </a:extLst>
          </p:cNvPr>
          <p:cNvPicPr>
            <a:picLocks noChangeAspect="1"/>
          </p:cNvPicPr>
          <p:nvPr/>
        </p:nvPicPr>
        <p:blipFill>
          <a:blip r:embed="rId7"/>
          <a:stretch>
            <a:fillRect/>
          </a:stretch>
        </p:blipFill>
        <p:spPr>
          <a:xfrm>
            <a:off x="6413500" y="5454650"/>
            <a:ext cx="2819400" cy="1725894"/>
          </a:xfrm>
          <a:prstGeom prst="rect">
            <a:avLst/>
          </a:prstGeom>
        </p:spPr>
      </p:pic>
    </p:spTree>
    <p:extLst>
      <p:ext uri="{BB962C8B-B14F-4D97-AF65-F5344CB8AC3E}">
        <p14:creationId xmlns:p14="http://schemas.microsoft.com/office/powerpoint/2010/main" val="4285731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824" y="866182"/>
            <a:ext cx="10286085" cy="5865993"/>
            <a:chOff x="0" y="0"/>
            <a:chExt cx="17472695" cy="9964403"/>
          </a:xfrm>
        </p:grpSpPr>
        <p:sp>
          <p:nvSpPr>
            <p:cNvPr id="3" name="Freeform 3"/>
            <p:cNvSpPr/>
            <p:nvPr/>
          </p:nvSpPr>
          <p:spPr>
            <a:xfrm>
              <a:off x="-12700" y="-12700"/>
              <a:ext cx="17498095" cy="9989803"/>
            </a:xfrm>
            <a:custGeom>
              <a:avLst/>
              <a:gdLst/>
              <a:ahLst/>
              <a:cxnLst/>
              <a:rect l="l" t="t" r="r" b="b"/>
              <a:pathLst>
                <a:path w="17498095" h="9989803">
                  <a:moveTo>
                    <a:pt x="16635764" y="0"/>
                  </a:moveTo>
                  <a:lnTo>
                    <a:pt x="862330" y="0"/>
                  </a:lnTo>
                  <a:cubicBezTo>
                    <a:pt x="389890" y="0"/>
                    <a:pt x="0" y="389890"/>
                    <a:pt x="0" y="862330"/>
                  </a:cubicBezTo>
                  <a:lnTo>
                    <a:pt x="0" y="9127473"/>
                  </a:lnTo>
                  <a:cubicBezTo>
                    <a:pt x="0" y="9599913"/>
                    <a:pt x="389890" y="9989803"/>
                    <a:pt x="862330" y="9989803"/>
                  </a:cubicBezTo>
                  <a:lnTo>
                    <a:pt x="16635764" y="9989803"/>
                  </a:lnTo>
                  <a:cubicBezTo>
                    <a:pt x="17108205" y="9989803"/>
                    <a:pt x="17498095" y="9599913"/>
                    <a:pt x="17498095" y="9127473"/>
                  </a:cubicBezTo>
                  <a:lnTo>
                    <a:pt x="17498095" y="862330"/>
                  </a:lnTo>
                  <a:cubicBezTo>
                    <a:pt x="17498095" y="389890"/>
                    <a:pt x="17108204" y="0"/>
                    <a:pt x="16635764" y="0"/>
                  </a:cubicBezTo>
                  <a:close/>
                  <a:moveTo>
                    <a:pt x="17307595" y="927100"/>
                  </a:moveTo>
                  <a:lnTo>
                    <a:pt x="17307595" y="9127473"/>
                  </a:lnTo>
                  <a:cubicBezTo>
                    <a:pt x="17307595" y="9494503"/>
                    <a:pt x="17002795" y="9799303"/>
                    <a:pt x="16635764" y="9799303"/>
                  </a:cubicBezTo>
                  <a:lnTo>
                    <a:pt x="862330" y="9799303"/>
                  </a:lnTo>
                  <a:cubicBezTo>
                    <a:pt x="495300" y="9799303"/>
                    <a:pt x="190500" y="9494503"/>
                    <a:pt x="190500" y="9127473"/>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866182"/>
            <a:ext cx="9877977" cy="568260"/>
            <a:chOff x="0" y="0"/>
            <a:chExt cx="3540044" cy="203652"/>
          </a:xfrm>
        </p:grpSpPr>
        <p:sp>
          <p:nvSpPr>
            <p:cNvPr id="5" name="Freeform 5"/>
            <p:cNvSpPr/>
            <p:nvPr/>
          </p:nvSpPr>
          <p:spPr>
            <a:xfrm>
              <a:off x="0" y="0"/>
              <a:ext cx="3540044" cy="203652"/>
            </a:xfrm>
            <a:custGeom>
              <a:avLst/>
              <a:gdLst/>
              <a:ahLst/>
              <a:cxnLst/>
              <a:rect l="l" t="t" r="r" b="b"/>
              <a:pathLst>
                <a:path w="3540044" h="203652">
                  <a:moveTo>
                    <a:pt x="0" y="0"/>
                  </a:moveTo>
                  <a:lnTo>
                    <a:pt x="3540044" y="0"/>
                  </a:lnTo>
                  <a:lnTo>
                    <a:pt x="3540044" y="203652"/>
                  </a:lnTo>
                  <a:lnTo>
                    <a:pt x="0" y="203652"/>
                  </a:lnTo>
                  <a:close/>
                </a:path>
              </a:pathLst>
            </a:custGeom>
            <a:solidFill>
              <a:srgbClr val="FFFFFF"/>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58441" y="809357"/>
            <a:ext cx="9840960" cy="1673493"/>
            <a:chOff x="74178" y="73423"/>
            <a:chExt cx="3526778" cy="344508"/>
          </a:xfrm>
        </p:grpSpPr>
        <p:sp>
          <p:nvSpPr>
            <p:cNvPr id="9" name="Freeform 9"/>
            <p:cNvSpPr/>
            <p:nvPr/>
          </p:nvSpPr>
          <p:spPr>
            <a:xfrm>
              <a:off x="74178" y="73423"/>
              <a:ext cx="3526778" cy="344508"/>
            </a:xfrm>
            <a:custGeom>
              <a:avLst/>
              <a:gdLst/>
              <a:ahLst/>
              <a:cxnLst/>
              <a:rect l="l" t="t" r="r" b="b"/>
              <a:pathLst>
                <a:path w="3494353" h="201395">
                  <a:moveTo>
                    <a:pt x="15880" y="0"/>
                  </a:moveTo>
                  <a:lnTo>
                    <a:pt x="3478473" y="0"/>
                  </a:lnTo>
                  <a:cubicBezTo>
                    <a:pt x="3487243" y="0"/>
                    <a:pt x="3494353" y="7110"/>
                    <a:pt x="3494353" y="15880"/>
                  </a:cubicBezTo>
                  <a:lnTo>
                    <a:pt x="3494353" y="185515"/>
                  </a:lnTo>
                  <a:cubicBezTo>
                    <a:pt x="3494353" y="194285"/>
                    <a:pt x="3487243" y="201395"/>
                    <a:pt x="3478473" y="201395"/>
                  </a:cubicBezTo>
                  <a:lnTo>
                    <a:pt x="15880" y="201395"/>
                  </a:lnTo>
                  <a:cubicBezTo>
                    <a:pt x="7110" y="201395"/>
                    <a:pt x="0" y="194285"/>
                    <a:pt x="0" y="185515"/>
                  </a:cubicBezTo>
                  <a:lnTo>
                    <a:pt x="0" y="15880"/>
                  </a:lnTo>
                  <a:cubicBezTo>
                    <a:pt x="0" y="7110"/>
                    <a:pt x="7110" y="0"/>
                    <a:pt x="15880" y="0"/>
                  </a:cubicBezTo>
                  <a:close/>
                </a:path>
              </a:pathLst>
            </a:custGeom>
            <a:solidFill>
              <a:srgbClr val="932444"/>
            </a:solidFill>
          </p:spPr>
          <p:txBody>
            <a:bodyPr/>
            <a:lstStyle/>
            <a:p>
              <a:endParaRPr lang="en-GB"/>
            </a:p>
          </p:txBody>
        </p:sp>
        <p:sp>
          <p:nvSpPr>
            <p:cNvPr id="10" name="TextBox 10"/>
            <p:cNvSpPr txBox="1"/>
            <p:nvPr/>
          </p:nvSpPr>
          <p:spPr>
            <a:xfrm>
              <a:off x="185585" y="82039"/>
              <a:ext cx="2833001" cy="262469"/>
            </a:xfrm>
            <a:prstGeom prst="rect">
              <a:avLst/>
            </a:prstGeom>
          </p:spPr>
          <p:txBody>
            <a:bodyPr lIns="63500" tIns="63500" rIns="63500" bIns="63500" rtlCol="0" anchor="ctr"/>
            <a:lstStyle/>
            <a:p>
              <a:pPr>
                <a:lnSpc>
                  <a:spcPts val="2239"/>
                </a:lnSpc>
              </a:pPr>
              <a:r>
                <a:rPr lang="en-US" sz="2300" spc="144" dirty="0">
                  <a:solidFill>
                    <a:srgbClr val="FFFFFF"/>
                  </a:solidFill>
                  <a:latin typeface="Century Gothic"/>
                </a:rPr>
                <a:t>  </a:t>
              </a:r>
            </a:p>
            <a:p>
              <a:pPr>
                <a:lnSpc>
                  <a:spcPts val="2239"/>
                </a:lnSpc>
              </a:pPr>
              <a:r>
                <a:rPr lang="en-US" sz="2300" spc="144" dirty="0">
                  <a:solidFill>
                    <a:srgbClr val="FFFFFF"/>
                  </a:solidFill>
                  <a:latin typeface="Century Gothic"/>
                </a:rPr>
                <a:t>1   </a:t>
              </a:r>
              <a:r>
                <a:rPr lang="en-US" sz="2400" spc="100" dirty="0">
                  <a:solidFill>
                    <a:srgbClr val="FFFFFF"/>
                  </a:solidFill>
                  <a:latin typeface="Century Gothic"/>
                </a:rPr>
                <a:t>Task type: Focus on mathematical thinking</a:t>
              </a:r>
            </a:p>
            <a:p>
              <a:pPr algn="just">
                <a:lnSpc>
                  <a:spcPts val="2239"/>
                </a:lnSpc>
              </a:pPr>
              <a:r>
                <a:rPr lang="en-US" sz="2400" spc="100" dirty="0">
                  <a:solidFill>
                    <a:srgbClr val="FFFFFF"/>
                  </a:solidFill>
                  <a:latin typeface="Century Gothic"/>
                </a:rPr>
                <a:t>	</a:t>
              </a:r>
            </a:p>
            <a:p>
              <a:pPr algn="just">
                <a:lnSpc>
                  <a:spcPts val="2239"/>
                </a:lnSpc>
              </a:pPr>
              <a:r>
                <a:rPr lang="en-US" sz="2400" spc="100" dirty="0">
                  <a:solidFill>
                    <a:srgbClr val="FFFFFF"/>
                  </a:solidFill>
                  <a:latin typeface="Century Gothic"/>
                </a:rPr>
                <a:t>      Content focus: Measurement</a:t>
              </a:r>
            </a:p>
            <a:p>
              <a:pPr>
                <a:lnSpc>
                  <a:spcPts val="3220"/>
                </a:lnSpc>
              </a:pPr>
              <a:endParaRPr lang="en-US" sz="2300" spc="144" dirty="0">
                <a:solidFill>
                  <a:srgbClr val="FFFFFF"/>
                </a:solidFill>
                <a:latin typeface="Century Gothic"/>
              </a:endParaRPr>
            </a:p>
          </p:txBody>
        </p:sp>
      </p:grpSp>
      <p:sp>
        <p:nvSpPr>
          <p:cNvPr id="13" name="TextBox 13"/>
          <p:cNvSpPr txBox="1"/>
          <p:nvPr/>
        </p:nvSpPr>
        <p:spPr>
          <a:xfrm>
            <a:off x="4170419" y="6765900"/>
            <a:ext cx="6300490" cy="636270"/>
          </a:xfrm>
          <a:prstGeom prst="rect">
            <a:avLst/>
          </a:prstGeom>
        </p:spPr>
        <p:txBody>
          <a:bodyPr lIns="0" tIns="0" rIns="0" bIns="0" rtlCol="0" anchor="t">
            <a:spAutoFit/>
          </a:bodyPr>
          <a:lstStyle/>
          <a:p>
            <a:pPr>
              <a:lnSpc>
                <a:spcPts val="1679"/>
              </a:lnSpc>
            </a:pPr>
            <a:r>
              <a:rPr lang="en-US" sz="1200" dirty="0">
                <a:solidFill>
                  <a:srgbClr val="000000"/>
                </a:solidFill>
                <a:latin typeface="Calibri" panose="020F0502020204030204" pitchFamily="34" charset="0"/>
                <a:cs typeface="Calibri" panose="020F0502020204030204" pitchFamily="34" charset="0"/>
              </a:rPr>
              <a:t>[2] https://www.gov.uk/government/publications/initial-teacher-training-itt-core-content-framework</a:t>
            </a:r>
          </a:p>
          <a:p>
            <a:pPr>
              <a:lnSpc>
                <a:spcPts val="1679"/>
              </a:lnSpc>
            </a:pPr>
            <a:r>
              <a:rPr lang="en-US" sz="1200" dirty="0">
                <a:solidFill>
                  <a:srgbClr val="000000"/>
                </a:solidFill>
                <a:latin typeface="Calibri" panose="020F0502020204030204" pitchFamily="34" charset="0"/>
                <a:cs typeface="Calibri" panose="020F0502020204030204" pitchFamily="34" charset="0"/>
              </a:rPr>
              <a:t>[3] https://www.google.com/search?client=firefox-b-d&amp;q=early+career+framework+2021</a:t>
            </a:r>
          </a:p>
          <a:p>
            <a:pPr>
              <a:lnSpc>
                <a:spcPts val="1679"/>
              </a:lnSpc>
            </a:pPr>
            <a:r>
              <a:rPr lang="en-US" sz="1200" dirty="0">
                <a:solidFill>
                  <a:srgbClr val="000000"/>
                </a:solidFill>
                <a:latin typeface="Calibri" panose="020F0502020204030204" pitchFamily="34" charset="0"/>
                <a:cs typeface="Calibri" panose="020F0502020204030204" pitchFamily="34" charset="0"/>
              </a:rPr>
              <a:t>[4] https://www.ncetm.org.uk/teaching-for-mastery</a:t>
            </a:r>
          </a:p>
        </p:txBody>
      </p:sp>
    </p:spTree>
    <p:extLst>
      <p:ext uri="{BB962C8B-B14F-4D97-AF65-F5344CB8AC3E}">
        <p14:creationId xmlns:p14="http://schemas.microsoft.com/office/powerpoint/2010/main" val="1854967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
        <p:cNvGrpSpPr/>
        <p:nvPr/>
      </p:nvGrpSpPr>
      <p:grpSpPr>
        <a:xfrm>
          <a:off x="0" y="0"/>
          <a:ext cx="0" cy="0"/>
          <a:chOff x="0" y="0"/>
          <a:chExt cx="0" cy="0"/>
        </a:xfrm>
      </p:grpSpPr>
      <p:grpSp>
        <p:nvGrpSpPr>
          <p:cNvPr id="2" name="Group 2"/>
          <p:cNvGrpSpPr/>
          <p:nvPr/>
        </p:nvGrpSpPr>
        <p:grpSpPr>
          <a:xfrm>
            <a:off x="184824" y="866182"/>
            <a:ext cx="10286085" cy="6064815"/>
            <a:chOff x="0" y="0"/>
            <a:chExt cx="17472695" cy="10302137"/>
          </a:xfrm>
        </p:grpSpPr>
        <p:sp>
          <p:nvSpPr>
            <p:cNvPr id="3" name="Freeform 3"/>
            <p:cNvSpPr/>
            <p:nvPr/>
          </p:nvSpPr>
          <p:spPr>
            <a:xfrm>
              <a:off x="-12700" y="-12700"/>
              <a:ext cx="17498095" cy="10327537"/>
            </a:xfrm>
            <a:custGeom>
              <a:avLst/>
              <a:gdLst/>
              <a:ahLst/>
              <a:cxnLst/>
              <a:rect l="l" t="t" r="r" b="b"/>
              <a:pathLst>
                <a:path w="17498095" h="10327537">
                  <a:moveTo>
                    <a:pt x="16635764" y="0"/>
                  </a:moveTo>
                  <a:lnTo>
                    <a:pt x="862330" y="0"/>
                  </a:lnTo>
                  <a:cubicBezTo>
                    <a:pt x="389890" y="0"/>
                    <a:pt x="0" y="389890"/>
                    <a:pt x="0" y="862330"/>
                  </a:cubicBezTo>
                  <a:lnTo>
                    <a:pt x="0" y="9465207"/>
                  </a:lnTo>
                  <a:cubicBezTo>
                    <a:pt x="0" y="9937647"/>
                    <a:pt x="389890" y="10327537"/>
                    <a:pt x="862330" y="10327537"/>
                  </a:cubicBezTo>
                  <a:lnTo>
                    <a:pt x="16635764" y="10327537"/>
                  </a:lnTo>
                  <a:cubicBezTo>
                    <a:pt x="17108205" y="10327537"/>
                    <a:pt x="17498095" y="9937647"/>
                    <a:pt x="17498095" y="9465207"/>
                  </a:cubicBezTo>
                  <a:lnTo>
                    <a:pt x="17498095" y="862330"/>
                  </a:lnTo>
                  <a:cubicBezTo>
                    <a:pt x="17498095" y="389890"/>
                    <a:pt x="17108204" y="0"/>
                    <a:pt x="16635764" y="0"/>
                  </a:cubicBezTo>
                  <a:close/>
                  <a:moveTo>
                    <a:pt x="17307595" y="927100"/>
                  </a:moveTo>
                  <a:lnTo>
                    <a:pt x="17307595" y="9465207"/>
                  </a:lnTo>
                  <a:cubicBezTo>
                    <a:pt x="17307595" y="9832237"/>
                    <a:pt x="17002795" y="10137037"/>
                    <a:pt x="16635764" y="10137037"/>
                  </a:cubicBezTo>
                  <a:lnTo>
                    <a:pt x="862330" y="10137037"/>
                  </a:lnTo>
                  <a:cubicBezTo>
                    <a:pt x="495300" y="10137036"/>
                    <a:pt x="190500" y="9832236"/>
                    <a:pt x="190500" y="9465207"/>
                  </a:cubicBezTo>
                  <a:lnTo>
                    <a:pt x="190500" y="862330"/>
                  </a:lnTo>
                  <a:cubicBezTo>
                    <a:pt x="190500" y="495300"/>
                    <a:pt x="495300" y="190500"/>
                    <a:pt x="862330" y="190500"/>
                  </a:cubicBezTo>
                  <a:lnTo>
                    <a:pt x="16635764" y="190500"/>
                  </a:lnTo>
                  <a:cubicBezTo>
                    <a:pt x="17002795" y="190500"/>
                    <a:pt x="17307595" y="495300"/>
                    <a:pt x="17307595" y="862330"/>
                  </a:cubicBezTo>
                  <a:lnTo>
                    <a:pt x="17307595" y="927100"/>
                  </a:lnTo>
                  <a:close/>
                </a:path>
              </a:pathLst>
            </a:custGeom>
            <a:solidFill>
              <a:srgbClr val="626161"/>
            </a:solidFill>
          </p:spPr>
          <p:txBody>
            <a:bodyPr/>
            <a:lstStyle/>
            <a:p>
              <a:endParaRPr lang="en-GB"/>
            </a:p>
          </p:txBody>
        </p:sp>
      </p:grpSp>
      <p:grpSp>
        <p:nvGrpSpPr>
          <p:cNvPr id="4" name="Group 4"/>
          <p:cNvGrpSpPr/>
          <p:nvPr/>
        </p:nvGrpSpPr>
        <p:grpSpPr>
          <a:xfrm>
            <a:off x="121424" y="756000"/>
            <a:ext cx="9950549" cy="826376"/>
            <a:chOff x="0" y="0"/>
            <a:chExt cx="3566052" cy="296154"/>
          </a:xfrm>
        </p:grpSpPr>
        <p:sp>
          <p:nvSpPr>
            <p:cNvPr id="5" name="Freeform 5"/>
            <p:cNvSpPr/>
            <p:nvPr/>
          </p:nvSpPr>
          <p:spPr>
            <a:xfrm>
              <a:off x="0" y="0"/>
              <a:ext cx="3566052" cy="296154"/>
            </a:xfrm>
            <a:custGeom>
              <a:avLst/>
              <a:gdLst/>
              <a:ahLst/>
              <a:cxnLst/>
              <a:rect l="l" t="t" r="r" b="b"/>
              <a:pathLst>
                <a:path w="3566052" h="296154">
                  <a:moveTo>
                    <a:pt x="0" y="0"/>
                  </a:moveTo>
                  <a:lnTo>
                    <a:pt x="3566052" y="0"/>
                  </a:lnTo>
                  <a:lnTo>
                    <a:pt x="3566052" y="296154"/>
                  </a:lnTo>
                  <a:lnTo>
                    <a:pt x="0" y="296154"/>
                  </a:lnTo>
                  <a:close/>
                </a:path>
              </a:pathLst>
            </a:custGeom>
            <a:solidFill>
              <a:srgbClr val="FFF2CC"/>
            </a:solidFill>
          </p:spPr>
          <p:txBody>
            <a:bodyPr/>
            <a:lstStyle/>
            <a:p>
              <a:endParaRPr lang="en-GB"/>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1486"/>
                </a:lnSpc>
              </a:pPr>
              <a:endParaRPr dirty="0"/>
            </a:p>
          </p:txBody>
        </p:sp>
      </p:grpSp>
      <p:grpSp>
        <p:nvGrpSpPr>
          <p:cNvPr id="8" name="Group 8"/>
          <p:cNvGrpSpPr/>
          <p:nvPr/>
        </p:nvGrpSpPr>
        <p:grpSpPr>
          <a:xfrm>
            <a:off x="165100" y="654050"/>
            <a:ext cx="9750483" cy="889967"/>
            <a:chOff x="0" y="-38100"/>
            <a:chExt cx="3494353" cy="318944"/>
          </a:xfrm>
        </p:grpSpPr>
        <p:sp>
          <p:nvSpPr>
            <p:cNvPr id="9" name="Freeform 9"/>
            <p:cNvSpPr/>
            <p:nvPr/>
          </p:nvSpPr>
          <p:spPr>
            <a:xfrm>
              <a:off x="0" y="0"/>
              <a:ext cx="3494353" cy="261985"/>
            </a:xfrm>
            <a:custGeom>
              <a:avLst/>
              <a:gdLst/>
              <a:ahLst/>
              <a:cxnLst/>
              <a:rect l="l" t="t" r="r" b="b"/>
              <a:pathLst>
                <a:path w="3494353" h="261985">
                  <a:moveTo>
                    <a:pt x="15880" y="0"/>
                  </a:moveTo>
                  <a:lnTo>
                    <a:pt x="3478473" y="0"/>
                  </a:lnTo>
                  <a:cubicBezTo>
                    <a:pt x="3487243" y="0"/>
                    <a:pt x="3494353" y="7110"/>
                    <a:pt x="3494353" y="15880"/>
                  </a:cubicBezTo>
                  <a:lnTo>
                    <a:pt x="3494353" y="246105"/>
                  </a:lnTo>
                  <a:cubicBezTo>
                    <a:pt x="3494353" y="254875"/>
                    <a:pt x="3487243" y="261985"/>
                    <a:pt x="3478473" y="261985"/>
                  </a:cubicBezTo>
                  <a:lnTo>
                    <a:pt x="15880" y="261985"/>
                  </a:lnTo>
                  <a:cubicBezTo>
                    <a:pt x="7110" y="261985"/>
                    <a:pt x="0" y="254875"/>
                    <a:pt x="0" y="246105"/>
                  </a:cubicBezTo>
                  <a:lnTo>
                    <a:pt x="0" y="15880"/>
                  </a:lnTo>
                  <a:cubicBezTo>
                    <a:pt x="0" y="7110"/>
                    <a:pt x="7110" y="0"/>
                    <a:pt x="15880" y="0"/>
                  </a:cubicBezTo>
                  <a:close/>
                </a:path>
              </a:pathLst>
            </a:custGeom>
            <a:solidFill>
              <a:srgbClr val="626161"/>
            </a:solidFill>
          </p:spPr>
          <p:txBody>
            <a:bodyPr/>
            <a:lstStyle/>
            <a:p>
              <a:endParaRPr lang="en-GB"/>
            </a:p>
          </p:txBody>
        </p:sp>
        <p:sp>
          <p:nvSpPr>
            <p:cNvPr id="10" name="TextBox 10"/>
            <p:cNvSpPr txBox="1"/>
            <p:nvPr/>
          </p:nvSpPr>
          <p:spPr>
            <a:xfrm>
              <a:off x="0" y="-38100"/>
              <a:ext cx="812800" cy="318944"/>
            </a:xfrm>
            <a:prstGeom prst="rect">
              <a:avLst/>
            </a:prstGeom>
          </p:spPr>
          <p:txBody>
            <a:bodyPr lIns="63500" tIns="63500" rIns="63500" bIns="63500" rtlCol="0" anchor="ctr"/>
            <a:lstStyle/>
            <a:p>
              <a:pPr>
                <a:lnSpc>
                  <a:spcPts val="3220"/>
                </a:lnSpc>
              </a:pPr>
              <a:r>
                <a:rPr lang="en-US" sz="2300" spc="144" dirty="0">
                  <a:solidFill>
                    <a:srgbClr val="FFFFFF"/>
                  </a:solidFill>
                  <a:latin typeface="Century Gothic"/>
                </a:rPr>
                <a:t>  1a   </a:t>
              </a:r>
            </a:p>
          </p:txBody>
        </p:sp>
      </p:grpSp>
      <p:grpSp>
        <p:nvGrpSpPr>
          <p:cNvPr id="11" name="Group 11"/>
          <p:cNvGrpSpPr/>
          <p:nvPr/>
        </p:nvGrpSpPr>
        <p:grpSpPr>
          <a:xfrm>
            <a:off x="1041301" y="723541"/>
            <a:ext cx="8039199" cy="844908"/>
            <a:chOff x="0" y="-28575"/>
            <a:chExt cx="2881067" cy="302796"/>
          </a:xfrm>
        </p:grpSpPr>
        <p:sp>
          <p:nvSpPr>
            <p:cNvPr id="12" name="Freeform 12"/>
            <p:cNvSpPr/>
            <p:nvPr/>
          </p:nvSpPr>
          <p:spPr>
            <a:xfrm>
              <a:off x="0" y="0"/>
              <a:ext cx="1848164" cy="248741"/>
            </a:xfrm>
            <a:custGeom>
              <a:avLst/>
              <a:gdLst/>
              <a:ahLst/>
              <a:cxnLst/>
              <a:rect l="l" t="t" r="r" b="b"/>
              <a:pathLst>
                <a:path w="1848164" h="248741">
                  <a:moveTo>
                    <a:pt x="55546" y="0"/>
                  </a:moveTo>
                  <a:lnTo>
                    <a:pt x="1792619" y="0"/>
                  </a:lnTo>
                  <a:cubicBezTo>
                    <a:pt x="1807350" y="0"/>
                    <a:pt x="1821479" y="5852"/>
                    <a:pt x="1831895" y="16269"/>
                  </a:cubicBezTo>
                  <a:cubicBezTo>
                    <a:pt x="1842312" y="26686"/>
                    <a:pt x="1848164" y="40814"/>
                    <a:pt x="1848164" y="55546"/>
                  </a:cubicBezTo>
                  <a:lnTo>
                    <a:pt x="1848164" y="193195"/>
                  </a:lnTo>
                  <a:cubicBezTo>
                    <a:pt x="1848164" y="207927"/>
                    <a:pt x="1842312" y="222055"/>
                    <a:pt x="1831895" y="232472"/>
                  </a:cubicBezTo>
                  <a:cubicBezTo>
                    <a:pt x="1821479" y="242889"/>
                    <a:pt x="1807350" y="248741"/>
                    <a:pt x="1792619" y="248741"/>
                  </a:cubicBezTo>
                  <a:lnTo>
                    <a:pt x="55546" y="248741"/>
                  </a:lnTo>
                  <a:cubicBezTo>
                    <a:pt x="40814" y="248741"/>
                    <a:pt x="26686" y="242889"/>
                    <a:pt x="16269" y="232472"/>
                  </a:cubicBezTo>
                  <a:cubicBezTo>
                    <a:pt x="5852" y="222055"/>
                    <a:pt x="0" y="207927"/>
                    <a:pt x="0" y="193195"/>
                  </a:cubicBezTo>
                  <a:lnTo>
                    <a:pt x="0" y="55546"/>
                  </a:lnTo>
                  <a:cubicBezTo>
                    <a:pt x="0" y="40814"/>
                    <a:pt x="5852" y="26686"/>
                    <a:pt x="16269" y="16269"/>
                  </a:cubicBezTo>
                  <a:cubicBezTo>
                    <a:pt x="26686" y="5852"/>
                    <a:pt x="40814" y="0"/>
                    <a:pt x="55546" y="0"/>
                  </a:cubicBezTo>
                  <a:close/>
                </a:path>
              </a:pathLst>
            </a:custGeom>
            <a:solidFill>
              <a:srgbClr val="626161"/>
            </a:solidFill>
          </p:spPr>
          <p:txBody>
            <a:bodyPr/>
            <a:lstStyle/>
            <a:p>
              <a:endParaRPr lang="en-GB"/>
            </a:p>
          </p:txBody>
        </p:sp>
        <p:sp>
          <p:nvSpPr>
            <p:cNvPr id="13" name="TextBox 13"/>
            <p:cNvSpPr txBox="1"/>
            <p:nvPr/>
          </p:nvSpPr>
          <p:spPr>
            <a:xfrm>
              <a:off x="0" y="-28575"/>
              <a:ext cx="2881067" cy="302796"/>
            </a:xfrm>
            <a:prstGeom prst="rect">
              <a:avLst/>
            </a:prstGeom>
          </p:spPr>
          <p:txBody>
            <a:bodyPr lIns="63500" tIns="63500" rIns="63500" bIns="63500" rtlCol="0" anchor="ctr"/>
            <a:lstStyle/>
            <a:p>
              <a:pPr>
                <a:lnSpc>
                  <a:spcPts val="2239"/>
                </a:lnSpc>
              </a:pPr>
              <a:r>
                <a:rPr lang="en-US" sz="1599" spc="100" dirty="0">
                  <a:solidFill>
                    <a:srgbClr val="FFFFFF"/>
                  </a:solidFill>
                  <a:latin typeface="Century Gothic"/>
                </a:rPr>
                <a:t>Task type: Focus on mathematical thinking</a:t>
              </a:r>
            </a:p>
            <a:p>
              <a:pPr algn="just">
                <a:lnSpc>
                  <a:spcPts val="2239"/>
                </a:lnSpc>
              </a:pPr>
              <a:r>
                <a:rPr lang="en-US" sz="1599" spc="100" dirty="0">
                  <a:solidFill>
                    <a:srgbClr val="FFFFFF"/>
                  </a:solidFill>
                  <a:latin typeface="Century Gothic"/>
                </a:rPr>
                <a:t>Content focus: Measurement</a:t>
              </a:r>
            </a:p>
          </p:txBody>
        </p:sp>
      </p:grpSp>
      <p:graphicFrame>
        <p:nvGraphicFramePr>
          <p:cNvPr id="14" name="Table 14"/>
          <p:cNvGraphicFramePr>
            <a:graphicFrameLocks noGrp="1"/>
          </p:cNvGraphicFramePr>
          <p:nvPr>
            <p:extLst>
              <p:ext uri="{D42A27DB-BD31-4B8C-83A1-F6EECF244321}">
                <p14:modId xmlns:p14="http://schemas.microsoft.com/office/powerpoint/2010/main" val="3597081487"/>
              </p:ext>
            </p:extLst>
          </p:nvPr>
        </p:nvGraphicFramePr>
        <p:xfrm>
          <a:off x="698500" y="4079556"/>
          <a:ext cx="9257238" cy="2514731"/>
        </p:xfrm>
        <a:graphic>
          <a:graphicData uri="http://schemas.openxmlformats.org/drawingml/2006/table">
            <a:tbl>
              <a:tblPr/>
              <a:tblGrid>
                <a:gridCol w="3768331">
                  <a:extLst>
                    <a:ext uri="{9D8B030D-6E8A-4147-A177-3AD203B41FA5}">
                      <a16:colId xmlns:a16="http://schemas.microsoft.com/office/drawing/2014/main" val="20000"/>
                    </a:ext>
                  </a:extLst>
                </a:gridCol>
                <a:gridCol w="5488907">
                  <a:extLst>
                    <a:ext uri="{9D8B030D-6E8A-4147-A177-3AD203B41FA5}">
                      <a16:colId xmlns:a16="http://schemas.microsoft.com/office/drawing/2014/main" val="20001"/>
                    </a:ext>
                  </a:extLst>
                </a:gridCol>
              </a:tblGrid>
              <a:tr h="463130">
                <a:tc>
                  <a:txBody>
                    <a:bodyPr/>
                    <a:lstStyle/>
                    <a:p>
                      <a:pPr algn="l">
                        <a:defRPr/>
                      </a:pPr>
                      <a:r>
                        <a:rPr lang="en-US" sz="1662" b="1" dirty="0">
                          <a:solidFill>
                            <a:srgbClr val="000000"/>
                          </a:solidFill>
                          <a:latin typeface="+mn-lt"/>
                        </a:rPr>
                        <a:t>Core</a:t>
                      </a:r>
                      <a:endParaRPr lang="en-US" sz="1100" b="1" dirty="0">
                        <a:latin typeface="+mn-lt"/>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tc>
                  <a:txBody>
                    <a:bodyPr/>
                    <a:lstStyle/>
                    <a:p>
                      <a:pPr algn="l">
                        <a:defRPr/>
                      </a:pPr>
                      <a:r>
                        <a:rPr lang="en-US" sz="1662" b="1" dirty="0">
                          <a:solidFill>
                            <a:srgbClr val="000000"/>
                          </a:solidFill>
                          <a:latin typeface="+mn-lt"/>
                        </a:rPr>
                        <a:t>Extension</a:t>
                      </a:r>
                      <a:endParaRPr lang="en-US" sz="1100" b="1" dirty="0">
                        <a:latin typeface="+mn-lt"/>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extLst>
                  <a:ext uri="{0D108BD9-81ED-4DB2-BD59-A6C34878D82A}">
                    <a16:rowId xmlns:a16="http://schemas.microsoft.com/office/drawing/2014/main" val="10000"/>
                  </a:ext>
                </a:extLst>
              </a:tr>
              <a:tr h="591320">
                <a:tc>
                  <a:txBody>
                    <a:bodyPr/>
                    <a:lstStyle/>
                    <a:p>
                      <a:pPr algn="l">
                        <a:defRPr/>
                      </a:pPr>
                      <a:r>
                        <a:rPr lang="en-US" sz="1400" dirty="0">
                          <a:solidFill>
                            <a:srgbClr val="000000"/>
                          </a:solidFill>
                          <a:latin typeface="Coco Gothic" panose="020B0604020202020204" charset="0"/>
                        </a:rPr>
                        <a:t>How could you measure the length of a table if you only had a bag of matching plastic forks?</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How would you describe the shape and size of a table if you only had a bag of matching plastic forks?</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extLst>
                  <a:ext uri="{0D108BD9-81ED-4DB2-BD59-A6C34878D82A}">
                    <a16:rowId xmlns:a16="http://schemas.microsoft.com/office/drawing/2014/main" val="10001"/>
                  </a:ext>
                </a:extLst>
              </a:tr>
              <a:tr h="588561">
                <a:tc>
                  <a:txBody>
                    <a:bodyPr/>
                    <a:lstStyle/>
                    <a:p>
                      <a:pPr algn="l">
                        <a:defRPr/>
                      </a:pPr>
                      <a:r>
                        <a:rPr lang="en-US" sz="1400" dirty="0">
                          <a:solidFill>
                            <a:srgbClr val="000000"/>
                          </a:solidFill>
                          <a:latin typeface="Coco Gothic" panose="020B0604020202020204" charset="0"/>
                        </a:rPr>
                        <a:t>How could you measure the stickiness of golden syrup, smooth peanut butter and mayonnaise?</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tc>
                  <a:txBody>
                    <a:bodyPr/>
                    <a:lstStyle/>
                    <a:p>
                      <a:pPr algn="l">
                        <a:defRPr/>
                      </a:pPr>
                      <a:r>
                        <a:rPr lang="en-US" sz="1400" dirty="0">
                          <a:solidFill>
                            <a:srgbClr val="000000"/>
                          </a:solidFill>
                          <a:latin typeface="Coco Gothic" panose="020B0604020202020204" charset="0"/>
                        </a:rPr>
                        <a:t>Can you invent a formal definition of stickiness?</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tcPr>
                </a:tc>
                <a:extLst>
                  <a:ext uri="{0D108BD9-81ED-4DB2-BD59-A6C34878D82A}">
                    <a16:rowId xmlns:a16="http://schemas.microsoft.com/office/drawing/2014/main" val="10002"/>
                  </a:ext>
                </a:extLst>
              </a:tr>
              <a:tr h="588561">
                <a:tc>
                  <a:txBody>
                    <a:bodyPr/>
                    <a:lstStyle/>
                    <a:p>
                      <a:pPr algn="l">
                        <a:defRPr/>
                      </a:pPr>
                      <a:r>
                        <a:rPr lang="en-US" sz="1400" dirty="0">
                          <a:solidFill>
                            <a:srgbClr val="000000"/>
                          </a:solidFill>
                          <a:latin typeface="Coco Gothic" panose="020B0604020202020204" charset="0"/>
                        </a:rPr>
                        <a:t>How could you measure the length of a moving freight train from a bridge?</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solidFill>
                      <a:srgbClr val="F4DBFD"/>
                    </a:solidFill>
                  </a:tcPr>
                </a:tc>
                <a:tc>
                  <a:txBody>
                    <a:bodyPr/>
                    <a:lstStyle/>
                    <a:p>
                      <a:pPr algn="l">
                        <a:defRPr/>
                      </a:pPr>
                      <a:r>
                        <a:rPr lang="en-US" sz="1400" dirty="0">
                          <a:solidFill>
                            <a:srgbClr val="000000"/>
                          </a:solidFill>
                          <a:latin typeface="Coco Gothic" panose="020B0604020202020204" charset="0"/>
                        </a:rPr>
                        <a:t>How could you measure the length of a moving freight train from a drone moving above the same track?</a:t>
                      </a:r>
                      <a:endParaRPr lang="en-US" sz="1400" dirty="0">
                        <a:latin typeface="Coco Gothic" panose="020B0604020202020204" charset="0"/>
                      </a:endParaRPr>
                    </a:p>
                  </a:txBody>
                  <a:tcPr>
                    <a:lnL w="28575" cap="flat" cmpd="sng" algn="ctr">
                      <a:solidFill>
                        <a:srgbClr val="626161"/>
                      </a:solidFill>
                      <a:prstDash val="solid"/>
                      <a:round/>
                      <a:headEnd type="none" w="med" len="med"/>
                      <a:tailEnd type="none" w="med" len="med"/>
                    </a:lnL>
                    <a:lnR w="28575" cap="flat" cmpd="sng" algn="ctr">
                      <a:solidFill>
                        <a:srgbClr val="626161"/>
                      </a:solidFill>
                      <a:prstDash val="solid"/>
                      <a:round/>
                      <a:headEnd type="none" w="med" len="med"/>
                      <a:tailEnd type="none" w="med" len="med"/>
                    </a:lnR>
                    <a:lnT w="28575" cap="flat" cmpd="sng" algn="ctr">
                      <a:solidFill>
                        <a:srgbClr val="626161"/>
                      </a:solidFill>
                      <a:prstDash val="solid"/>
                      <a:round/>
                      <a:headEnd type="none" w="med" len="med"/>
                      <a:tailEnd type="none" w="med" len="med"/>
                    </a:lnT>
                    <a:lnB w="28575" cap="flat" cmpd="sng" algn="ctr">
                      <a:solidFill>
                        <a:srgbClr val="626161"/>
                      </a:solidFill>
                      <a:prstDash val="solid"/>
                      <a:round/>
                      <a:headEnd type="none" w="med" len="med"/>
                      <a:tailEnd type="none" w="med" len="med"/>
                    </a:lnB>
                    <a:solidFill>
                      <a:srgbClr val="F4DBFD"/>
                    </a:solidFill>
                  </a:tcPr>
                </a:tc>
                <a:extLst>
                  <a:ext uri="{0D108BD9-81ED-4DB2-BD59-A6C34878D82A}">
                    <a16:rowId xmlns:a16="http://schemas.microsoft.com/office/drawing/2014/main" val="10003"/>
                  </a:ext>
                </a:extLst>
              </a:tr>
            </a:tbl>
          </a:graphicData>
        </a:graphic>
      </p:graphicFrame>
      <p:sp>
        <p:nvSpPr>
          <p:cNvPr id="16" name="TextBox 16"/>
          <p:cNvSpPr txBox="1"/>
          <p:nvPr/>
        </p:nvSpPr>
        <p:spPr>
          <a:xfrm>
            <a:off x="589287" y="1887044"/>
            <a:ext cx="9477159" cy="1149857"/>
          </a:xfrm>
          <a:prstGeom prst="rect">
            <a:avLst/>
          </a:prstGeom>
        </p:spPr>
        <p:txBody>
          <a:bodyPr lIns="0" tIns="0" rIns="0" bIns="0" rtlCol="0" anchor="t">
            <a:spAutoFit/>
          </a:bodyPr>
          <a:lstStyle/>
          <a:p>
            <a:pPr>
              <a:lnSpc>
                <a:spcPts val="1836"/>
              </a:lnSpc>
            </a:pPr>
            <a:r>
              <a:rPr lang="en-US" sz="1400" b="1" dirty="0">
                <a:solidFill>
                  <a:srgbClr val="000000"/>
                </a:solidFill>
                <a:latin typeface="Coco Gothic" panose="020B0604020202020204" charset="0"/>
              </a:rPr>
              <a:t>Light version: </a:t>
            </a:r>
            <a:r>
              <a:rPr lang="en-US" sz="1400" dirty="0">
                <a:solidFill>
                  <a:srgbClr val="000000"/>
                </a:solidFill>
                <a:latin typeface="Coco Gothic" panose="020B0604020202020204" charset="0"/>
              </a:rPr>
              <a:t>The focus of this task is embedding mathematical thinking into the teaching of mathematical content. The context we use is measurement. The use of repeated units connects to measurement across the curriculum. Measurement relates to place value (via the metric system) and multiplicative relationships such as ratio, proportion, fractions. There is more about this in the longer version of this task. This short version focuses more on the kinds of thinking involved [5]. Ideas that can be removed for primary novices are coloured mauve.</a:t>
            </a:r>
          </a:p>
        </p:txBody>
      </p:sp>
      <p:sp>
        <p:nvSpPr>
          <p:cNvPr id="17" name="TextBox 17"/>
          <p:cNvSpPr txBox="1"/>
          <p:nvPr/>
        </p:nvSpPr>
        <p:spPr>
          <a:xfrm>
            <a:off x="3517900" y="7054850"/>
            <a:ext cx="7009690" cy="181525"/>
          </a:xfrm>
          <a:prstGeom prst="rect">
            <a:avLst/>
          </a:prstGeom>
        </p:spPr>
        <p:txBody>
          <a:bodyPr wrap="square" lIns="0" tIns="0" rIns="0" bIns="0" rtlCol="0" anchor="t">
            <a:spAutoFit/>
          </a:bodyPr>
          <a:lstStyle/>
          <a:p>
            <a:pPr>
              <a:lnSpc>
                <a:spcPts val="1540"/>
              </a:lnSpc>
            </a:pPr>
            <a:r>
              <a:rPr lang="en-US" sz="1100" dirty="0">
                <a:solidFill>
                  <a:srgbClr val="000000"/>
                </a:solidFill>
              </a:rPr>
              <a:t>[5] See also: https://www.ncetm.org.uk/classroom-resources/secmm-mathematical-prompts-for-deeper-thinking-videos/</a:t>
            </a:r>
          </a:p>
        </p:txBody>
      </p:sp>
      <p:sp>
        <p:nvSpPr>
          <p:cNvPr id="18" name="TextBox 18"/>
          <p:cNvSpPr txBox="1"/>
          <p:nvPr/>
        </p:nvSpPr>
        <p:spPr>
          <a:xfrm>
            <a:off x="756000" y="3265370"/>
            <a:ext cx="6343300" cy="635046"/>
          </a:xfrm>
          <a:prstGeom prst="rect">
            <a:avLst/>
          </a:prstGeom>
        </p:spPr>
        <p:txBody>
          <a:bodyPr wrap="square" lIns="0" tIns="0" rIns="0" bIns="0" rtlCol="0" anchor="t">
            <a:spAutoFit/>
          </a:bodyPr>
          <a:lstStyle/>
          <a:p>
            <a:pPr>
              <a:lnSpc>
                <a:spcPts val="2604"/>
              </a:lnSpc>
            </a:pPr>
            <a:r>
              <a:rPr lang="en-US" sz="1400" dirty="0">
                <a:solidFill>
                  <a:srgbClr val="000000"/>
                </a:solidFill>
                <a:latin typeface="Coco Gothic Bold"/>
              </a:rPr>
              <a:t>Task – organise your time so that you can consider parts a and b</a:t>
            </a:r>
          </a:p>
          <a:p>
            <a:pPr>
              <a:lnSpc>
                <a:spcPts val="2604"/>
              </a:lnSpc>
            </a:pPr>
            <a:r>
              <a:rPr lang="en-US" sz="1400" dirty="0">
                <a:solidFill>
                  <a:srgbClr val="000000"/>
                </a:solidFill>
                <a:latin typeface="Coco Gothic Bold"/>
              </a:rPr>
              <a:t>Part a (measurement)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F69FBDA2308A42877097503767FC67" ma:contentTypeVersion="17" ma:contentTypeDescription="Create a new document." ma:contentTypeScope="" ma:versionID="91d8663202b6c2f9b6dcff240d2da056">
  <xsd:schema xmlns:xsd="http://www.w3.org/2001/XMLSchema" xmlns:xs="http://www.w3.org/2001/XMLSchema" xmlns:p="http://schemas.microsoft.com/office/2006/metadata/properties" xmlns:ns2="ff87ffb3-a54e-48b8-86bc-8533dc72ea3e" xmlns:ns3="2789cb87-6a28-4760-9933-763d51043753" targetNamespace="http://schemas.microsoft.com/office/2006/metadata/properties" ma:root="true" ma:fieldsID="d7803c33a289e0af62cb22ed81c3b593" ns2:_="" ns3:_="">
    <xsd:import namespace="ff87ffb3-a54e-48b8-86bc-8533dc72ea3e"/>
    <xsd:import namespace="2789cb87-6a28-4760-9933-763d5104375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87ffb3-a54e-48b8-86bc-8533dc72ea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9b5beef-8023-4592-aa7c-1c273dbadad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89cb87-6a28-4760-9933-763d51043753"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3e58424-037f-4383-a306-b64b5e1bbf19}" ma:internalName="TaxCatchAll" ma:showField="CatchAllData" ma:web="2789cb87-6a28-4760-9933-763d510437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f87ffb3-a54e-48b8-86bc-8533dc72ea3e">
      <Terms xmlns="http://schemas.microsoft.com/office/infopath/2007/PartnerControls"/>
    </lcf76f155ced4ddcb4097134ff3c332f>
    <TaxCatchAll xmlns="2789cb87-6a28-4760-9933-763d51043753" xsi:nil="true"/>
  </documentManagement>
</p:properties>
</file>

<file path=customXml/itemProps1.xml><?xml version="1.0" encoding="utf-8"?>
<ds:datastoreItem xmlns:ds="http://schemas.openxmlformats.org/officeDocument/2006/customXml" ds:itemID="{13B40AE3-0CDE-4388-907F-0E4F160D9006}"/>
</file>

<file path=customXml/itemProps2.xml><?xml version="1.0" encoding="utf-8"?>
<ds:datastoreItem xmlns:ds="http://schemas.openxmlformats.org/officeDocument/2006/customXml" ds:itemID="{DCA336F2-EDF8-4826-BB09-0AC329965AC7}"/>
</file>

<file path=customXml/itemProps3.xml><?xml version="1.0" encoding="utf-8"?>
<ds:datastoreItem xmlns:ds="http://schemas.openxmlformats.org/officeDocument/2006/customXml" ds:itemID="{48D0F456-E6AA-428C-87BA-3DAD8D2C90D3}"/>
</file>

<file path=docProps/app.xml><?xml version="1.0" encoding="utf-8"?>
<Properties xmlns="http://schemas.openxmlformats.org/officeDocument/2006/extended-properties" xmlns:vt="http://schemas.openxmlformats.org/officeDocument/2006/docPropsVTypes">
  <TotalTime>0</TotalTime>
  <Words>16854</Words>
  <Application>Microsoft Office PowerPoint</Application>
  <PresentationFormat>Custom</PresentationFormat>
  <Paragraphs>1250</Paragraphs>
  <Slides>79</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79</vt:i4>
      </vt:variant>
    </vt:vector>
  </HeadingPairs>
  <TitlesOfParts>
    <vt:vector size="91" baseType="lpstr">
      <vt:lpstr>Muli Extra Light</vt:lpstr>
      <vt:lpstr>Arial</vt:lpstr>
      <vt:lpstr>Calibri</vt:lpstr>
      <vt:lpstr>Calibri 2</vt:lpstr>
      <vt:lpstr>Calibri 1</vt:lpstr>
      <vt:lpstr>Century Gothic</vt:lpstr>
      <vt:lpstr>Coco Gothic Italics</vt:lpstr>
      <vt:lpstr>Coco Gothic Bold</vt:lpstr>
      <vt:lpstr>Coco Gothic</vt:lpstr>
      <vt:lpstr>Muli Extra Light Bold</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2023-11-08T12:00:14Z</dcterms:created>
  <dcterms:modified xsi:type="dcterms:W3CDTF">2023-11-08T12:00:24Z</dcterms:modified>
  <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0x0101009EF69FBDA2308A42877097503767FC67</vt:lpwstr>
  </property>
</Properties>
</file>